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346242-160D-4E40-A0C4-45235FAC2721}" type="datetimeFigureOut">
              <a:rPr lang="en-US" smtClean="0"/>
              <a:t>9/30/2013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AA9668-3556-42CA-B31D-CFC0995660DC}" type="slidenum">
              <a:rPr lang="en-US" smtClean="0"/>
              <a:t>‹#›</a:t>
            </a:fld>
            <a:endParaRPr lang="en-US"/>
          </a:p>
        </p:txBody>
      </p:sp>
    </p:spTree>
    <p:extLst>
      <p:ext uri="{BB962C8B-B14F-4D97-AF65-F5344CB8AC3E}">
        <p14:creationId xmlns:p14="http://schemas.microsoft.com/office/powerpoint/2010/main" val="3496472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346242-160D-4E40-A0C4-45235FAC2721}" type="datetimeFigureOut">
              <a:rPr lang="en-US" smtClean="0"/>
              <a:t>9/30/2013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AA9668-3556-42CA-B31D-CFC0995660DC}" type="slidenum">
              <a:rPr lang="en-US" smtClean="0"/>
              <a:t>‹#›</a:t>
            </a:fld>
            <a:endParaRPr lang="en-US"/>
          </a:p>
        </p:txBody>
      </p:sp>
    </p:spTree>
    <p:extLst>
      <p:ext uri="{BB962C8B-B14F-4D97-AF65-F5344CB8AC3E}">
        <p14:creationId xmlns:p14="http://schemas.microsoft.com/office/powerpoint/2010/main" val="1426435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346242-160D-4E40-A0C4-45235FAC2721}" type="datetimeFigureOut">
              <a:rPr lang="en-US" smtClean="0"/>
              <a:t>9/30/2013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AA9668-3556-42CA-B31D-CFC0995660DC}" type="slidenum">
              <a:rPr lang="en-US" smtClean="0"/>
              <a:t>‹#›</a:t>
            </a:fld>
            <a:endParaRPr lang="en-US"/>
          </a:p>
        </p:txBody>
      </p:sp>
    </p:spTree>
    <p:extLst>
      <p:ext uri="{BB962C8B-B14F-4D97-AF65-F5344CB8AC3E}">
        <p14:creationId xmlns:p14="http://schemas.microsoft.com/office/powerpoint/2010/main" val="2044636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346242-160D-4E40-A0C4-45235FAC2721}" type="datetimeFigureOut">
              <a:rPr lang="en-US" smtClean="0"/>
              <a:t>9/30/2013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AA9668-3556-42CA-B31D-CFC0995660DC}" type="slidenum">
              <a:rPr lang="en-US" smtClean="0"/>
              <a:t>‹#›</a:t>
            </a:fld>
            <a:endParaRPr lang="en-US"/>
          </a:p>
        </p:txBody>
      </p:sp>
    </p:spTree>
    <p:extLst>
      <p:ext uri="{BB962C8B-B14F-4D97-AF65-F5344CB8AC3E}">
        <p14:creationId xmlns:p14="http://schemas.microsoft.com/office/powerpoint/2010/main" val="1218058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346242-160D-4E40-A0C4-45235FAC2721}" type="datetimeFigureOut">
              <a:rPr lang="en-US" smtClean="0"/>
              <a:t>9/30/2013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AA9668-3556-42CA-B31D-CFC0995660DC}" type="slidenum">
              <a:rPr lang="en-US" smtClean="0"/>
              <a:t>‹#›</a:t>
            </a:fld>
            <a:endParaRPr lang="en-US"/>
          </a:p>
        </p:txBody>
      </p:sp>
    </p:spTree>
    <p:extLst>
      <p:ext uri="{BB962C8B-B14F-4D97-AF65-F5344CB8AC3E}">
        <p14:creationId xmlns:p14="http://schemas.microsoft.com/office/powerpoint/2010/main" val="33784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346242-160D-4E40-A0C4-45235FAC2721}" type="datetimeFigureOut">
              <a:rPr lang="en-US" smtClean="0"/>
              <a:t>9/30/2013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AA9668-3556-42CA-B31D-CFC0995660DC}" type="slidenum">
              <a:rPr lang="en-US" smtClean="0"/>
              <a:t>‹#›</a:t>
            </a:fld>
            <a:endParaRPr lang="en-US"/>
          </a:p>
        </p:txBody>
      </p:sp>
    </p:spTree>
    <p:extLst>
      <p:ext uri="{BB962C8B-B14F-4D97-AF65-F5344CB8AC3E}">
        <p14:creationId xmlns:p14="http://schemas.microsoft.com/office/powerpoint/2010/main" val="4174128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346242-160D-4E40-A0C4-45235FAC2721}" type="datetimeFigureOut">
              <a:rPr lang="en-US" smtClean="0"/>
              <a:t>9/30/2013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AA9668-3556-42CA-B31D-CFC0995660DC}" type="slidenum">
              <a:rPr lang="en-US" smtClean="0"/>
              <a:t>‹#›</a:t>
            </a:fld>
            <a:endParaRPr lang="en-US"/>
          </a:p>
        </p:txBody>
      </p:sp>
    </p:spTree>
    <p:extLst>
      <p:ext uri="{BB962C8B-B14F-4D97-AF65-F5344CB8AC3E}">
        <p14:creationId xmlns:p14="http://schemas.microsoft.com/office/powerpoint/2010/main" val="3185266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346242-160D-4E40-A0C4-45235FAC2721}" type="datetimeFigureOut">
              <a:rPr lang="en-US" smtClean="0"/>
              <a:t>9/30/2013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AA9668-3556-42CA-B31D-CFC0995660DC}" type="slidenum">
              <a:rPr lang="en-US" smtClean="0"/>
              <a:t>‹#›</a:t>
            </a:fld>
            <a:endParaRPr lang="en-US"/>
          </a:p>
        </p:txBody>
      </p:sp>
    </p:spTree>
    <p:extLst>
      <p:ext uri="{BB962C8B-B14F-4D97-AF65-F5344CB8AC3E}">
        <p14:creationId xmlns:p14="http://schemas.microsoft.com/office/powerpoint/2010/main" val="1655218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346242-160D-4E40-A0C4-45235FAC2721}" type="datetimeFigureOut">
              <a:rPr lang="en-US" smtClean="0"/>
              <a:t>9/30/2013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AA9668-3556-42CA-B31D-CFC0995660DC}" type="slidenum">
              <a:rPr lang="en-US" smtClean="0"/>
              <a:t>‹#›</a:t>
            </a:fld>
            <a:endParaRPr lang="en-US"/>
          </a:p>
        </p:txBody>
      </p:sp>
    </p:spTree>
    <p:extLst>
      <p:ext uri="{BB962C8B-B14F-4D97-AF65-F5344CB8AC3E}">
        <p14:creationId xmlns:p14="http://schemas.microsoft.com/office/powerpoint/2010/main" val="2322455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346242-160D-4E40-A0C4-45235FAC2721}" type="datetimeFigureOut">
              <a:rPr lang="en-US" smtClean="0"/>
              <a:t>9/30/2013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AA9668-3556-42CA-B31D-CFC0995660DC}" type="slidenum">
              <a:rPr lang="en-US" smtClean="0"/>
              <a:t>‹#›</a:t>
            </a:fld>
            <a:endParaRPr lang="en-US"/>
          </a:p>
        </p:txBody>
      </p:sp>
    </p:spTree>
    <p:extLst>
      <p:ext uri="{BB962C8B-B14F-4D97-AF65-F5344CB8AC3E}">
        <p14:creationId xmlns:p14="http://schemas.microsoft.com/office/powerpoint/2010/main" val="2230924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346242-160D-4E40-A0C4-45235FAC2721}" type="datetimeFigureOut">
              <a:rPr lang="en-US" smtClean="0"/>
              <a:t>9/30/2013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AA9668-3556-42CA-B31D-CFC0995660DC}" type="slidenum">
              <a:rPr lang="en-US" smtClean="0"/>
              <a:t>‹#›</a:t>
            </a:fld>
            <a:endParaRPr lang="en-US"/>
          </a:p>
        </p:txBody>
      </p:sp>
    </p:spTree>
    <p:extLst>
      <p:ext uri="{BB962C8B-B14F-4D97-AF65-F5344CB8AC3E}">
        <p14:creationId xmlns:p14="http://schemas.microsoft.com/office/powerpoint/2010/main" val="3797108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346242-160D-4E40-A0C4-45235FAC2721}" type="datetimeFigureOut">
              <a:rPr lang="en-US" smtClean="0"/>
              <a:t>9/30/2013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AA9668-3556-42CA-B31D-CFC0995660DC}" type="slidenum">
              <a:rPr lang="en-US" smtClean="0"/>
              <a:t>‹#›</a:t>
            </a:fld>
            <a:endParaRPr lang="en-US"/>
          </a:p>
        </p:txBody>
      </p:sp>
    </p:spTree>
    <p:extLst>
      <p:ext uri="{BB962C8B-B14F-4D97-AF65-F5344CB8AC3E}">
        <p14:creationId xmlns:p14="http://schemas.microsoft.com/office/powerpoint/2010/main" val="10010158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05200"/>
            <a:ext cx="7772400" cy="1470025"/>
          </a:xfrm>
        </p:spPr>
        <p:txBody>
          <a:bodyPr/>
          <a:lstStyle/>
          <a:p>
            <a:r>
              <a:rPr lang="en-US" dirty="0" smtClean="0"/>
              <a:t>SOUTHERN AND EASTERN ASIA</a:t>
            </a:r>
            <a:endParaRPr lang="en-US" dirty="0"/>
          </a:p>
        </p:txBody>
      </p:sp>
      <p:sp>
        <p:nvSpPr>
          <p:cNvPr id="3" name="Subtitle 2"/>
          <p:cNvSpPr>
            <a:spLocks noGrp="1"/>
          </p:cNvSpPr>
          <p:nvPr>
            <p:ph type="subTitle" idx="1"/>
          </p:nvPr>
        </p:nvSpPr>
        <p:spPr>
          <a:xfrm>
            <a:off x="1447800" y="5105400"/>
            <a:ext cx="6400800" cy="1752600"/>
          </a:xfrm>
        </p:spPr>
        <p:txBody>
          <a:bodyPr/>
          <a:lstStyle/>
          <a:p>
            <a:r>
              <a:rPr lang="en-US" dirty="0" smtClean="0"/>
              <a:t>Government/Civics Understandings</a:t>
            </a:r>
            <a:endParaRPr lang="en-US" dirty="0"/>
          </a:p>
        </p:txBody>
      </p:sp>
      <p:pic>
        <p:nvPicPr>
          <p:cNvPr id="1031" name="Picture 7" descr="C:\Users\christopher.wilkins\AppData\Local\Microsoft\Windows\Temporary Internet Files\Content.IE5\225IJHTC\MP900382888[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228600"/>
            <a:ext cx="2819400" cy="2013857"/>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Users\christopher.wilkins\AppData\Local\Microsoft\Windows\Temporary Internet Files\Content.IE5\2BH0VMK9\MP900382892[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67218" y="1271387"/>
            <a:ext cx="3733800" cy="26670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Users\christopher.wilkins\AppData\Local\Microsoft\Windows\Temporary Internet Files\Content.IE5\RW8LD8D1\MP900382910[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2600" y="151259"/>
            <a:ext cx="3431136" cy="2447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02557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smtClean="0">
                <a:solidFill>
                  <a:srgbClr val="FF0000"/>
                </a:solidFill>
              </a:rPr>
              <a:t>SS7CG7 – a.  Compare and contrast the federal republic of The Republic of India, the communist state of The People’s Republic of China, and the constitutional monarchy of Japan, distinguishing the form of leadership, and the role of the citizen in terms of voting rights and personal freedoms.</a:t>
            </a:r>
            <a:endParaRPr lang="en-US" sz="2000" dirty="0">
              <a:solidFill>
                <a:srgbClr val="FF0000"/>
              </a:solidFill>
            </a:endParaRPr>
          </a:p>
        </p:txBody>
      </p:sp>
      <p:sp>
        <p:nvSpPr>
          <p:cNvPr id="3" name="Content Placeholder 2"/>
          <p:cNvSpPr>
            <a:spLocks noGrp="1"/>
          </p:cNvSpPr>
          <p:nvPr>
            <p:ph idx="1"/>
          </p:nvPr>
        </p:nvSpPr>
        <p:spPr/>
        <p:txBody>
          <a:bodyPr/>
          <a:lstStyle/>
          <a:p>
            <a:r>
              <a:rPr lang="en-US" dirty="0" smtClean="0"/>
              <a:t>The Republic of India</a:t>
            </a:r>
          </a:p>
          <a:p>
            <a:pPr lvl="1"/>
            <a:r>
              <a:rPr lang="en-US" dirty="0" smtClean="0"/>
              <a:t>Was a British Empire until 1947</a:t>
            </a:r>
          </a:p>
          <a:p>
            <a:pPr lvl="1"/>
            <a:r>
              <a:rPr lang="en-US" dirty="0" smtClean="0"/>
              <a:t>After independence they modeled their government after Great Britain</a:t>
            </a:r>
          </a:p>
          <a:p>
            <a:pPr lvl="1"/>
            <a:r>
              <a:rPr lang="en-US" dirty="0" smtClean="0"/>
              <a:t>Even Untouchable caste was granted equal rights</a:t>
            </a:r>
          </a:p>
          <a:p>
            <a:pPr marL="457200" lvl="1" indent="0">
              <a:buNone/>
            </a:pPr>
            <a:endParaRPr lang="en-US" dirty="0"/>
          </a:p>
        </p:txBody>
      </p:sp>
    </p:spTree>
    <p:extLst>
      <p:ext uri="{BB962C8B-B14F-4D97-AF65-F5344CB8AC3E}">
        <p14:creationId xmlns:p14="http://schemas.microsoft.com/office/powerpoint/2010/main" val="2932877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People’s Republic of China</a:t>
            </a:r>
          </a:p>
          <a:p>
            <a:pPr lvl="1"/>
            <a:r>
              <a:rPr lang="en-US" dirty="0" smtClean="0"/>
              <a:t>Communist country run as a one-party dictatorship</a:t>
            </a:r>
          </a:p>
          <a:p>
            <a:pPr lvl="1"/>
            <a:r>
              <a:rPr lang="en-US" dirty="0" smtClean="0"/>
              <a:t>People have very little say-so</a:t>
            </a:r>
          </a:p>
          <a:p>
            <a:pPr marL="457200" lvl="1" indent="0">
              <a:buNone/>
            </a:pPr>
            <a:endParaRPr lang="en-US" dirty="0"/>
          </a:p>
        </p:txBody>
      </p:sp>
      <p:sp>
        <p:nvSpPr>
          <p:cNvPr id="4" name="Title 1"/>
          <p:cNvSpPr>
            <a:spLocks noGrp="1"/>
          </p:cNvSpPr>
          <p:nvPr>
            <p:ph type="title"/>
          </p:nvPr>
        </p:nvSpPr>
        <p:spPr/>
        <p:txBody>
          <a:bodyPr>
            <a:normAutofit fontScale="90000"/>
          </a:bodyPr>
          <a:lstStyle/>
          <a:p>
            <a:r>
              <a:rPr lang="en-US" sz="2000" dirty="0" smtClean="0">
                <a:solidFill>
                  <a:srgbClr val="FF0000"/>
                </a:solidFill>
              </a:rPr>
              <a:t>SS7CG7 – a.  Compare and contrast the federal republic of The Republic of India, the communist state of The People’s Republic of China, and the constitutional monarchy of Japan, distinguishing the form of leadership, and the role of the citizen in terms of voting rights and personal freedoms.</a:t>
            </a:r>
            <a:endParaRPr lang="en-US" sz="2000" dirty="0">
              <a:solidFill>
                <a:srgbClr val="FF0000"/>
              </a:solidFill>
            </a:endParaRPr>
          </a:p>
        </p:txBody>
      </p:sp>
    </p:spTree>
    <p:extLst>
      <p:ext uri="{BB962C8B-B14F-4D97-AF65-F5344CB8AC3E}">
        <p14:creationId xmlns:p14="http://schemas.microsoft.com/office/powerpoint/2010/main" val="1367430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Constitutional Monarchy of Japan</a:t>
            </a:r>
          </a:p>
          <a:p>
            <a:pPr lvl="1"/>
            <a:r>
              <a:rPr lang="en-US" dirty="0" smtClean="0"/>
              <a:t>There is a king or emperor, who is  limited to the power granted to him by the constitution or laws of the nation</a:t>
            </a:r>
          </a:p>
          <a:p>
            <a:pPr lvl="1"/>
            <a:r>
              <a:rPr lang="en-US" dirty="0" smtClean="0"/>
              <a:t>Two-house parliament called the Diet</a:t>
            </a:r>
          </a:p>
          <a:p>
            <a:pPr lvl="1"/>
            <a:r>
              <a:rPr lang="en-US" dirty="0" smtClean="0"/>
              <a:t>Government led by prime minister</a:t>
            </a:r>
          </a:p>
          <a:p>
            <a:pPr lvl="1"/>
            <a:r>
              <a:rPr lang="en-US" dirty="0" smtClean="0"/>
              <a:t>Diet is elected and they choose the prime minister</a:t>
            </a:r>
          </a:p>
          <a:p>
            <a:pPr lvl="1"/>
            <a:r>
              <a:rPr lang="en-US" dirty="0" smtClean="0"/>
              <a:t>Emperor remains in his position but has no </a:t>
            </a:r>
            <a:r>
              <a:rPr lang="en-US" smtClean="0"/>
              <a:t>political power </a:t>
            </a:r>
            <a:endParaRPr lang="en-US"/>
          </a:p>
        </p:txBody>
      </p:sp>
      <p:sp>
        <p:nvSpPr>
          <p:cNvPr id="4" name="Title 1"/>
          <p:cNvSpPr>
            <a:spLocks noGrp="1"/>
          </p:cNvSpPr>
          <p:nvPr>
            <p:ph type="title"/>
          </p:nvPr>
        </p:nvSpPr>
        <p:spPr/>
        <p:txBody>
          <a:bodyPr>
            <a:normAutofit fontScale="90000"/>
          </a:bodyPr>
          <a:lstStyle/>
          <a:p>
            <a:r>
              <a:rPr lang="en-US" sz="2000" dirty="0" smtClean="0">
                <a:solidFill>
                  <a:srgbClr val="FF0000"/>
                </a:solidFill>
              </a:rPr>
              <a:t>SS7CG7 – a.  Compare and contrast the federal republic of The Republic of India, the communist state of The People’s Republic of China, and the constitutional monarchy of Japan, distinguishing the form of leadership, and the role of the citizen in terms of voting rights and personal freedoms.</a:t>
            </a:r>
            <a:endParaRPr lang="en-US" sz="2000" dirty="0">
              <a:solidFill>
                <a:srgbClr val="FF0000"/>
              </a:solidFill>
            </a:endParaRPr>
          </a:p>
        </p:txBody>
      </p:sp>
    </p:spTree>
    <p:extLst>
      <p:ext uri="{BB962C8B-B14F-4D97-AF65-F5344CB8AC3E}">
        <p14:creationId xmlns:p14="http://schemas.microsoft.com/office/powerpoint/2010/main" val="985580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2800" dirty="0" smtClean="0">
                <a:solidFill>
                  <a:srgbClr val="FF0000"/>
                </a:solidFill>
              </a:rPr>
              <a:t>SS7CG6 – a.  Describe the ways government systems distribute power: unitary, confederation, and federal.</a:t>
            </a:r>
            <a:endParaRPr lang="en-US" sz="2800" dirty="0">
              <a:solidFill>
                <a:srgbClr val="FF0000"/>
              </a:solidFill>
            </a:endParaRPr>
          </a:p>
        </p:txBody>
      </p:sp>
      <p:sp>
        <p:nvSpPr>
          <p:cNvPr id="3" name="Content Placeholder 2"/>
          <p:cNvSpPr>
            <a:spLocks noGrp="1"/>
          </p:cNvSpPr>
          <p:nvPr>
            <p:ph idx="1"/>
          </p:nvPr>
        </p:nvSpPr>
        <p:spPr/>
        <p:txBody>
          <a:bodyPr/>
          <a:lstStyle/>
          <a:p>
            <a:r>
              <a:rPr lang="en-US" dirty="0" smtClean="0"/>
              <a:t>Unitary Government System</a:t>
            </a:r>
          </a:p>
          <a:p>
            <a:pPr lvl="1"/>
            <a:r>
              <a:rPr lang="en-US" dirty="0" smtClean="0"/>
              <a:t>Central government holds nearly all power</a:t>
            </a:r>
          </a:p>
          <a:p>
            <a:pPr lvl="1"/>
            <a:r>
              <a:rPr lang="en-US" dirty="0" smtClean="0"/>
              <a:t>State, county and local governments are under central government control</a:t>
            </a:r>
          </a:p>
          <a:p>
            <a:pPr lvl="1"/>
            <a:r>
              <a:rPr lang="en-US" dirty="0" smtClean="0"/>
              <a:t>Monarchy or constitutional monarchy is an example</a:t>
            </a:r>
          </a:p>
          <a:p>
            <a:pPr lvl="1"/>
            <a:r>
              <a:rPr lang="en-US" dirty="0" smtClean="0"/>
              <a:t>People’s Republic of China and Japan is an example</a:t>
            </a:r>
            <a:endParaRPr lang="en-US" dirty="0"/>
          </a:p>
        </p:txBody>
      </p:sp>
    </p:spTree>
    <p:extLst>
      <p:ext uri="{BB962C8B-B14F-4D97-AF65-F5344CB8AC3E}">
        <p14:creationId xmlns:p14="http://schemas.microsoft.com/office/powerpoint/2010/main" val="11624478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Confederation Government System</a:t>
            </a:r>
          </a:p>
          <a:p>
            <a:pPr lvl="1"/>
            <a:r>
              <a:rPr lang="en-US" dirty="0" smtClean="0"/>
              <a:t>Local governments hold power and central government depends on local governments </a:t>
            </a:r>
          </a:p>
          <a:p>
            <a:pPr lvl="1"/>
            <a:r>
              <a:rPr lang="en-US" dirty="0" smtClean="0"/>
              <a:t>United Nations and Association of Southeast Asian Nations (ASEAN)</a:t>
            </a:r>
          </a:p>
          <a:p>
            <a:pPr lvl="2"/>
            <a:r>
              <a:rPr lang="en-US" dirty="0" smtClean="0"/>
              <a:t>UN can only offer advice and assistance when member nations agree to cooperate</a:t>
            </a:r>
          </a:p>
          <a:p>
            <a:pPr marL="914400" lvl="2" indent="0">
              <a:buNone/>
            </a:pPr>
            <a:endParaRPr lang="en-US" dirty="0"/>
          </a:p>
        </p:txBody>
      </p:sp>
      <p:sp>
        <p:nvSpPr>
          <p:cNvPr id="4" name="Title 1"/>
          <p:cNvSpPr>
            <a:spLocks noGrp="1"/>
          </p:cNvSpPr>
          <p:nvPr>
            <p:ph type="title"/>
          </p:nvPr>
        </p:nvSpPr>
        <p:spPr/>
        <p:txBody>
          <a:bodyPr>
            <a:normAutofit/>
          </a:bodyPr>
          <a:lstStyle/>
          <a:p>
            <a:r>
              <a:rPr lang="en-US" sz="2800" dirty="0" smtClean="0">
                <a:solidFill>
                  <a:srgbClr val="FF0000"/>
                </a:solidFill>
              </a:rPr>
              <a:t>SS7CG6 – a.  Describe the ways government systems distribute power: unitary, confederation, and federal.</a:t>
            </a:r>
            <a:endParaRPr lang="en-US" sz="2800" dirty="0">
              <a:solidFill>
                <a:srgbClr val="FF0000"/>
              </a:solidFill>
            </a:endParaRPr>
          </a:p>
        </p:txBody>
      </p:sp>
    </p:spTree>
    <p:extLst>
      <p:ext uri="{BB962C8B-B14F-4D97-AF65-F5344CB8AC3E}">
        <p14:creationId xmlns:p14="http://schemas.microsoft.com/office/powerpoint/2010/main" val="960090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Federal Government System</a:t>
            </a:r>
          </a:p>
          <a:p>
            <a:pPr lvl="1"/>
            <a:r>
              <a:rPr lang="en-US" dirty="0" smtClean="0"/>
              <a:t>Power is shared among different levels of government</a:t>
            </a:r>
          </a:p>
          <a:p>
            <a:pPr lvl="1"/>
            <a:r>
              <a:rPr lang="en-US" dirty="0" smtClean="0"/>
              <a:t>India is </a:t>
            </a:r>
            <a:r>
              <a:rPr lang="en-US" smtClean="0"/>
              <a:t>an example</a:t>
            </a:r>
            <a:endParaRPr lang="en-US"/>
          </a:p>
        </p:txBody>
      </p:sp>
      <p:sp>
        <p:nvSpPr>
          <p:cNvPr id="4" name="Title 1"/>
          <p:cNvSpPr>
            <a:spLocks noGrp="1"/>
          </p:cNvSpPr>
          <p:nvPr>
            <p:ph type="title"/>
          </p:nvPr>
        </p:nvSpPr>
        <p:spPr/>
        <p:txBody>
          <a:bodyPr>
            <a:normAutofit/>
          </a:bodyPr>
          <a:lstStyle/>
          <a:p>
            <a:r>
              <a:rPr lang="en-US" sz="2800" dirty="0" smtClean="0">
                <a:solidFill>
                  <a:srgbClr val="FF0000"/>
                </a:solidFill>
              </a:rPr>
              <a:t>SS7CG6 – a.  Describe the ways government systems distribute power: unitary, confederation, and federal.</a:t>
            </a:r>
            <a:endParaRPr lang="en-US" sz="2800" dirty="0">
              <a:solidFill>
                <a:srgbClr val="FF0000"/>
              </a:solidFill>
            </a:endParaRPr>
          </a:p>
        </p:txBody>
      </p:sp>
    </p:spTree>
    <p:extLst>
      <p:ext uri="{BB962C8B-B14F-4D97-AF65-F5344CB8AC3E}">
        <p14:creationId xmlns:p14="http://schemas.microsoft.com/office/powerpoint/2010/main" val="925131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solidFill>
                  <a:srgbClr val="FF0000"/>
                </a:solidFill>
              </a:rPr>
              <a:t>SS7CG6 – b.  Explain how governments determine citizen participation: autocratic, oligarchic, and democratic.</a:t>
            </a:r>
            <a:endParaRPr lang="en-US" sz="2000" dirty="0">
              <a:solidFill>
                <a:srgbClr val="FF0000"/>
              </a:solidFill>
            </a:endParaRPr>
          </a:p>
        </p:txBody>
      </p:sp>
      <p:sp>
        <p:nvSpPr>
          <p:cNvPr id="3" name="Content Placeholder 2"/>
          <p:cNvSpPr>
            <a:spLocks noGrp="1"/>
          </p:cNvSpPr>
          <p:nvPr>
            <p:ph idx="1"/>
          </p:nvPr>
        </p:nvSpPr>
        <p:spPr/>
        <p:txBody>
          <a:bodyPr/>
          <a:lstStyle/>
          <a:p>
            <a:r>
              <a:rPr lang="en-US" dirty="0" smtClean="0"/>
              <a:t>Autocratic</a:t>
            </a:r>
          </a:p>
          <a:p>
            <a:pPr lvl="1"/>
            <a:r>
              <a:rPr lang="en-US" dirty="0" smtClean="0"/>
              <a:t>Individuals have no rights to choose leaders or vote</a:t>
            </a:r>
          </a:p>
          <a:p>
            <a:pPr lvl="1"/>
            <a:r>
              <a:rPr lang="en-US" dirty="0" smtClean="0"/>
              <a:t>Example:  North Korea</a:t>
            </a:r>
          </a:p>
        </p:txBody>
      </p:sp>
    </p:spTree>
    <p:extLst>
      <p:ext uri="{BB962C8B-B14F-4D97-AF65-F5344CB8AC3E}">
        <p14:creationId xmlns:p14="http://schemas.microsoft.com/office/powerpoint/2010/main" val="2042686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Oligarchy</a:t>
            </a:r>
          </a:p>
          <a:p>
            <a:pPr lvl="1"/>
            <a:r>
              <a:rPr lang="en-US" dirty="0" smtClean="0"/>
              <a:t>Government by the few</a:t>
            </a:r>
          </a:p>
          <a:p>
            <a:pPr lvl="1"/>
            <a:r>
              <a:rPr lang="en-US" dirty="0" smtClean="0"/>
              <a:t>Small group rules over government making all major decisions</a:t>
            </a:r>
          </a:p>
          <a:p>
            <a:pPr lvl="1"/>
            <a:r>
              <a:rPr lang="en-US" dirty="0" smtClean="0"/>
              <a:t>People have little choice</a:t>
            </a:r>
          </a:p>
          <a:p>
            <a:pPr lvl="1"/>
            <a:r>
              <a:rPr lang="en-US" dirty="0" smtClean="0"/>
              <a:t>Example:  People’s Republic of China</a:t>
            </a:r>
          </a:p>
        </p:txBody>
      </p:sp>
      <p:sp>
        <p:nvSpPr>
          <p:cNvPr id="4" name="Title 1"/>
          <p:cNvSpPr>
            <a:spLocks noGrp="1"/>
          </p:cNvSpPr>
          <p:nvPr>
            <p:ph type="title"/>
          </p:nvPr>
        </p:nvSpPr>
        <p:spPr/>
        <p:txBody>
          <a:bodyPr>
            <a:normAutofit/>
          </a:bodyPr>
          <a:lstStyle/>
          <a:p>
            <a:r>
              <a:rPr lang="en-US" sz="2000" dirty="0" smtClean="0">
                <a:solidFill>
                  <a:srgbClr val="FF0000"/>
                </a:solidFill>
              </a:rPr>
              <a:t>SS7CG6 – b.  Explain how governments determine citizen participation: autocratic, oligarchic, and democratic.</a:t>
            </a:r>
            <a:endParaRPr lang="en-US" sz="2000" dirty="0">
              <a:solidFill>
                <a:srgbClr val="FF0000"/>
              </a:solidFill>
            </a:endParaRPr>
          </a:p>
        </p:txBody>
      </p:sp>
    </p:spTree>
    <p:extLst>
      <p:ext uri="{BB962C8B-B14F-4D97-AF65-F5344CB8AC3E}">
        <p14:creationId xmlns:p14="http://schemas.microsoft.com/office/powerpoint/2010/main" val="2700975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Democratic</a:t>
            </a:r>
          </a:p>
          <a:p>
            <a:pPr lvl="1"/>
            <a:r>
              <a:rPr lang="en-US" dirty="0" smtClean="0"/>
              <a:t>People play a much great role</a:t>
            </a:r>
          </a:p>
          <a:p>
            <a:pPr lvl="1"/>
            <a:r>
              <a:rPr lang="en-US" dirty="0" smtClean="0"/>
              <a:t>Goal is to leave as much individual freedom as possible</a:t>
            </a:r>
          </a:p>
          <a:p>
            <a:pPr lvl="1"/>
            <a:r>
              <a:rPr lang="en-US" dirty="0" smtClean="0"/>
              <a:t>Examples:  India, Japan and South Korea</a:t>
            </a:r>
            <a:endParaRPr lang="en-US" dirty="0"/>
          </a:p>
        </p:txBody>
      </p:sp>
      <p:sp>
        <p:nvSpPr>
          <p:cNvPr id="4" name="Title 1"/>
          <p:cNvSpPr>
            <a:spLocks noGrp="1"/>
          </p:cNvSpPr>
          <p:nvPr>
            <p:ph type="title"/>
          </p:nvPr>
        </p:nvSpPr>
        <p:spPr/>
        <p:txBody>
          <a:bodyPr>
            <a:normAutofit/>
          </a:bodyPr>
          <a:lstStyle/>
          <a:p>
            <a:r>
              <a:rPr lang="en-US" sz="2000" dirty="0" smtClean="0">
                <a:solidFill>
                  <a:srgbClr val="FF0000"/>
                </a:solidFill>
              </a:rPr>
              <a:t>SS7CG6 – b.  Explain how governments determine citizen participation: autocratic, oligarchic, and democratic.</a:t>
            </a:r>
            <a:endParaRPr lang="en-US" sz="2000" dirty="0">
              <a:solidFill>
                <a:srgbClr val="FF0000"/>
              </a:solidFill>
            </a:endParaRPr>
          </a:p>
        </p:txBody>
      </p:sp>
    </p:spTree>
    <p:extLst>
      <p:ext uri="{BB962C8B-B14F-4D97-AF65-F5344CB8AC3E}">
        <p14:creationId xmlns:p14="http://schemas.microsoft.com/office/powerpoint/2010/main" val="1435395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solidFill>
                  <a:srgbClr val="FF0000"/>
                </a:solidFill>
              </a:rPr>
              <a:t>SS7CG6 – c.  Describe the two predominant forms of democratic governments:  parliamentary and presidential.</a:t>
            </a:r>
            <a:endParaRPr lang="en-US" sz="2000" dirty="0">
              <a:solidFill>
                <a:srgbClr val="FF0000"/>
              </a:solidFill>
            </a:endParaRPr>
          </a:p>
        </p:txBody>
      </p:sp>
      <p:sp>
        <p:nvSpPr>
          <p:cNvPr id="3" name="Content Placeholder 2"/>
          <p:cNvSpPr>
            <a:spLocks noGrp="1"/>
          </p:cNvSpPr>
          <p:nvPr>
            <p:ph idx="1"/>
          </p:nvPr>
        </p:nvSpPr>
        <p:spPr/>
        <p:txBody>
          <a:bodyPr/>
          <a:lstStyle/>
          <a:p>
            <a:r>
              <a:rPr lang="en-US" dirty="0" smtClean="0"/>
              <a:t>Parliamentary</a:t>
            </a:r>
          </a:p>
          <a:p>
            <a:pPr lvl="1"/>
            <a:r>
              <a:rPr lang="en-US" dirty="0" smtClean="0"/>
              <a:t>People vote for parliament</a:t>
            </a:r>
          </a:p>
          <a:p>
            <a:pPr lvl="2"/>
            <a:r>
              <a:rPr lang="en-US" dirty="0" smtClean="0"/>
              <a:t>Parliament:  makes and carries out (enforces) laws</a:t>
            </a:r>
          </a:p>
          <a:p>
            <a:pPr lvl="1"/>
            <a:r>
              <a:rPr lang="en-US" dirty="0" smtClean="0"/>
              <a:t>Prime Minister:  appointed by parliaments leading party as head of government</a:t>
            </a:r>
          </a:p>
          <a:p>
            <a:pPr lvl="1"/>
            <a:r>
              <a:rPr lang="en-US" dirty="0" smtClean="0"/>
              <a:t>Examples:  Japan and India</a:t>
            </a:r>
            <a:endParaRPr lang="en-US" dirty="0"/>
          </a:p>
        </p:txBody>
      </p:sp>
    </p:spTree>
    <p:extLst>
      <p:ext uri="{BB962C8B-B14F-4D97-AF65-F5344CB8AC3E}">
        <p14:creationId xmlns:p14="http://schemas.microsoft.com/office/powerpoint/2010/main" val="4088618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Presidential</a:t>
            </a:r>
          </a:p>
          <a:p>
            <a:pPr lvl="1"/>
            <a:r>
              <a:rPr lang="en-US" dirty="0" smtClean="0"/>
              <a:t>President is chosen separate from the legislature by voters</a:t>
            </a:r>
          </a:p>
          <a:p>
            <a:pPr lvl="1"/>
            <a:r>
              <a:rPr lang="en-US" dirty="0" smtClean="0"/>
              <a:t>Legislature passes laws</a:t>
            </a:r>
          </a:p>
          <a:p>
            <a:pPr lvl="1"/>
            <a:r>
              <a:rPr lang="en-US" dirty="0" smtClean="0"/>
              <a:t>President enforces laws and is official head of government</a:t>
            </a:r>
          </a:p>
        </p:txBody>
      </p:sp>
      <p:sp>
        <p:nvSpPr>
          <p:cNvPr id="4" name="Title 1"/>
          <p:cNvSpPr>
            <a:spLocks noGrp="1"/>
          </p:cNvSpPr>
          <p:nvPr>
            <p:ph type="title"/>
          </p:nvPr>
        </p:nvSpPr>
        <p:spPr/>
        <p:txBody>
          <a:bodyPr>
            <a:normAutofit/>
          </a:bodyPr>
          <a:lstStyle/>
          <a:p>
            <a:r>
              <a:rPr lang="en-US" sz="2000" dirty="0" smtClean="0">
                <a:solidFill>
                  <a:srgbClr val="FF0000"/>
                </a:solidFill>
              </a:rPr>
              <a:t>SS7CG6 – c.  Describe the two predominant forms of democratic governments:  parliamentary and presidential.</a:t>
            </a:r>
            <a:endParaRPr lang="en-US" sz="2000" dirty="0">
              <a:solidFill>
                <a:srgbClr val="FF0000"/>
              </a:solidFill>
            </a:endParaRPr>
          </a:p>
        </p:txBody>
      </p:sp>
    </p:spTree>
    <p:extLst>
      <p:ext uri="{BB962C8B-B14F-4D97-AF65-F5344CB8AC3E}">
        <p14:creationId xmlns:p14="http://schemas.microsoft.com/office/powerpoint/2010/main" val="13052898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1923</TotalTime>
  <Words>620</Words>
  <Application>Microsoft Office PowerPoint</Application>
  <PresentationFormat>On-screen Show (4:3)</PresentationFormat>
  <Paragraphs>59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SOUTHERN AND EASTERN ASIA</vt:lpstr>
      <vt:lpstr>SS7CG6 – a.  Describe the ways government systems distribute power: unitary, confederation, and federal.</vt:lpstr>
      <vt:lpstr>SS7CG6 – a.  Describe the ways government systems distribute power: unitary, confederation, and federal.</vt:lpstr>
      <vt:lpstr>SS7CG6 – a.  Describe the ways government systems distribute power: unitary, confederation, and federal.</vt:lpstr>
      <vt:lpstr>SS7CG6 – b.  Explain how governments determine citizen participation: autocratic, oligarchic, and democratic.</vt:lpstr>
      <vt:lpstr>SS7CG6 – b.  Explain how governments determine citizen participation: autocratic, oligarchic, and democratic.</vt:lpstr>
      <vt:lpstr>SS7CG6 – b.  Explain how governments determine citizen participation: autocratic, oligarchic, and democratic.</vt:lpstr>
      <vt:lpstr>SS7CG6 – c.  Describe the two predominant forms of democratic governments:  parliamentary and presidential.</vt:lpstr>
      <vt:lpstr>SS7CG6 – c.  Describe the two predominant forms of democratic governments:  parliamentary and presidential.</vt:lpstr>
      <vt:lpstr>SS7CG7 – a.  Compare and contrast the federal republic of The Republic of India, the communist state of The People’s Republic of China, and the constitutional monarchy of Japan, distinguishing the form of leadership, and the role of the citizen in terms of voting rights and personal freedoms.</vt:lpstr>
      <vt:lpstr>SS7CG7 – a.  Compare and contrast the federal republic of The Republic of India, the communist state of The People’s Republic of China, and the constitutional monarchy of Japan, distinguishing the form of leadership, and the role of the citizen in terms of voting rights and personal freedoms.</vt:lpstr>
      <vt:lpstr>SS7CG7 – a.  Compare and contrast the federal republic of The Republic of India, the communist state of The People’s Republic of China, and the constitutional monarchy of Japan, distinguishing the form of leadership, and the role of the citizen in terms of voting rights and personal freedoms.</vt:lpstr>
    </vt:vector>
  </TitlesOfParts>
  <Company>CCBOE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SOUTHWEST ASIA (Middle East)</dc:title>
  <dc:creator>ccboe</dc:creator>
  <cp:lastModifiedBy>ccboe</cp:lastModifiedBy>
  <cp:revision>69</cp:revision>
  <cp:lastPrinted>2013-09-19T10:55:45Z</cp:lastPrinted>
  <dcterms:created xsi:type="dcterms:W3CDTF">2013-09-10T17:49:08Z</dcterms:created>
  <dcterms:modified xsi:type="dcterms:W3CDTF">2013-09-30T14:13:28Z</dcterms:modified>
</cp:coreProperties>
</file>