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65" r:id="rId2"/>
    <p:sldId id="257" r:id="rId3"/>
    <p:sldId id="258" r:id="rId4"/>
    <p:sldId id="259" r:id="rId5"/>
    <p:sldId id="264"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04800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2834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544181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0738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242746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421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5808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04225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34518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33886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9584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40625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3787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9596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4302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8122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5/16/2019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75455182"/>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kiva.org/lend/1747415"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84E9-345A-4494-A0C8-084BC1544B36}"/>
              </a:ext>
            </a:extLst>
          </p:cNvPr>
          <p:cNvSpPr>
            <a:spLocks noGrp="1"/>
          </p:cNvSpPr>
          <p:nvPr>
            <p:ph type="ctrTitle"/>
          </p:nvPr>
        </p:nvSpPr>
        <p:spPr>
          <a:xfrm>
            <a:off x="928460" y="2517906"/>
            <a:ext cx="8288032" cy="1096648"/>
          </a:xfrm>
        </p:spPr>
        <p:txBody>
          <a:bodyPr>
            <a:normAutofit/>
          </a:bodyPr>
          <a:lstStyle/>
          <a:p>
            <a:pPr algn="l">
              <a:lnSpc>
                <a:spcPct val="90000"/>
              </a:lnSpc>
            </a:pPr>
            <a:r>
              <a:rPr lang="en-US" sz="3400">
                <a:cs typeface="Calibri Light"/>
              </a:rPr>
              <a:t>A loan from Kiva to a Ugandan man.     </a:t>
            </a:r>
            <a:br>
              <a:rPr lang="en-US" sz="3400">
                <a:cs typeface="Calibri Light"/>
              </a:rPr>
            </a:br>
            <a:r>
              <a:rPr lang="en-US" sz="3400">
                <a:cs typeface="Calibri Light"/>
              </a:rPr>
              <a:t>                 </a:t>
            </a:r>
            <a:endParaRPr lang="en-US" sz="3400"/>
          </a:p>
        </p:txBody>
      </p:sp>
      <p:sp>
        <p:nvSpPr>
          <p:cNvPr id="3" name="Subtitle 2">
            <a:extLst>
              <a:ext uri="{FF2B5EF4-FFF2-40B4-BE49-F238E27FC236}">
                <a16:creationId xmlns:a16="http://schemas.microsoft.com/office/drawing/2014/main" id="{FFFC214D-EA2D-4012-BC7E-FB2737288D04}"/>
              </a:ext>
            </a:extLst>
          </p:cNvPr>
          <p:cNvSpPr>
            <a:spLocks noGrp="1"/>
          </p:cNvSpPr>
          <p:nvPr>
            <p:ph type="subTitle" idx="1"/>
          </p:nvPr>
        </p:nvSpPr>
        <p:spPr>
          <a:xfrm>
            <a:off x="928460" y="3168855"/>
            <a:ext cx="8288032" cy="701677"/>
          </a:xfrm>
        </p:spPr>
        <p:txBody>
          <a:bodyPr vert="horz" lIns="91440" tIns="45720" rIns="91440" bIns="45720" rtlCol="0">
            <a:normAutofit/>
          </a:bodyPr>
          <a:lstStyle/>
          <a:p>
            <a:pPr algn="l"/>
            <a:r>
              <a:rPr lang="en-US">
                <a:cs typeface="Calibri"/>
              </a:rPr>
              <a:t>By: EJ, Bryan, Alex</a:t>
            </a:r>
            <a:endParaRPr lang="en-US"/>
          </a:p>
          <a:p>
            <a:pPr algn="l"/>
            <a:endParaRPr lang="en-US">
              <a:cs typeface="Calibri"/>
            </a:endParaRPr>
          </a:p>
        </p:txBody>
      </p:sp>
    </p:spTree>
    <p:extLst>
      <p:ext uri="{BB962C8B-B14F-4D97-AF65-F5344CB8AC3E}">
        <p14:creationId xmlns:p14="http://schemas.microsoft.com/office/powerpoint/2010/main" val="3901741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17F7-E1AA-488C-91DF-B3E7FA066058}"/>
              </a:ext>
            </a:extLst>
          </p:cNvPr>
          <p:cNvSpPr>
            <a:spLocks noGrp="1"/>
          </p:cNvSpPr>
          <p:nvPr>
            <p:ph type="title"/>
          </p:nvPr>
        </p:nvSpPr>
        <p:spPr>
          <a:xfrm>
            <a:off x="216381" y="1454964"/>
            <a:ext cx="3899997" cy="3308840"/>
          </a:xfrm>
        </p:spPr>
        <p:txBody>
          <a:bodyPr vert="horz" lIns="91440" tIns="45720" rIns="91440" bIns="45720" rtlCol="0" anchor="b">
            <a:normAutofit/>
          </a:bodyPr>
          <a:lstStyle/>
          <a:p>
            <a:pPr algn="ctr">
              <a:lnSpc>
                <a:spcPct val="90000"/>
              </a:lnSpc>
            </a:pPr>
            <a:r>
              <a:rPr lang="en-US"/>
              <a:t>Alex lives in </a:t>
            </a:r>
            <a:r>
              <a:rPr lang="en-US" err="1"/>
              <a:t>Kamwenge</a:t>
            </a:r>
            <a:r>
              <a:rPr lang="en-US"/>
              <a:t>, Uganda</a:t>
            </a:r>
          </a:p>
        </p:txBody>
      </p:sp>
      <p:pic>
        <p:nvPicPr>
          <p:cNvPr id="11" name="Picture 12" descr="A picture containing text, map&#10;&#10;Description generated with very high confidence">
            <a:extLst>
              <a:ext uri="{FF2B5EF4-FFF2-40B4-BE49-F238E27FC236}">
                <a16:creationId xmlns:a16="http://schemas.microsoft.com/office/drawing/2014/main" id="{A1584291-2C23-41D6-AF06-9F9D57D8C273}"/>
              </a:ext>
            </a:extLst>
          </p:cNvPr>
          <p:cNvPicPr>
            <a:picLocks noGrp="1" noChangeAspect="1"/>
          </p:cNvPicPr>
          <p:nvPr>
            <p:ph idx="1"/>
          </p:nvPr>
        </p:nvPicPr>
        <p:blipFill rotWithShape="1">
          <a:blip r:embed="rId3"/>
          <a:srcRect r="-2" b="3971"/>
          <a:stretch/>
        </p:blipFill>
        <p:spPr>
          <a:xfrm>
            <a:off x="4634682" y="10"/>
            <a:ext cx="7557319" cy="6857990"/>
          </a:xfrm>
          <a:prstGeom prst="rect">
            <a:avLst/>
          </a:prstGeom>
        </p:spPr>
      </p:pic>
      <p:sp>
        <p:nvSpPr>
          <p:cNvPr id="33" name="Arrow: Down 32">
            <a:extLst>
              <a:ext uri="{FF2B5EF4-FFF2-40B4-BE49-F238E27FC236}">
                <a16:creationId xmlns:a16="http://schemas.microsoft.com/office/drawing/2014/main" id="{AC15008E-9611-4C5B-A73F-9704F0B32B12}"/>
              </a:ext>
            </a:extLst>
          </p:cNvPr>
          <p:cNvSpPr/>
          <p:nvPr/>
        </p:nvSpPr>
        <p:spPr>
          <a:xfrm rot="15900000">
            <a:off x="6475519" y="806238"/>
            <a:ext cx="301925" cy="6052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screenshot of a cell phone&#10;&#10;Description generated with very high confidence">
            <a:extLst>
              <a:ext uri="{FF2B5EF4-FFF2-40B4-BE49-F238E27FC236}">
                <a16:creationId xmlns:a16="http://schemas.microsoft.com/office/drawing/2014/main" id="{63015C6B-1346-4F00-B03B-414CEDB1C31E}"/>
              </a:ext>
            </a:extLst>
          </p:cNvPr>
          <p:cNvPicPr>
            <a:picLocks noChangeAspect="1"/>
          </p:cNvPicPr>
          <p:nvPr/>
        </p:nvPicPr>
        <p:blipFill>
          <a:blip r:embed="rId4"/>
          <a:stretch>
            <a:fillRect/>
          </a:stretch>
        </p:blipFill>
        <p:spPr>
          <a:xfrm>
            <a:off x="986287" y="-719"/>
            <a:ext cx="3232030" cy="2416833"/>
          </a:xfrm>
          <a:prstGeom prst="rect">
            <a:avLst/>
          </a:prstGeom>
        </p:spPr>
      </p:pic>
    </p:spTree>
    <p:extLst>
      <p:ext uri="{BB962C8B-B14F-4D97-AF65-F5344CB8AC3E}">
        <p14:creationId xmlns:p14="http://schemas.microsoft.com/office/powerpoint/2010/main" val="21903377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4C0CD-2CA0-46CC-AD4E-B018BE157D5B}"/>
              </a:ext>
            </a:extLst>
          </p:cNvPr>
          <p:cNvSpPr>
            <a:spLocks noGrp="1"/>
          </p:cNvSpPr>
          <p:nvPr>
            <p:ph idx="1"/>
          </p:nvPr>
        </p:nvSpPr>
        <p:spPr>
          <a:xfrm>
            <a:off x="989770" y="2160589"/>
            <a:ext cx="5549732" cy="3880773"/>
          </a:xfrm>
        </p:spPr>
        <p:txBody>
          <a:bodyPr vert="horz" lIns="91440" tIns="45720" rIns="91440" bIns="45720" rtlCol="0">
            <a:normAutofit/>
          </a:bodyPr>
          <a:lstStyle/>
          <a:p>
            <a:pPr marL="0" indent="0">
              <a:buNone/>
            </a:pPr>
            <a:r>
              <a:rPr lang="en-US"/>
              <a:t>Alex is a married man who is very positive minded and hardworking. He has one child who attends school in </a:t>
            </a:r>
            <a:r>
              <a:rPr lang="en-US" err="1"/>
              <a:t>Kamwenge</a:t>
            </a:r>
            <a:r>
              <a:rPr lang="en-US"/>
              <a:t>.</a:t>
            </a:r>
          </a:p>
          <a:p>
            <a:pPr marL="0" indent="0">
              <a:buNone/>
            </a:pPr>
            <a:r>
              <a:rPr lang="en-US"/>
              <a:t>Alex works in the poultry business as his economic activity. He started this business in a rural area in 2013 with an aim of improving his family’s standard of living. He also earns a salary from the </a:t>
            </a:r>
            <a:r>
              <a:rPr lang="en-US" err="1"/>
              <a:t>Kamwenge</a:t>
            </a:r>
            <a:r>
              <a:rPr lang="en-US"/>
              <a:t> district local government where he works as a clinical officer as his other source of income. </a:t>
            </a:r>
          </a:p>
        </p:txBody>
      </p:sp>
      <p:pic>
        <p:nvPicPr>
          <p:cNvPr id="4" name="Picture 4" descr="A person standing next to a window&#10;&#10;Description generated with high confidence">
            <a:extLst>
              <a:ext uri="{FF2B5EF4-FFF2-40B4-BE49-F238E27FC236}">
                <a16:creationId xmlns:a16="http://schemas.microsoft.com/office/drawing/2014/main" id="{FE7E6030-07CC-4151-BEED-716CDE3FCE96}"/>
              </a:ext>
            </a:extLst>
          </p:cNvPr>
          <p:cNvPicPr>
            <a:picLocks noChangeAspect="1"/>
          </p:cNvPicPr>
          <p:nvPr/>
        </p:nvPicPr>
        <p:blipFill rotWithShape="1">
          <a:blip r:embed="rId2"/>
          <a:srcRect l="6615" r="12349" b="-3"/>
          <a:stretch/>
        </p:blipFill>
        <p:spPr>
          <a:xfrm>
            <a:off x="7531482" y="10"/>
            <a:ext cx="4657341" cy="3448414"/>
          </a:xfrm>
          <a:prstGeom prst="rect">
            <a:avLst/>
          </a:prstGeom>
        </p:spPr>
      </p:pic>
      <p:pic>
        <p:nvPicPr>
          <p:cNvPr id="5" name="Picture 5">
            <a:extLst>
              <a:ext uri="{FF2B5EF4-FFF2-40B4-BE49-F238E27FC236}">
                <a16:creationId xmlns:a16="http://schemas.microsoft.com/office/drawing/2014/main" id="{CDE5B54E-23AA-42D0-BA53-943BE2012E5F}"/>
              </a:ext>
            </a:extLst>
          </p:cNvPr>
          <p:cNvPicPr>
            <a:picLocks noChangeAspect="1"/>
          </p:cNvPicPr>
          <p:nvPr/>
        </p:nvPicPr>
        <p:blipFill rotWithShape="1">
          <a:blip r:embed="rId3"/>
          <a:srcRect t="10768" b="15606"/>
          <a:stretch/>
        </p:blipFill>
        <p:spPr>
          <a:xfrm>
            <a:off x="7528308" y="3437472"/>
            <a:ext cx="4657341" cy="3428996"/>
          </a:xfrm>
          <a:prstGeom prst="rect">
            <a:avLst/>
          </a:prstGeom>
        </p:spPr>
      </p:pic>
      <p:sp>
        <p:nvSpPr>
          <p:cNvPr id="2" name="Title 1">
            <a:extLst>
              <a:ext uri="{FF2B5EF4-FFF2-40B4-BE49-F238E27FC236}">
                <a16:creationId xmlns:a16="http://schemas.microsoft.com/office/drawing/2014/main" id="{4D606C38-2A14-4A01-9225-32263F528651}"/>
              </a:ext>
            </a:extLst>
          </p:cNvPr>
          <p:cNvSpPr>
            <a:spLocks noGrp="1"/>
          </p:cNvSpPr>
          <p:nvPr>
            <p:ph type="title"/>
          </p:nvPr>
        </p:nvSpPr>
        <p:spPr>
          <a:xfrm>
            <a:off x="860372" y="508958"/>
            <a:ext cx="5498361" cy="1320800"/>
          </a:xfrm>
        </p:spPr>
        <p:txBody>
          <a:bodyPr anchor="ctr">
            <a:normAutofit/>
          </a:bodyPr>
          <a:lstStyle/>
          <a:p>
            <a:pPr algn="ctr"/>
            <a:r>
              <a:rPr lang="en-US"/>
              <a:t>About Alex </a:t>
            </a:r>
          </a:p>
        </p:txBody>
      </p:sp>
    </p:spTree>
    <p:extLst>
      <p:ext uri="{BB962C8B-B14F-4D97-AF65-F5344CB8AC3E}">
        <p14:creationId xmlns:p14="http://schemas.microsoft.com/office/powerpoint/2010/main" val="120859165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1B0D-BEDF-4DA8-89C8-CFF498384AA3}"/>
              </a:ext>
            </a:extLst>
          </p:cNvPr>
          <p:cNvSpPr>
            <a:spLocks noGrp="1"/>
          </p:cNvSpPr>
          <p:nvPr>
            <p:ph type="title"/>
          </p:nvPr>
        </p:nvSpPr>
        <p:spPr>
          <a:xfrm>
            <a:off x="647701" y="452718"/>
            <a:ext cx="3978790" cy="1400530"/>
          </a:xfrm>
          <a:noFill/>
          <a:ln>
            <a:solidFill>
              <a:schemeClr val="bg1">
                <a:lumMod val="65000"/>
                <a:lumOff val="35000"/>
              </a:schemeClr>
            </a:solidFill>
          </a:ln>
        </p:spPr>
        <p:txBody>
          <a:bodyPr>
            <a:normAutofit/>
          </a:bodyPr>
          <a:lstStyle/>
          <a:p>
            <a:pPr algn="ctr"/>
            <a:r>
              <a:rPr lang="en-US"/>
              <a:t>What the loan is going to.</a:t>
            </a:r>
          </a:p>
        </p:txBody>
      </p:sp>
      <p:sp>
        <p:nvSpPr>
          <p:cNvPr id="3" name="Content Placeholder 2">
            <a:extLst>
              <a:ext uri="{FF2B5EF4-FFF2-40B4-BE49-F238E27FC236}">
                <a16:creationId xmlns:a16="http://schemas.microsoft.com/office/drawing/2014/main" id="{6A143282-3E87-4E02-B90B-13EB18F74B0B}"/>
              </a:ext>
            </a:extLst>
          </p:cNvPr>
          <p:cNvSpPr>
            <a:spLocks noGrp="1"/>
          </p:cNvSpPr>
          <p:nvPr>
            <p:ph idx="1"/>
          </p:nvPr>
        </p:nvSpPr>
        <p:spPr>
          <a:xfrm>
            <a:off x="647701" y="2052918"/>
            <a:ext cx="3977971" cy="4195481"/>
          </a:xfrm>
          <a:ln>
            <a:solidFill>
              <a:schemeClr val="tx1">
                <a:lumMod val="50000"/>
              </a:schemeClr>
            </a:solidFill>
          </a:ln>
        </p:spPr>
        <p:txBody>
          <a:bodyPr vert="horz" lIns="91440" tIns="45720" rIns="91440" bIns="45720" rtlCol="0">
            <a:normAutofit/>
          </a:bodyPr>
          <a:lstStyle/>
          <a:p>
            <a:r>
              <a:rPr lang="en-US"/>
              <a:t>He needs the loan to buy vaccines and more feeds like maize for his chickens. Although he is faced with the challenge of high prices on the chicken feeds, his prospects are of expanding his poultry project.</a:t>
            </a:r>
          </a:p>
          <a:p>
            <a:endParaRPr lang="en-US"/>
          </a:p>
        </p:txBody>
      </p:sp>
      <p:pic>
        <p:nvPicPr>
          <p:cNvPr id="7" name="Picture 7" descr="A picture containing food, table, indoor&#10;&#10;Description generated with very high confidence">
            <a:extLst>
              <a:ext uri="{FF2B5EF4-FFF2-40B4-BE49-F238E27FC236}">
                <a16:creationId xmlns:a16="http://schemas.microsoft.com/office/drawing/2014/main" id="{4A3D907A-8675-434D-8F3B-21405AEBC8F7}"/>
              </a:ext>
            </a:extLst>
          </p:cNvPr>
          <p:cNvPicPr>
            <a:picLocks noChangeAspect="1"/>
          </p:cNvPicPr>
          <p:nvPr/>
        </p:nvPicPr>
        <p:blipFill rotWithShape="1">
          <a:blip r:embed="rId3"/>
          <a:srcRect t="1357" r="3" b="32131"/>
          <a:stretch/>
        </p:blipFill>
        <p:spPr>
          <a:xfrm>
            <a:off x="5316658" y="10"/>
            <a:ext cx="6873804" cy="3428988"/>
          </a:xfrm>
          <a:prstGeom prst="rect">
            <a:avLst/>
          </a:prstGeom>
        </p:spPr>
      </p:pic>
      <p:pic>
        <p:nvPicPr>
          <p:cNvPr id="4" name="Picture 4" descr="A bird standing on top of a grass covered field&#10;&#10;Description generated with very high confidence">
            <a:extLst>
              <a:ext uri="{FF2B5EF4-FFF2-40B4-BE49-F238E27FC236}">
                <a16:creationId xmlns:a16="http://schemas.microsoft.com/office/drawing/2014/main" id="{CA98516E-A1CC-4858-ABF9-0E66D4FA9B26}"/>
              </a:ext>
            </a:extLst>
          </p:cNvPr>
          <p:cNvPicPr>
            <a:picLocks noChangeAspect="1"/>
          </p:cNvPicPr>
          <p:nvPr/>
        </p:nvPicPr>
        <p:blipFill rotWithShape="1">
          <a:blip r:embed="rId4"/>
          <a:srcRect l="15714" r="10368" b="2"/>
          <a:stretch/>
        </p:blipFill>
        <p:spPr>
          <a:xfrm>
            <a:off x="5316658" y="3428998"/>
            <a:ext cx="3436902" cy="3428998"/>
          </a:xfrm>
          <a:prstGeom prst="rect">
            <a:avLst/>
          </a:prstGeom>
        </p:spPr>
      </p:pic>
      <p:pic>
        <p:nvPicPr>
          <p:cNvPr id="12" name="Picture 12" descr="A close up of a bottle&#10;&#10;Description generated with high confidence">
            <a:extLst>
              <a:ext uri="{FF2B5EF4-FFF2-40B4-BE49-F238E27FC236}">
                <a16:creationId xmlns:a16="http://schemas.microsoft.com/office/drawing/2014/main" id="{2B7874B6-DFF2-4A1A-8D78-5B2AE7E56874}"/>
              </a:ext>
            </a:extLst>
          </p:cNvPr>
          <p:cNvPicPr>
            <a:picLocks noChangeAspect="1"/>
          </p:cNvPicPr>
          <p:nvPr/>
        </p:nvPicPr>
        <p:blipFill rotWithShape="1">
          <a:blip r:embed="rId5"/>
          <a:srcRect t="230" r="-3" b="-3"/>
          <a:stretch/>
        </p:blipFill>
        <p:spPr>
          <a:xfrm>
            <a:off x="8753560" y="3428998"/>
            <a:ext cx="3436902" cy="3428996"/>
          </a:xfrm>
          <a:prstGeom prst="rect">
            <a:avLst/>
          </a:prstGeom>
        </p:spPr>
      </p:pic>
    </p:spTree>
    <p:extLst>
      <p:ext uri="{BB962C8B-B14F-4D97-AF65-F5344CB8AC3E}">
        <p14:creationId xmlns:p14="http://schemas.microsoft.com/office/powerpoint/2010/main" val="217729140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29C8FC-820F-4A7E-9950-242C94FCEE99}"/>
              </a:ext>
            </a:extLst>
          </p:cNvPr>
          <p:cNvSpPr txBox="1"/>
          <p:nvPr/>
        </p:nvSpPr>
        <p:spPr>
          <a:xfrm>
            <a:off x="3761117" y="842513"/>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t>Facts</a:t>
            </a:r>
          </a:p>
        </p:txBody>
      </p:sp>
      <p:sp>
        <p:nvSpPr>
          <p:cNvPr id="3" name="TextBox 2">
            <a:extLst>
              <a:ext uri="{FF2B5EF4-FFF2-40B4-BE49-F238E27FC236}">
                <a16:creationId xmlns:a16="http://schemas.microsoft.com/office/drawing/2014/main" id="{4F29BB5D-D4BC-477F-9371-053BFB302866}"/>
              </a:ext>
            </a:extLst>
          </p:cNvPr>
          <p:cNvSpPr txBox="1"/>
          <p:nvPr/>
        </p:nvSpPr>
        <p:spPr>
          <a:xfrm>
            <a:off x="1272936" y="2437502"/>
            <a:ext cx="724331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a:t>Average annual income (USD):</a:t>
            </a:r>
          </a:p>
          <a:p>
            <a:pPr>
              <a:buFont typeface="Arial"/>
              <a:buChar char="•"/>
            </a:pPr>
            <a:r>
              <a:rPr lang="en-US" b="1"/>
              <a:t>$1,800</a:t>
            </a:r>
            <a:endParaRPr lang="en-US"/>
          </a:p>
          <a:p>
            <a:endParaRPr lang="en-US" b="1"/>
          </a:p>
          <a:p>
            <a:pPr>
              <a:buFont typeface="Arial"/>
              <a:buChar char="•"/>
            </a:pPr>
            <a:r>
              <a:rPr lang="en-US"/>
              <a:t>Uganda Shillings (UGX) = $1:</a:t>
            </a:r>
          </a:p>
          <a:p>
            <a:pPr>
              <a:buFont typeface="Arial"/>
              <a:buChar char="•"/>
            </a:pPr>
            <a:r>
              <a:rPr lang="en-US" b="1"/>
              <a:t>3,739.4</a:t>
            </a:r>
            <a:endParaRPr lang="en-US"/>
          </a:p>
          <a:p>
            <a:pPr algn="l">
              <a:buFont typeface="Arial"/>
              <a:buChar char="•"/>
            </a:pPr>
            <a:endParaRPr lang="en-US"/>
          </a:p>
          <a:p>
            <a:pPr>
              <a:buFont typeface="Arial"/>
              <a:buChar char="•"/>
            </a:pPr>
            <a:r>
              <a:rPr lang="en-US"/>
              <a:t>Loans currently fundraising:</a:t>
            </a:r>
          </a:p>
          <a:p>
            <a:pPr>
              <a:buFont typeface="Arial"/>
              <a:buChar char="•"/>
            </a:pPr>
            <a:r>
              <a:rPr lang="en-US" b="1"/>
              <a:t>682</a:t>
            </a:r>
            <a:endParaRPr lang="en-US"/>
          </a:p>
          <a:p>
            <a:endParaRPr lang="en-US"/>
          </a:p>
          <a:p>
            <a:pPr>
              <a:buFont typeface="Arial"/>
              <a:buChar char="•"/>
            </a:pPr>
            <a:r>
              <a:rPr lang="en-US"/>
              <a:t>Funds lent in Uganda:</a:t>
            </a:r>
          </a:p>
          <a:p>
            <a:pPr>
              <a:buFont typeface="Arial"/>
              <a:buChar char="•"/>
            </a:pPr>
            <a:r>
              <a:rPr lang="en-US" b="1"/>
              <a:t>$48,704,750</a:t>
            </a:r>
            <a:endParaRPr lang="en-US"/>
          </a:p>
          <a:p>
            <a:pPr marL="285750" indent="-285750">
              <a:buFont typeface="Arial"/>
              <a:buChar char="•"/>
            </a:pPr>
            <a:endParaRPr lang="en-US"/>
          </a:p>
        </p:txBody>
      </p:sp>
    </p:spTree>
    <p:extLst>
      <p:ext uri="{BB962C8B-B14F-4D97-AF65-F5344CB8AC3E}">
        <p14:creationId xmlns:p14="http://schemas.microsoft.com/office/powerpoint/2010/main" val="1446932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48EE-40C5-4434-B5E8-B8487A56322C}"/>
              </a:ext>
            </a:extLst>
          </p:cNvPr>
          <p:cNvSpPr>
            <a:spLocks noGrp="1"/>
          </p:cNvSpPr>
          <p:nvPr>
            <p:ph type="title"/>
          </p:nvPr>
        </p:nvSpPr>
        <p:spPr>
          <a:xfrm>
            <a:off x="818640" y="323323"/>
            <a:ext cx="9404723" cy="1616190"/>
          </a:xfrm>
          <a:solidFill>
            <a:schemeClr val="accent5"/>
          </a:solidFill>
          <a:ln>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b="1">
                <a:solidFill>
                  <a:schemeClr val="bg1"/>
                </a:solidFill>
              </a:rPr>
              <a:t>What the money will do.</a:t>
            </a:r>
            <a:endParaRPr lang="en-US">
              <a:solidFill>
                <a:schemeClr val="bg1"/>
              </a:solidFill>
            </a:endParaRPr>
          </a:p>
        </p:txBody>
      </p:sp>
      <p:sp>
        <p:nvSpPr>
          <p:cNvPr id="17" name="Content Placeholder 16">
            <a:extLst>
              <a:ext uri="{FF2B5EF4-FFF2-40B4-BE49-F238E27FC236}">
                <a16:creationId xmlns:a16="http://schemas.microsoft.com/office/drawing/2014/main" id="{080597AE-67BD-40B3-8AF8-E6C66C4E2DBA}"/>
              </a:ext>
            </a:extLst>
          </p:cNvPr>
          <p:cNvSpPr>
            <a:spLocks noGrp="1"/>
          </p:cNvSpPr>
          <p:nvPr>
            <p:ph idx="1"/>
          </p:nvPr>
        </p:nvSpPr>
        <p:spPr>
          <a:xfrm>
            <a:off x="1281183" y="2131834"/>
            <a:ext cx="8596668" cy="3880773"/>
          </a:xfrm>
        </p:spPr>
        <p:txBody>
          <a:bodyPr vert="horz" lIns="91440" tIns="45720" rIns="91440" bIns="45720" rtlCol="0" anchor="t">
            <a:normAutofit/>
          </a:bodyPr>
          <a:lstStyle/>
          <a:p>
            <a:r>
              <a:rPr lang="en-US"/>
              <a:t> In conclusion when you send in this loan you are helping improve his family standard of living. So his family can get the common essentials we take for granted that his family do not have.</a:t>
            </a:r>
            <a:br>
              <a:rPr lang="en-US"/>
            </a:br>
            <a:br>
              <a:rPr lang="en-US"/>
            </a:br>
            <a:r>
              <a:rPr lang="en-US"/>
              <a:t> </a:t>
            </a:r>
          </a:p>
        </p:txBody>
      </p:sp>
      <p:pic>
        <p:nvPicPr>
          <p:cNvPr id="3" name="Picture 3" descr="A picture containing vector graphics&#10;&#10;Description generated with very high confidence">
            <a:extLst>
              <a:ext uri="{FF2B5EF4-FFF2-40B4-BE49-F238E27FC236}">
                <a16:creationId xmlns:a16="http://schemas.microsoft.com/office/drawing/2014/main" id="{38425884-994E-44F0-986B-370B268D9CBB}"/>
              </a:ext>
            </a:extLst>
          </p:cNvPr>
          <p:cNvPicPr>
            <a:picLocks noChangeAspect="1"/>
          </p:cNvPicPr>
          <p:nvPr/>
        </p:nvPicPr>
        <p:blipFill>
          <a:blip r:embed="rId2"/>
          <a:stretch>
            <a:fillRect/>
          </a:stretch>
        </p:blipFill>
        <p:spPr>
          <a:xfrm>
            <a:off x="-437618" y="2852468"/>
            <a:ext cx="2514255" cy="4114800"/>
          </a:xfrm>
          <a:prstGeom prst="rect">
            <a:avLst/>
          </a:prstGeom>
        </p:spPr>
      </p:pic>
    </p:spTree>
    <p:extLst>
      <p:ext uri="{BB962C8B-B14F-4D97-AF65-F5344CB8AC3E}">
        <p14:creationId xmlns:p14="http://schemas.microsoft.com/office/powerpoint/2010/main" val="329591162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039B4BD-681D-4BA6-BDCF-8D8ABF1C1053}"/>
              </a:ext>
            </a:extLst>
          </p:cNvPr>
          <p:cNvPicPr>
            <a:picLocks noChangeAspect="1"/>
          </p:cNvPicPr>
          <p:nvPr/>
        </p:nvPicPr>
        <p:blipFill>
          <a:blip r:embed="rId2"/>
          <a:stretch>
            <a:fillRect/>
          </a:stretch>
        </p:blipFill>
        <p:spPr>
          <a:xfrm>
            <a:off x="1119098" y="-327893"/>
            <a:ext cx="8401048" cy="39625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a:extLst>
              <a:ext uri="{FF2B5EF4-FFF2-40B4-BE49-F238E27FC236}">
                <a16:creationId xmlns:a16="http://schemas.microsoft.com/office/drawing/2014/main" id="{0DA26F8F-519B-446E-9AB8-BC1818DADD59}"/>
              </a:ext>
            </a:extLst>
          </p:cNvPr>
          <p:cNvSpPr>
            <a:spLocks noGrp="1"/>
          </p:cNvSpPr>
          <p:nvPr>
            <p:ph type="title"/>
          </p:nvPr>
        </p:nvSpPr>
        <p:spPr/>
        <p:txBody>
          <a:bodyPr/>
          <a:lstStyle/>
          <a:p>
            <a:pPr algn="ctr"/>
            <a:r>
              <a:rPr lang="en-US">
                <a:solidFill>
                  <a:schemeClr val="accent3">
                    <a:lumMod val="60000"/>
                    <a:lumOff val="40000"/>
                  </a:schemeClr>
                </a:solidFill>
              </a:rPr>
              <a:t>Kiva's support page so you can lend money to Alex.</a:t>
            </a:r>
          </a:p>
        </p:txBody>
      </p:sp>
      <p:sp>
        <p:nvSpPr>
          <p:cNvPr id="3" name="Content Placeholder 2">
            <a:extLst>
              <a:ext uri="{FF2B5EF4-FFF2-40B4-BE49-F238E27FC236}">
                <a16:creationId xmlns:a16="http://schemas.microsoft.com/office/drawing/2014/main" id="{F3CBA61C-F3CA-49DC-993A-3A11B27D75A1}"/>
              </a:ext>
            </a:extLst>
          </p:cNvPr>
          <p:cNvSpPr>
            <a:spLocks noGrp="1"/>
          </p:cNvSpPr>
          <p:nvPr>
            <p:ph idx="1"/>
          </p:nvPr>
        </p:nvSpPr>
        <p:spPr>
          <a:xfrm>
            <a:off x="87863" y="4087155"/>
            <a:ext cx="10235686" cy="2428661"/>
          </a:xfrm>
        </p:spPr>
        <p:txBody>
          <a:bodyPr vert="horz" lIns="91440" tIns="45720" rIns="91440" bIns="45720" rtlCol="0" anchor="t">
            <a:normAutofit/>
          </a:bodyPr>
          <a:lstStyle/>
          <a:p>
            <a:pPr algn="ctr"/>
            <a:r>
              <a:rPr lang="en-US" sz="2800">
                <a:hlinkClick r:id="rId3"/>
              </a:rPr>
              <a:t>https://</a:t>
            </a:r>
            <a:r>
              <a:rPr lang="en-US" sz="2800">
                <a:solidFill>
                  <a:schemeClr val="accent3">
                    <a:lumMod val="60000"/>
                    <a:lumOff val="40000"/>
                  </a:schemeClr>
                </a:solidFill>
                <a:hlinkClick r:id="rId3"/>
              </a:rPr>
              <a:t>www</a:t>
            </a:r>
            <a:r>
              <a:rPr lang="en-US" sz="2800">
                <a:hlinkClick r:id="rId3"/>
              </a:rPr>
              <a:t>.</a:t>
            </a:r>
            <a:r>
              <a:rPr lang="en-US" sz="2800">
                <a:solidFill>
                  <a:schemeClr val="accent3">
                    <a:lumMod val="60000"/>
                    <a:lumOff val="40000"/>
                  </a:schemeClr>
                </a:solidFill>
                <a:hlinkClick r:id="rId3"/>
              </a:rPr>
              <a:t>kiva</a:t>
            </a:r>
            <a:r>
              <a:rPr lang="en-US" sz="2800">
                <a:hlinkClick r:id="rId3"/>
              </a:rPr>
              <a:t>.</a:t>
            </a:r>
            <a:r>
              <a:rPr lang="en-US" sz="2800">
                <a:solidFill>
                  <a:srgbClr val="FFC000"/>
                </a:solidFill>
                <a:hlinkClick r:id="rId3"/>
              </a:rPr>
              <a:t>org</a:t>
            </a:r>
            <a:endParaRPr lang="en-US" sz="2800">
              <a:solidFill>
                <a:srgbClr val="FFC000"/>
              </a:solidFill>
            </a:endParaRPr>
          </a:p>
        </p:txBody>
      </p:sp>
    </p:spTree>
    <p:extLst>
      <p:ext uri="{BB962C8B-B14F-4D97-AF65-F5344CB8AC3E}">
        <p14:creationId xmlns:p14="http://schemas.microsoft.com/office/powerpoint/2010/main" val="3996559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5">
            <a:extLst>
              <a:ext uri="{FF2B5EF4-FFF2-40B4-BE49-F238E27FC236}">
                <a16:creationId xmlns:a16="http://schemas.microsoft.com/office/drawing/2014/main" id="{9A0652C1-E660-4528-97DF-4F10699B9367}"/>
              </a:ext>
            </a:extLst>
          </p:cNvPr>
          <p:cNvPicPr>
            <a:picLocks noChangeAspect="1"/>
          </p:cNvPicPr>
          <p:nvPr/>
        </p:nvPicPr>
        <p:blipFill rotWithShape="1">
          <a:blip r:embed="rId2"/>
          <a:srcRect l="13484" r="-2" b="-2"/>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C842C1C-4E22-45A9-B197-DE00A0C78B9C}"/>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Thank you for your time.</a:t>
            </a:r>
            <a:br>
              <a:rPr lang="en-US" sz="4800"/>
            </a:br>
            <a:endParaRPr lang="en-US" sz="4800"/>
          </a:p>
        </p:txBody>
      </p:sp>
      <p:cxnSp>
        <p:nvCxnSpPr>
          <p:cNvPr id="57" name="Straight Connector 56">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18027829"/>
      </p:ext>
    </p:extLst>
  </p:cSld>
  <p:clrMapOvr>
    <a:masterClrMapping/>
  </p:clrMapOvr>
  <p:transition spd="slow">
    <p:randomBar dir="vert"/>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Facet</vt:lpstr>
      <vt:lpstr>A loan from Kiva to a Ugandan man.                       </vt:lpstr>
      <vt:lpstr>Alex lives in Kamwenge, Uganda</vt:lpstr>
      <vt:lpstr>About Alex </vt:lpstr>
      <vt:lpstr>What the loan is going to.</vt:lpstr>
      <vt:lpstr>PowerPoint Presentation</vt:lpstr>
      <vt:lpstr>What the money will do.</vt:lpstr>
      <vt:lpstr>Kiva's support page so you can lend money to Alex.</vt:lpstr>
      <vt:lpstr>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37</cp:revision>
  <dcterms:created xsi:type="dcterms:W3CDTF">2013-07-15T20:26:40Z</dcterms:created>
  <dcterms:modified xsi:type="dcterms:W3CDTF">2019-05-16T17:54:25Z</dcterms:modified>
</cp:coreProperties>
</file>