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2" r:id="rId4"/>
    <p:sldId id="275" r:id="rId5"/>
    <p:sldId id="280" r:id="rId6"/>
    <p:sldId id="281" r:id="rId7"/>
    <p:sldId id="282" r:id="rId8"/>
    <p:sldId id="283" r:id="rId9"/>
    <p:sldId id="284" r:id="rId10"/>
    <p:sldId id="261" r:id="rId11"/>
    <p:sldId id="266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09" autoAdjust="0"/>
  </p:normalViewPr>
  <p:slideViewPr>
    <p:cSldViewPr>
      <p:cViewPr>
        <p:scale>
          <a:sx n="148" d="100"/>
          <a:sy n="148" d="100"/>
        </p:scale>
        <p:origin x="-882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8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0BB4FF-E068-4A1F-9585-5430FCDCBB98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0F4EC-CFA6-43B8-811D-2995995AF0B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Factors that impact Gdp – Gross domestic product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SS7E10</a:t>
            </a:r>
          </a:p>
        </p:txBody>
      </p:sp>
    </p:spTree>
    <p:extLst>
      <p:ext uri="{BB962C8B-B14F-4D97-AF65-F5344CB8AC3E}">
        <p14:creationId xmlns:p14="http://schemas.microsoft.com/office/powerpoint/2010/main" val="285279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52227" name="Picture 5" descr="World_literacy_map_UNHD_2007_2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049655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04614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57348" name="Picture 5" descr="Natural_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52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5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33600"/>
            <a:ext cx="4520623" cy="2996674"/>
          </a:xfrm>
        </p:spPr>
      </p:pic>
    </p:spTree>
    <p:extLst>
      <p:ext uri="{BB962C8B-B14F-4D97-AF65-F5344CB8AC3E}">
        <p14:creationId xmlns:p14="http://schemas.microsoft.com/office/powerpoint/2010/main" val="329948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6000" dirty="0"/>
              <a:t>GDP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country’s GROWTH is measured by its </a:t>
            </a:r>
            <a:r>
              <a:rPr lang="en-US" b="1" u="sng" dirty="0"/>
              <a:t>GDP</a:t>
            </a:r>
          </a:p>
          <a:p>
            <a:r>
              <a:rPr lang="en-US" dirty="0"/>
              <a:t>Gross Domestic Product: Value of all </a:t>
            </a:r>
            <a:r>
              <a:rPr lang="en-US" u="sng" dirty="0"/>
              <a:t>goods</a:t>
            </a:r>
            <a:r>
              <a:rPr lang="en-US" dirty="0"/>
              <a:t> and </a:t>
            </a:r>
            <a:r>
              <a:rPr lang="en-US" u="sng" dirty="0"/>
              <a:t>services</a:t>
            </a:r>
            <a:r>
              <a:rPr lang="en-US" dirty="0"/>
              <a:t> produced in a country IN ONE YEAR</a:t>
            </a:r>
          </a:p>
        </p:txBody>
      </p:sp>
      <p:pic>
        <p:nvPicPr>
          <p:cNvPr id="4" name="Picture 2" descr="http://thebayesianobserver.files.wordpress.com/2012/12/gdp_nominal_per_capita_world_map_imf_20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7156608" cy="377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9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20762"/>
          </a:xfrm>
        </p:spPr>
        <p:txBody>
          <a:bodyPr>
            <a:normAutofit/>
          </a:bodyPr>
          <a:lstStyle/>
          <a:p>
            <a:r>
              <a:rPr lang="en-US" sz="4000" dirty="0"/>
              <a:t>What influences economic growth?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There are four factors that impact growth in a country:</a:t>
            </a:r>
          </a:p>
          <a:p>
            <a:pPr lvl="1"/>
            <a:r>
              <a:rPr lang="en-US" sz="2800" u="sng" dirty="0">
                <a:solidFill>
                  <a:schemeClr val="tx1"/>
                </a:solidFill>
              </a:rPr>
              <a:t>Human capital</a:t>
            </a:r>
            <a:r>
              <a:rPr lang="en-US" sz="2800" dirty="0"/>
              <a:t>: </a:t>
            </a:r>
            <a:r>
              <a:rPr lang="en-US" sz="2800" u="sng" dirty="0">
                <a:solidFill>
                  <a:srgbClr val="FF0000"/>
                </a:solidFill>
              </a:rPr>
              <a:t>knowledge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and skill necessary for workers to earn a living</a:t>
            </a:r>
            <a:r>
              <a:rPr lang="en-US" sz="2800" dirty="0"/>
              <a:t> </a:t>
            </a:r>
          </a:p>
          <a:p>
            <a:pPr lvl="1"/>
            <a:r>
              <a:rPr lang="en-US" sz="2800" u="sng" dirty="0">
                <a:solidFill>
                  <a:schemeClr val="tx1"/>
                </a:solidFill>
              </a:rPr>
              <a:t>Capital goods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tx1"/>
                </a:solidFill>
              </a:rPr>
              <a:t>the</a:t>
            </a:r>
            <a:r>
              <a:rPr lang="en-US" sz="2800" dirty="0"/>
              <a:t> </a:t>
            </a:r>
            <a:r>
              <a:rPr lang="en-US" sz="2800" u="sng" dirty="0">
                <a:solidFill>
                  <a:srgbClr val="FF0000"/>
                </a:solidFill>
              </a:rPr>
              <a:t>factories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tx1"/>
                </a:solidFill>
              </a:rPr>
              <a:t>machines, and </a:t>
            </a:r>
            <a:r>
              <a:rPr lang="en-US" sz="2800" u="sng" dirty="0">
                <a:solidFill>
                  <a:srgbClr val="FF0000"/>
                </a:solidFill>
              </a:rPr>
              <a:t>technology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that people use to make goods</a:t>
            </a:r>
          </a:p>
          <a:p>
            <a:pPr lvl="1"/>
            <a:r>
              <a:rPr lang="en-US" sz="2800" u="sng" dirty="0">
                <a:solidFill>
                  <a:schemeClr val="tx1"/>
                </a:solidFill>
              </a:rPr>
              <a:t>Natural resources</a:t>
            </a:r>
            <a:r>
              <a:rPr lang="en-US" sz="2800" dirty="0"/>
              <a:t>: </a:t>
            </a:r>
            <a:r>
              <a:rPr lang="en-US" sz="2800" u="sng" dirty="0">
                <a:solidFill>
                  <a:srgbClr val="FF0000"/>
                </a:solidFill>
              </a:rPr>
              <a:t>raw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materials that come from the land</a:t>
            </a:r>
          </a:p>
          <a:p>
            <a:pPr lvl="1"/>
            <a:r>
              <a:rPr lang="en-US" sz="2800" u="sng" dirty="0">
                <a:solidFill>
                  <a:schemeClr val="tx1"/>
                </a:solidFill>
              </a:rPr>
              <a:t>Entrepreneurship</a:t>
            </a:r>
            <a:r>
              <a:rPr lang="en-US" sz="2800" dirty="0"/>
              <a:t>: </a:t>
            </a:r>
            <a:r>
              <a:rPr lang="en-US" sz="2800" u="sng" dirty="0">
                <a:solidFill>
                  <a:srgbClr val="FF0000"/>
                </a:solidFill>
              </a:rPr>
              <a:t>individuals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who risk their time and </a:t>
            </a:r>
            <a:r>
              <a:rPr lang="en-US" sz="2800" u="sng" dirty="0">
                <a:solidFill>
                  <a:srgbClr val="FF0000"/>
                </a:solidFill>
              </a:rPr>
              <a:t>money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to start a business</a:t>
            </a:r>
          </a:p>
        </p:txBody>
      </p:sp>
    </p:spTree>
    <p:extLst>
      <p:ext uri="{BB962C8B-B14F-4D97-AF65-F5344CB8AC3E}">
        <p14:creationId xmlns:p14="http://schemas.microsoft.com/office/powerpoint/2010/main" val="395168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OF PRODUCTION -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5181600"/>
          </a:xfrm>
        </p:spPr>
        <p:txBody>
          <a:bodyPr>
            <a:noAutofit/>
          </a:bodyPr>
          <a:lstStyle/>
          <a:p>
            <a:r>
              <a:rPr lang="en-US" sz="2400" dirty="0"/>
              <a:t>HUMAN CAPITAL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India invests in human capital through </a:t>
            </a:r>
            <a:r>
              <a:rPr lang="en-US" sz="2000" u="sng" dirty="0">
                <a:solidFill>
                  <a:srgbClr val="FF0000"/>
                </a:solidFill>
              </a:rPr>
              <a:t>education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Children 10-14 have a literacy rate of </a:t>
            </a:r>
            <a:r>
              <a:rPr lang="en-US" sz="2000" u="sng" dirty="0">
                <a:solidFill>
                  <a:srgbClr val="FF0000"/>
                </a:solidFill>
              </a:rPr>
              <a:t>95</a:t>
            </a:r>
            <a:r>
              <a:rPr lang="en-US" sz="2000" dirty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sz="2000" u="sng" dirty="0">
                <a:solidFill>
                  <a:srgbClr val="FF0000"/>
                </a:solidFill>
              </a:rPr>
              <a:t>English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 taught in all schools because careers in business and technology require fluency in English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Due to India’s thriving </a:t>
            </a:r>
            <a:r>
              <a:rPr lang="en-US" sz="2000" u="sng" dirty="0">
                <a:solidFill>
                  <a:srgbClr val="FF0000"/>
                </a:solidFill>
              </a:rPr>
              <a:t>education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and amount of citizens fluent in English, the </a:t>
            </a:r>
            <a:r>
              <a:rPr lang="en-US" sz="2000" u="sng" dirty="0">
                <a:solidFill>
                  <a:srgbClr val="FF0000"/>
                </a:solidFill>
              </a:rPr>
              <a:t>technology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industry in India is booming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/>
              <a:t>CAPITAL GOODS: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India has </a:t>
            </a:r>
            <a:r>
              <a:rPr lang="en-US" sz="2000" u="sng" dirty="0">
                <a:solidFill>
                  <a:srgbClr val="FF0000"/>
                </a:solidFill>
              </a:rPr>
              <a:t>failed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to properly invest in capital goods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People live in </a:t>
            </a:r>
            <a:r>
              <a:rPr lang="en-US" sz="2000" u="sng" dirty="0">
                <a:solidFill>
                  <a:srgbClr val="FF0000"/>
                </a:solidFill>
              </a:rPr>
              <a:t>poverty</a:t>
            </a:r>
          </a:p>
          <a:p>
            <a:pPr lvl="1"/>
            <a:r>
              <a:rPr lang="en-US" sz="2000" u="sng" dirty="0">
                <a:solidFill>
                  <a:srgbClr val="FF0000"/>
                </a:solidFill>
              </a:rPr>
              <a:t>Infrastructure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in India is very poor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Today, government is trying to improve roads, buildings, airports to provide better standard of living</a:t>
            </a:r>
          </a:p>
        </p:txBody>
      </p:sp>
    </p:spTree>
    <p:extLst>
      <p:ext uri="{BB962C8B-B14F-4D97-AF65-F5344CB8AC3E}">
        <p14:creationId xmlns:p14="http://schemas.microsoft.com/office/powerpoint/2010/main" val="406678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FACTORS OF PRODUCTION -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NATURAL RESOURCES: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India has </a:t>
            </a:r>
            <a:r>
              <a:rPr lang="en-US" sz="3200" u="sng" dirty="0">
                <a:solidFill>
                  <a:srgbClr val="FF0000"/>
                </a:solidFill>
              </a:rPr>
              <a:t>Fertile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land for farming, rice, wheat, </a:t>
            </a:r>
            <a:r>
              <a:rPr lang="en-US" sz="3200" u="sng" dirty="0">
                <a:solidFill>
                  <a:srgbClr val="FF0000"/>
                </a:solidFill>
              </a:rPr>
              <a:t>coal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for their natural resources</a:t>
            </a:r>
          </a:p>
          <a:p>
            <a:r>
              <a:rPr lang="en-US" sz="3600" dirty="0"/>
              <a:t>ENTREPRENEURSHIP: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India also has </a:t>
            </a:r>
            <a:r>
              <a:rPr lang="en-US" sz="3200" u="sng" dirty="0">
                <a:solidFill>
                  <a:srgbClr val="FF0000"/>
                </a:solidFill>
              </a:rPr>
              <a:t>high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levels of entrepreneurship – new businesses are encouraged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7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PRODUCTION IN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China is moving from a </a:t>
            </a:r>
            <a:r>
              <a:rPr lang="en-US" sz="2800" u="sng" dirty="0">
                <a:solidFill>
                  <a:srgbClr val="FF0000"/>
                </a:solidFill>
              </a:rPr>
              <a:t>command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economy to a more </a:t>
            </a:r>
            <a:r>
              <a:rPr lang="en-US" sz="2800" u="sng" dirty="0">
                <a:solidFill>
                  <a:srgbClr val="FF0000"/>
                </a:solidFill>
              </a:rPr>
              <a:t>modernized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mixed economy</a:t>
            </a:r>
          </a:p>
          <a:p>
            <a:r>
              <a:rPr lang="en-US" sz="2800" dirty="0"/>
              <a:t>HUMAN CAPITAL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Invests in human capital by </a:t>
            </a:r>
            <a:r>
              <a:rPr lang="en-US" sz="2400" u="sng" dirty="0">
                <a:solidFill>
                  <a:srgbClr val="FF0000"/>
                </a:solidFill>
              </a:rPr>
              <a:t>improving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education system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Investing in more </a:t>
            </a:r>
            <a:r>
              <a:rPr lang="en-US" sz="2400" u="sng" dirty="0">
                <a:solidFill>
                  <a:srgbClr val="FF0000"/>
                </a:solidFill>
              </a:rPr>
              <a:t>technical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schools </a:t>
            </a:r>
          </a:p>
          <a:p>
            <a:r>
              <a:rPr lang="en-US" sz="2800" dirty="0"/>
              <a:t>CAPITAL GOODS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China invests </a:t>
            </a:r>
            <a:r>
              <a:rPr lang="en-US" sz="2400" u="sng" dirty="0">
                <a:solidFill>
                  <a:srgbClr val="FF0000"/>
                </a:solidFill>
              </a:rPr>
              <a:t>heavily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capital goods 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Foundation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growing GDP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Improved infrastructure and bought new </a:t>
            </a:r>
            <a:r>
              <a:rPr lang="en-US" sz="2400" u="sng" dirty="0">
                <a:solidFill>
                  <a:srgbClr val="FF0000"/>
                </a:solidFill>
              </a:rPr>
              <a:t>machinery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factories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PRODUCTION IN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NATURAL RESOURCES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Coal, iron ore, </a:t>
            </a:r>
            <a:r>
              <a:rPr lang="en-US" sz="3200" u="sng" dirty="0">
                <a:solidFill>
                  <a:srgbClr val="FF0000"/>
                </a:solidFill>
              </a:rPr>
              <a:t>petroleum</a:t>
            </a:r>
            <a:r>
              <a:rPr lang="en-US" sz="3200" dirty="0">
                <a:solidFill>
                  <a:schemeClr val="tx1"/>
                </a:solidFill>
              </a:rPr>
              <a:t>, and natural gas</a:t>
            </a:r>
          </a:p>
          <a:p>
            <a:r>
              <a:rPr lang="en-US" sz="3600" dirty="0"/>
              <a:t>ENTREPRENEURSHIP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Chinese government has only allowed individual businesses since </a:t>
            </a:r>
            <a:r>
              <a:rPr lang="en-US" sz="3200" u="sng" dirty="0">
                <a:solidFill>
                  <a:srgbClr val="FF0000"/>
                </a:solidFill>
              </a:rPr>
              <a:t>1970</a:t>
            </a:r>
          </a:p>
        </p:txBody>
      </p:sp>
    </p:spTree>
    <p:extLst>
      <p:ext uri="{BB962C8B-B14F-4D97-AF65-F5344CB8AC3E}">
        <p14:creationId xmlns:p14="http://schemas.microsoft.com/office/powerpoint/2010/main" val="117360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PRODUCTION IN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79755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One of the </a:t>
            </a:r>
            <a:r>
              <a:rPr lang="en-US" sz="2800" u="sng" dirty="0">
                <a:solidFill>
                  <a:srgbClr val="FF0000"/>
                </a:solidFill>
              </a:rPr>
              <a:t>strongest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economies in the world</a:t>
            </a:r>
          </a:p>
          <a:p>
            <a:r>
              <a:rPr lang="en-US" sz="2800" dirty="0"/>
              <a:t>HUMAN CAPITAL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Japan </a:t>
            </a:r>
            <a:r>
              <a:rPr lang="en-US" sz="2400" u="sng" dirty="0">
                <a:solidFill>
                  <a:srgbClr val="FF0000"/>
                </a:solidFill>
              </a:rPr>
              <a:t>HEAVILY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invests in human capital through education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Literacy rate is </a:t>
            </a:r>
            <a:r>
              <a:rPr lang="en-US" sz="2400" u="sng" dirty="0">
                <a:solidFill>
                  <a:srgbClr val="FF0000"/>
                </a:solidFill>
              </a:rPr>
              <a:t>99</a:t>
            </a:r>
            <a:r>
              <a:rPr lang="en-US" sz="2400" dirty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Most </a:t>
            </a:r>
            <a:r>
              <a:rPr lang="en-US" sz="2400" u="sng" dirty="0">
                <a:solidFill>
                  <a:srgbClr val="FF0000"/>
                </a:solidFill>
              </a:rPr>
              <a:t>highly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educated population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Most work with same companies their entire careers</a:t>
            </a:r>
          </a:p>
          <a:p>
            <a:r>
              <a:rPr lang="en-US" sz="2800" dirty="0"/>
              <a:t>CAPITAL GOODS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Invests in capital goods by constantly investing in new </a:t>
            </a:r>
            <a:r>
              <a:rPr lang="en-US" sz="2400" u="sng" dirty="0">
                <a:solidFill>
                  <a:srgbClr val="FF0000"/>
                </a:solidFill>
              </a:rPr>
              <a:t>technology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and providing it’s workers with the </a:t>
            </a:r>
            <a:r>
              <a:rPr lang="en-US" sz="2400" u="sng" dirty="0">
                <a:solidFill>
                  <a:srgbClr val="FF0000"/>
                </a:solidFill>
              </a:rPr>
              <a:t>best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equipment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factories and machinery are also purchased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PRODUCTION IN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NATURAL RESOURCES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Very </a:t>
            </a:r>
            <a:r>
              <a:rPr lang="en-US" sz="3600" u="sng" dirty="0">
                <a:solidFill>
                  <a:srgbClr val="FF0000"/>
                </a:solidFill>
              </a:rPr>
              <a:t>little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natural resources, must </a:t>
            </a:r>
            <a:r>
              <a:rPr lang="en-US" sz="3600" u="sng" dirty="0">
                <a:solidFill>
                  <a:srgbClr val="FF0000"/>
                </a:solidFill>
              </a:rPr>
              <a:t>import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raw materials</a:t>
            </a:r>
          </a:p>
          <a:p>
            <a:r>
              <a:rPr lang="en-US" sz="4000" dirty="0"/>
              <a:t>ENTREPRENEURSHIP</a:t>
            </a:r>
          </a:p>
          <a:p>
            <a:pPr lvl="1"/>
            <a:r>
              <a:rPr lang="en-US" sz="3600" u="sng" dirty="0">
                <a:solidFill>
                  <a:srgbClr val="FF0000"/>
                </a:solidFill>
              </a:rPr>
              <a:t>VERY HIGH </a:t>
            </a:r>
            <a:r>
              <a:rPr lang="en-US" sz="3600" dirty="0">
                <a:solidFill>
                  <a:schemeClr val="tx1"/>
                </a:solidFill>
              </a:rPr>
              <a:t>levels of entrepreneurship, new businesses and ideas are strongly encouraged!</a:t>
            </a:r>
          </a:p>
        </p:txBody>
      </p:sp>
    </p:spTree>
    <p:extLst>
      <p:ext uri="{BB962C8B-B14F-4D97-AF65-F5344CB8AC3E}">
        <p14:creationId xmlns:p14="http://schemas.microsoft.com/office/powerpoint/2010/main" val="771228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1282</TotalTime>
  <Words>418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Civic</vt:lpstr>
      <vt:lpstr>SS7E10</vt:lpstr>
      <vt:lpstr>GDP</vt:lpstr>
      <vt:lpstr>What influences economic growth?</vt:lpstr>
      <vt:lpstr>FACTORS OF PRODUCTION - INDIA</vt:lpstr>
      <vt:lpstr>FACTORS OF PRODUCTION - INDIA</vt:lpstr>
      <vt:lpstr>FACTORS OF PRODUCTION IN CHINA</vt:lpstr>
      <vt:lpstr>FACTORS OF PRODUCTION IN CHINA</vt:lpstr>
      <vt:lpstr>FACTORS OF PRODUCTION IN JAPAN</vt:lpstr>
      <vt:lpstr>FACTORS OF PRODUCTION IN JAPAN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SS7E10</dc:title>
  <dc:creator>HCS</dc:creator>
  <cp:lastModifiedBy>Mike Daly</cp:lastModifiedBy>
  <cp:revision>20</cp:revision>
  <dcterms:created xsi:type="dcterms:W3CDTF">2013-03-05T18:37:21Z</dcterms:created>
  <dcterms:modified xsi:type="dcterms:W3CDTF">2017-03-16T20:48:29Z</dcterms:modified>
</cp:coreProperties>
</file>