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8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801FC-B1EB-495A-A5E6-C57A8D450D1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CBA563-39FE-431A-8C94-CCB7C105A192}">
      <dgm:prSet/>
      <dgm:spPr/>
      <dgm:t>
        <a:bodyPr/>
        <a:lstStyle/>
        <a:p>
          <a:r>
            <a:rPr lang="en-US"/>
            <a:t>She lives in Tajikistan, an impoverished country.</a:t>
          </a:r>
        </a:p>
      </dgm:t>
    </dgm:pt>
    <dgm:pt modelId="{12EE0F3D-FAA2-40F2-BDEC-15274720C391}" type="parTrans" cxnId="{DECC5E76-439E-406B-83F6-F5A8FA4CEB9E}">
      <dgm:prSet/>
      <dgm:spPr/>
      <dgm:t>
        <a:bodyPr/>
        <a:lstStyle/>
        <a:p>
          <a:endParaRPr lang="en-US"/>
        </a:p>
      </dgm:t>
    </dgm:pt>
    <dgm:pt modelId="{409BFDFE-43E2-43AB-9CDC-E014221B57E1}" type="sibTrans" cxnId="{DECC5E76-439E-406B-83F6-F5A8FA4CEB9E}">
      <dgm:prSet/>
      <dgm:spPr/>
      <dgm:t>
        <a:bodyPr/>
        <a:lstStyle/>
        <a:p>
          <a:endParaRPr lang="en-US"/>
        </a:p>
      </dgm:t>
    </dgm:pt>
    <dgm:pt modelId="{FDB11302-F9EF-4E57-9346-9872F9E3032B}">
      <dgm:prSet/>
      <dgm:spPr/>
      <dgm:t>
        <a:bodyPr/>
        <a:lstStyle/>
        <a:p>
          <a:r>
            <a:rPr lang="en-US"/>
            <a:t>The annual income per capita is only $2,700 USD. In the US, it is $18,431 USD.</a:t>
          </a:r>
        </a:p>
      </dgm:t>
    </dgm:pt>
    <dgm:pt modelId="{A359FEEC-8357-466A-AAFD-961A23F34BF5}" type="parTrans" cxnId="{3EFF3C52-696A-4201-BCED-4231D2F8F5D8}">
      <dgm:prSet/>
      <dgm:spPr/>
      <dgm:t>
        <a:bodyPr/>
        <a:lstStyle/>
        <a:p>
          <a:endParaRPr lang="en-US"/>
        </a:p>
      </dgm:t>
    </dgm:pt>
    <dgm:pt modelId="{A5D06F99-7497-4215-BD24-E50D7ABEA3CD}" type="sibTrans" cxnId="{3EFF3C52-696A-4201-BCED-4231D2F8F5D8}">
      <dgm:prSet/>
      <dgm:spPr/>
      <dgm:t>
        <a:bodyPr/>
        <a:lstStyle/>
        <a:p>
          <a:endParaRPr lang="en-US"/>
        </a:p>
      </dgm:t>
    </dgm:pt>
    <dgm:pt modelId="{BA058032-D024-43CE-8752-21F579F18060}">
      <dgm:prSet/>
      <dgm:spPr/>
      <dgm:t>
        <a:bodyPr/>
        <a:lstStyle/>
        <a:p>
          <a:r>
            <a:rPr lang="en-US"/>
            <a:t>Many like </a:t>
          </a:r>
          <a:r>
            <a:rPr lang="en-US" err="1"/>
            <a:t>Shahrina</a:t>
          </a:r>
          <a:r>
            <a:rPr lang="en-US"/>
            <a:t> are seeking loans, but she is the best option.</a:t>
          </a:r>
        </a:p>
      </dgm:t>
    </dgm:pt>
    <dgm:pt modelId="{5D3DBEED-85E8-4ACB-9B1B-3D7EC89A8F27}" type="parTrans" cxnId="{A89BC581-270B-4570-8075-56ABCA92CFC5}">
      <dgm:prSet/>
      <dgm:spPr/>
      <dgm:t>
        <a:bodyPr/>
        <a:lstStyle/>
        <a:p>
          <a:endParaRPr lang="en-US"/>
        </a:p>
      </dgm:t>
    </dgm:pt>
    <dgm:pt modelId="{464E73AF-8E2C-4E52-A6A5-861497EDB3E7}" type="sibTrans" cxnId="{A89BC581-270B-4570-8075-56ABCA92CFC5}">
      <dgm:prSet/>
      <dgm:spPr/>
      <dgm:t>
        <a:bodyPr/>
        <a:lstStyle/>
        <a:p>
          <a:endParaRPr lang="en-US"/>
        </a:p>
      </dgm:t>
    </dgm:pt>
    <dgm:pt modelId="{C3D2205E-CC26-4A18-8279-12A336FE0DD7}" type="pres">
      <dgm:prSet presAssocID="{686801FC-B1EB-495A-A5E6-C57A8D450D10}" presName="vert0" presStyleCnt="0">
        <dgm:presLayoutVars>
          <dgm:dir/>
          <dgm:animOne val="branch"/>
          <dgm:animLvl val="lvl"/>
        </dgm:presLayoutVars>
      </dgm:prSet>
      <dgm:spPr/>
    </dgm:pt>
    <dgm:pt modelId="{BF982A39-630E-491C-81A1-8D916D5D6264}" type="pres">
      <dgm:prSet presAssocID="{24CBA563-39FE-431A-8C94-CCB7C105A192}" presName="thickLine" presStyleLbl="alignNode1" presStyleIdx="0" presStyleCnt="3"/>
      <dgm:spPr/>
    </dgm:pt>
    <dgm:pt modelId="{BE387A34-CE88-4F2A-86F8-2DF174DDB601}" type="pres">
      <dgm:prSet presAssocID="{24CBA563-39FE-431A-8C94-CCB7C105A192}" presName="horz1" presStyleCnt="0"/>
      <dgm:spPr/>
    </dgm:pt>
    <dgm:pt modelId="{5FEE0E55-07EF-4FD6-BC25-55BF35D70707}" type="pres">
      <dgm:prSet presAssocID="{24CBA563-39FE-431A-8C94-CCB7C105A192}" presName="tx1" presStyleLbl="revTx" presStyleIdx="0" presStyleCnt="3"/>
      <dgm:spPr/>
    </dgm:pt>
    <dgm:pt modelId="{2752FE4D-A32D-4000-A919-8868D8148604}" type="pres">
      <dgm:prSet presAssocID="{24CBA563-39FE-431A-8C94-CCB7C105A192}" presName="vert1" presStyleCnt="0"/>
      <dgm:spPr/>
    </dgm:pt>
    <dgm:pt modelId="{356444E9-404B-4CA5-B32F-59CC26E5C731}" type="pres">
      <dgm:prSet presAssocID="{FDB11302-F9EF-4E57-9346-9872F9E3032B}" presName="thickLine" presStyleLbl="alignNode1" presStyleIdx="1" presStyleCnt="3"/>
      <dgm:spPr/>
    </dgm:pt>
    <dgm:pt modelId="{FA888AE4-E404-4C41-9B9B-FA5ABE83A2AE}" type="pres">
      <dgm:prSet presAssocID="{FDB11302-F9EF-4E57-9346-9872F9E3032B}" presName="horz1" presStyleCnt="0"/>
      <dgm:spPr/>
    </dgm:pt>
    <dgm:pt modelId="{F049EF63-824F-4C9A-8A3F-C604835E5E79}" type="pres">
      <dgm:prSet presAssocID="{FDB11302-F9EF-4E57-9346-9872F9E3032B}" presName="tx1" presStyleLbl="revTx" presStyleIdx="1" presStyleCnt="3"/>
      <dgm:spPr/>
    </dgm:pt>
    <dgm:pt modelId="{129CCB2F-1B7A-4CB6-98A1-777343720490}" type="pres">
      <dgm:prSet presAssocID="{FDB11302-F9EF-4E57-9346-9872F9E3032B}" presName="vert1" presStyleCnt="0"/>
      <dgm:spPr/>
    </dgm:pt>
    <dgm:pt modelId="{246247FE-DA68-4435-AFA2-BD662B318FD1}" type="pres">
      <dgm:prSet presAssocID="{BA058032-D024-43CE-8752-21F579F18060}" presName="thickLine" presStyleLbl="alignNode1" presStyleIdx="2" presStyleCnt="3"/>
      <dgm:spPr/>
    </dgm:pt>
    <dgm:pt modelId="{18B5DAE2-4328-49C1-888A-41522E51D406}" type="pres">
      <dgm:prSet presAssocID="{BA058032-D024-43CE-8752-21F579F18060}" presName="horz1" presStyleCnt="0"/>
      <dgm:spPr/>
    </dgm:pt>
    <dgm:pt modelId="{94FBFF47-2005-4A18-9279-415BF1355ED6}" type="pres">
      <dgm:prSet presAssocID="{BA058032-D024-43CE-8752-21F579F18060}" presName="tx1" presStyleLbl="revTx" presStyleIdx="2" presStyleCnt="3"/>
      <dgm:spPr/>
    </dgm:pt>
    <dgm:pt modelId="{2207D21A-CDC0-461E-89B0-9893F68AFC13}" type="pres">
      <dgm:prSet presAssocID="{BA058032-D024-43CE-8752-21F579F18060}" presName="vert1" presStyleCnt="0"/>
      <dgm:spPr/>
    </dgm:pt>
  </dgm:ptLst>
  <dgm:cxnLst>
    <dgm:cxn modelId="{D3EECB2A-9C65-4AA4-A599-679B2CF17078}" type="presOf" srcId="{FDB11302-F9EF-4E57-9346-9872F9E3032B}" destId="{F049EF63-824F-4C9A-8A3F-C604835E5E79}" srcOrd="0" destOrd="0" presId="urn:microsoft.com/office/officeart/2008/layout/LinedList"/>
    <dgm:cxn modelId="{3EFF3C52-696A-4201-BCED-4231D2F8F5D8}" srcId="{686801FC-B1EB-495A-A5E6-C57A8D450D10}" destId="{FDB11302-F9EF-4E57-9346-9872F9E3032B}" srcOrd="1" destOrd="0" parTransId="{A359FEEC-8357-466A-AAFD-961A23F34BF5}" sibTransId="{A5D06F99-7497-4215-BD24-E50D7ABEA3CD}"/>
    <dgm:cxn modelId="{DECC5E76-439E-406B-83F6-F5A8FA4CEB9E}" srcId="{686801FC-B1EB-495A-A5E6-C57A8D450D10}" destId="{24CBA563-39FE-431A-8C94-CCB7C105A192}" srcOrd="0" destOrd="0" parTransId="{12EE0F3D-FAA2-40F2-BDEC-15274720C391}" sibTransId="{409BFDFE-43E2-43AB-9CDC-E014221B57E1}"/>
    <dgm:cxn modelId="{04538178-FDA2-49D4-ABEA-115324257635}" type="presOf" srcId="{24CBA563-39FE-431A-8C94-CCB7C105A192}" destId="{5FEE0E55-07EF-4FD6-BC25-55BF35D70707}" srcOrd="0" destOrd="0" presId="urn:microsoft.com/office/officeart/2008/layout/LinedList"/>
    <dgm:cxn modelId="{D919657F-1212-4FDD-8FA5-131181B3E1EB}" type="presOf" srcId="{686801FC-B1EB-495A-A5E6-C57A8D450D10}" destId="{C3D2205E-CC26-4A18-8279-12A336FE0DD7}" srcOrd="0" destOrd="0" presId="urn:microsoft.com/office/officeart/2008/layout/LinedList"/>
    <dgm:cxn modelId="{A89BC581-270B-4570-8075-56ABCA92CFC5}" srcId="{686801FC-B1EB-495A-A5E6-C57A8D450D10}" destId="{BA058032-D024-43CE-8752-21F579F18060}" srcOrd="2" destOrd="0" parTransId="{5D3DBEED-85E8-4ACB-9B1B-3D7EC89A8F27}" sibTransId="{464E73AF-8E2C-4E52-A6A5-861497EDB3E7}"/>
    <dgm:cxn modelId="{C05BF79C-6F0B-49BF-9CC5-C9FF10DFBA59}" type="presOf" srcId="{BA058032-D024-43CE-8752-21F579F18060}" destId="{94FBFF47-2005-4A18-9279-415BF1355ED6}" srcOrd="0" destOrd="0" presId="urn:microsoft.com/office/officeart/2008/layout/LinedList"/>
    <dgm:cxn modelId="{11E50BDD-9B76-4178-BD0E-04887CA4F463}" type="presParOf" srcId="{C3D2205E-CC26-4A18-8279-12A336FE0DD7}" destId="{BF982A39-630E-491C-81A1-8D916D5D6264}" srcOrd="0" destOrd="0" presId="urn:microsoft.com/office/officeart/2008/layout/LinedList"/>
    <dgm:cxn modelId="{B25C06E4-4FA3-4AEF-8201-B5EF09C975E4}" type="presParOf" srcId="{C3D2205E-CC26-4A18-8279-12A336FE0DD7}" destId="{BE387A34-CE88-4F2A-86F8-2DF174DDB601}" srcOrd="1" destOrd="0" presId="urn:microsoft.com/office/officeart/2008/layout/LinedList"/>
    <dgm:cxn modelId="{BB5C018B-74C6-4CFF-9EEF-B7BFA5061E06}" type="presParOf" srcId="{BE387A34-CE88-4F2A-86F8-2DF174DDB601}" destId="{5FEE0E55-07EF-4FD6-BC25-55BF35D70707}" srcOrd="0" destOrd="0" presId="urn:microsoft.com/office/officeart/2008/layout/LinedList"/>
    <dgm:cxn modelId="{91EDB70B-04B7-42D3-A62D-F30F90D0A70F}" type="presParOf" srcId="{BE387A34-CE88-4F2A-86F8-2DF174DDB601}" destId="{2752FE4D-A32D-4000-A919-8868D8148604}" srcOrd="1" destOrd="0" presId="urn:microsoft.com/office/officeart/2008/layout/LinedList"/>
    <dgm:cxn modelId="{D18BF47C-0500-4ACE-B1D9-F983BBCDDBED}" type="presParOf" srcId="{C3D2205E-CC26-4A18-8279-12A336FE0DD7}" destId="{356444E9-404B-4CA5-B32F-59CC26E5C731}" srcOrd="2" destOrd="0" presId="urn:microsoft.com/office/officeart/2008/layout/LinedList"/>
    <dgm:cxn modelId="{749A1EC2-00AF-4D9E-933A-B55710E15590}" type="presParOf" srcId="{C3D2205E-CC26-4A18-8279-12A336FE0DD7}" destId="{FA888AE4-E404-4C41-9B9B-FA5ABE83A2AE}" srcOrd="3" destOrd="0" presId="urn:microsoft.com/office/officeart/2008/layout/LinedList"/>
    <dgm:cxn modelId="{3E788228-B6A0-453F-BBF8-9D671C3C4A9E}" type="presParOf" srcId="{FA888AE4-E404-4C41-9B9B-FA5ABE83A2AE}" destId="{F049EF63-824F-4C9A-8A3F-C604835E5E79}" srcOrd="0" destOrd="0" presId="urn:microsoft.com/office/officeart/2008/layout/LinedList"/>
    <dgm:cxn modelId="{7778950A-CA37-43D9-9E64-060129914D81}" type="presParOf" srcId="{FA888AE4-E404-4C41-9B9B-FA5ABE83A2AE}" destId="{129CCB2F-1B7A-4CB6-98A1-777343720490}" srcOrd="1" destOrd="0" presId="urn:microsoft.com/office/officeart/2008/layout/LinedList"/>
    <dgm:cxn modelId="{F40607DC-268A-4C3C-899B-D48CDA47A8C9}" type="presParOf" srcId="{C3D2205E-CC26-4A18-8279-12A336FE0DD7}" destId="{246247FE-DA68-4435-AFA2-BD662B318FD1}" srcOrd="4" destOrd="0" presId="urn:microsoft.com/office/officeart/2008/layout/LinedList"/>
    <dgm:cxn modelId="{0188C808-7206-4771-9F31-8F4AE897CE2D}" type="presParOf" srcId="{C3D2205E-CC26-4A18-8279-12A336FE0DD7}" destId="{18B5DAE2-4328-49C1-888A-41522E51D406}" srcOrd="5" destOrd="0" presId="urn:microsoft.com/office/officeart/2008/layout/LinedList"/>
    <dgm:cxn modelId="{FF148B3F-C8D5-4AE2-A75B-4DC583DEDE1A}" type="presParOf" srcId="{18B5DAE2-4328-49C1-888A-41522E51D406}" destId="{94FBFF47-2005-4A18-9279-415BF1355ED6}" srcOrd="0" destOrd="0" presId="urn:microsoft.com/office/officeart/2008/layout/LinedList"/>
    <dgm:cxn modelId="{E9434413-3AAA-4E08-922A-87EA8109A1D0}" type="presParOf" srcId="{18B5DAE2-4328-49C1-888A-41522E51D406}" destId="{2207D21A-CDC0-461E-89B0-9893F68AFC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2A39-630E-491C-81A1-8D916D5D6264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E0E55-07EF-4FD6-BC25-55BF35D70707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She lives in Tajikistan, an impoverished country.</a:t>
          </a:r>
        </a:p>
      </dsp:txBody>
      <dsp:txXfrm>
        <a:off x="0" y="2492"/>
        <a:ext cx="6492875" cy="1700138"/>
      </dsp:txXfrm>
    </dsp:sp>
    <dsp:sp modelId="{356444E9-404B-4CA5-B32F-59CC26E5C731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9EF63-824F-4C9A-8A3F-C604835E5E79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The annual income per capita is only $2,700 USD. In the US, it is $18,431 USD.</a:t>
          </a:r>
        </a:p>
      </dsp:txBody>
      <dsp:txXfrm>
        <a:off x="0" y="1702630"/>
        <a:ext cx="6492875" cy="1700138"/>
      </dsp:txXfrm>
    </dsp:sp>
    <dsp:sp modelId="{246247FE-DA68-4435-AFA2-BD662B318FD1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BFF47-2005-4A18-9279-415BF1355ED6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Many like </a:t>
          </a:r>
          <a:r>
            <a:rPr lang="en-US" sz="3400" kern="1200" err="1"/>
            <a:t>Shahrina</a:t>
          </a:r>
          <a:r>
            <a:rPr lang="en-US" sz="3400" kern="1200"/>
            <a:t> are seeking loans, but she is the best option.</a:t>
          </a:r>
        </a:p>
      </dsp:txBody>
      <dsp:txXfrm>
        <a:off x="0" y="3402769"/>
        <a:ext cx="6492875" cy="1700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2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3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6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8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1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8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4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1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bs.org/toourcredit/women_one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cs typeface="Calibri Light"/>
              </a:rPr>
              <a:t>Shahrina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cs typeface="Calibri"/>
              </a:rPr>
              <a:t>Why should we lend money to her?</a:t>
            </a:r>
          </a:p>
          <a:p>
            <a:pPr algn="l"/>
            <a:r>
              <a:rPr lang="en-US" sz="2000" dirty="0">
                <a:ea typeface="+mn-lt"/>
                <a:cs typeface="+mn-lt"/>
              </a:rPr>
              <a:t>By: Alex Orndorff, Alain Civil, and Jacky Innocent</a:t>
            </a:r>
            <a:endParaRPr lang="en-US" dirty="0"/>
          </a:p>
        </p:txBody>
      </p:sp>
      <p:pic>
        <p:nvPicPr>
          <p:cNvPr id="4" name="Picture 4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F51BCB42-686B-46E0-B0EA-DEDD037A38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35" r="23185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DA1303-282A-4154-887B-208A47B1DE0E}"/>
              </a:ext>
            </a:extLst>
          </p:cNvPr>
          <p:cNvSpPr txBox="1"/>
          <p:nvPr/>
        </p:nvSpPr>
        <p:spPr>
          <a:xfrm>
            <a:off x="913501" y="2522867"/>
            <a:ext cx="27432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cs typeface="Calibri"/>
              </a:rPr>
              <a:t>She doesn't make enough money to pay for medicine. She wants a $425 loan. We can loan her $100 – almost a ¼ of her total goal!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71C4F4-A096-4A69-A99D-8037E24A2086}"/>
              </a:ext>
            </a:extLst>
          </p:cNvPr>
          <p:cNvSpPr txBox="1"/>
          <p:nvPr/>
        </p:nvSpPr>
        <p:spPr>
          <a:xfrm>
            <a:off x="913501" y="1416709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>
                <a:cs typeface="Calibri"/>
              </a:rPr>
              <a:t>Reason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B79701-40DF-4502-A0F1-B5C6ED43FCEE}"/>
              </a:ext>
            </a:extLst>
          </p:cNvPr>
          <p:cNvSpPr txBox="1"/>
          <p:nvPr/>
        </p:nvSpPr>
        <p:spPr>
          <a:xfrm>
            <a:off x="4882551" y="2523766"/>
            <a:ext cx="2743200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cs typeface="Calibri"/>
              </a:rPr>
              <a:t>She's 26 years old and a mother of three young children. One of which is seriously ill and needs our help to keep him alive. This loan is special because it will help </a:t>
            </a:r>
            <a:r>
              <a:rPr lang="en-US" sz="2000" err="1">
                <a:cs typeface="Calibri"/>
              </a:rPr>
              <a:t>Shahrina's</a:t>
            </a:r>
            <a:r>
              <a:rPr lang="en-US" sz="2000">
                <a:cs typeface="Calibri"/>
              </a:rPr>
              <a:t> family pay for potential lifesaving expenses.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3972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B6321-0A96-4A6C-9FB0-F9FA573A9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Things you 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3B18F-6D7B-43A0-B796-037970550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4302" y="2714960"/>
            <a:ext cx="6066118" cy="24385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/>
            <a:r>
              <a:rPr lang="en-US" sz="2000"/>
              <a:t>She is a smart investment.</a:t>
            </a:r>
            <a:endParaRPr lang="en-US" sz="2000">
              <a:cs typeface="Calibri"/>
            </a:endParaRPr>
          </a:p>
          <a:p>
            <a:r>
              <a:rPr lang="en-US" sz="2000"/>
              <a:t>She is a woman, and (</a:t>
            </a:r>
            <a:r>
              <a:rPr lang="en-US" sz="2000">
                <a:hlinkClick r:id="rId2"/>
              </a:rPr>
              <a:t>according to PBS</a:t>
            </a:r>
            <a:r>
              <a:rPr lang="en-US" sz="2000"/>
              <a:t>) women are more likely to pay back loans.</a:t>
            </a:r>
            <a:endParaRPr lang="en-US" sz="2000">
              <a:cs typeface="Calibri"/>
            </a:endParaRPr>
          </a:p>
          <a:p>
            <a:r>
              <a:rPr lang="en-US" sz="2000"/>
              <a:t>She has a 4-star risk rating on Kiva.org.</a:t>
            </a:r>
            <a:r>
              <a:rPr lang="en-US" sz="2000">
                <a:ea typeface="+mn-lt"/>
                <a:cs typeface="+mn-lt"/>
              </a:rPr>
              <a:t> The risk rating shows the risk of institutional default associated with each of Kiva’s partners. A 0.5-star rating means the organization has a higher risk of institutional default, while a 5-star rating indicates the organization is at a lower risk of default</a:t>
            </a:r>
            <a:endParaRPr lang="en-US" sz="2000">
              <a:cs typeface="Calibri"/>
            </a:endParaRPr>
          </a:p>
          <a:p>
            <a:r>
              <a:rPr lang="en-US" sz="2000"/>
              <a:t>She is paying interest, so our loan would be paid back with more money than what we gave.</a:t>
            </a:r>
            <a:endParaRPr lang="en-US" sz="2000">
              <a:cs typeface="Calibri"/>
            </a:endParaRPr>
          </a:p>
          <a:p>
            <a:r>
              <a:rPr lang="en-US" sz="2000"/>
              <a:t>She only has a repay time of 12 months, so the money will be repaid in little time.</a:t>
            </a:r>
            <a:endParaRPr lang="en-US" sz="2000">
              <a:cs typeface="Calibri"/>
            </a:endParaRPr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7BB150E6-4A3B-406C-872C-A54E866B8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25899" y="3191551"/>
            <a:ext cx="2194559" cy="21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57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660A14-8834-4468-9C9D-935F998D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Where Shahrina lives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AAC7E93-F4C0-48B6-9A12-25D51EABFF0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853013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49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fade thruBlk="1"/>
      </p:transition>
    </mc:Choice>
    <mc:Fallback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CA7DC-F853-498B-9735-78633100B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With </a:t>
            </a:r>
            <a:r>
              <a:rPr lang="en-US" sz="2200">
                <a:solidFill>
                  <a:srgbClr val="FFFFFF"/>
                </a:solidFill>
              </a:rPr>
              <a:t>our loan of $100</a:t>
            </a: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we can help her young son have a second chance.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06CBA-3D62-40C8-A8FC-B0705953E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951" y="3355130"/>
            <a:ext cx="2669407" cy="24273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/>
              <a:t>If we all work together, we can save lives. </a:t>
            </a:r>
          </a:p>
          <a:p>
            <a:endParaRPr lang="en-US" sz="1600"/>
          </a:p>
          <a:p>
            <a:r>
              <a:rPr lang="en-US" sz="2400"/>
              <a:t>Let's save </a:t>
            </a:r>
            <a:r>
              <a:rPr lang="en-US" sz="2400" err="1"/>
              <a:t>Shahrina's</a:t>
            </a:r>
            <a:r>
              <a:rPr lang="en-US" sz="2400"/>
              <a:t> son.</a:t>
            </a:r>
            <a:endParaRPr lang="en-US" sz="2400">
              <a:cs typeface="Calibri"/>
            </a:endParaRPr>
          </a:p>
        </p:txBody>
      </p:sp>
      <p:pic>
        <p:nvPicPr>
          <p:cNvPr id="6" name="Picture 6" descr="A group of people sitting and looking at the camera&#10;&#10;Description generated with very high confidence">
            <a:extLst>
              <a:ext uri="{FF2B5EF4-FFF2-40B4-BE49-F238E27FC236}">
                <a16:creationId xmlns:a16="http://schemas.microsoft.com/office/drawing/2014/main" id="{5DF1F18B-BC56-47EA-A354-FDA39DDA81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62102" y="1063364"/>
            <a:ext cx="6903723" cy="46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4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bd97a63-3aac-464d-a3db-31dd0a6950a5">
      <UserInfo>
        <DisplayName>Mike Daly</DisplayName>
        <AccountId>15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7E9C48BA3444DADA9DC9B893430FC" ma:contentTypeVersion="4" ma:contentTypeDescription="Create a new document." ma:contentTypeScope="" ma:versionID="b6dbd4a7e6639d64513444cb03804553">
  <xsd:schema xmlns:xsd="http://www.w3.org/2001/XMLSchema" xmlns:xs="http://www.w3.org/2001/XMLSchema" xmlns:p="http://schemas.microsoft.com/office/2006/metadata/properties" xmlns:ns2="6b3f6068-88d4-43e1-9f09-c46d38c0a515" xmlns:ns3="3bd97a63-3aac-464d-a3db-31dd0a6950a5" targetNamespace="http://schemas.microsoft.com/office/2006/metadata/properties" ma:root="true" ma:fieldsID="c670fa674acd145c7026226447aa3a10" ns2:_="" ns3:_="">
    <xsd:import namespace="6b3f6068-88d4-43e1-9f09-c46d38c0a515"/>
    <xsd:import namespace="3bd97a63-3aac-464d-a3db-31dd0a695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f6068-88d4-43e1-9f09-c46d38c0a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97a63-3aac-464d-a3db-31dd0a695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A31349-B54C-4C35-9F2F-22B31E3EB9D1}">
  <ds:schemaRefs>
    <ds:schemaRef ds:uri="http://schemas.microsoft.com/office/2006/metadata/properties"/>
    <ds:schemaRef ds:uri="http://schemas.microsoft.com/office/infopath/2007/PartnerControls"/>
    <ds:schemaRef ds:uri="3bd97a63-3aac-464d-a3db-31dd0a6950a5"/>
  </ds:schemaRefs>
</ds:datastoreItem>
</file>

<file path=customXml/itemProps2.xml><?xml version="1.0" encoding="utf-8"?>
<ds:datastoreItem xmlns:ds="http://schemas.openxmlformats.org/officeDocument/2006/customXml" ds:itemID="{3D50F6BE-ED5F-4894-929C-72C6C49F8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3f6068-88d4-43e1-9f09-c46d38c0a515"/>
    <ds:schemaRef ds:uri="3bd97a63-3aac-464d-a3db-31dd0a695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CB20DF-C5D6-4D63-80BE-97D3186E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Shahrina</vt:lpstr>
      <vt:lpstr>PowerPoint Presentation</vt:lpstr>
      <vt:lpstr>Things you need to know</vt:lpstr>
      <vt:lpstr>Where Shahrina lives</vt:lpstr>
      <vt:lpstr>With our loan of $100, we can help her young son have a second chance.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Shahrina</dc:title>
  <dc:creator>Alain Civil</dc:creator>
  <cp:revision>6</cp:revision>
  <dcterms:created xsi:type="dcterms:W3CDTF">2019-04-25T15:02:36Z</dcterms:created>
  <dcterms:modified xsi:type="dcterms:W3CDTF">2019-05-14T13:20:46Z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0x0101003117E9C48BA3444DADA9DC9B893430FC</vt:lpwstr>
  </property>
</Properties>
</file>