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92" autoAdjust="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0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50333-3378-8E40-9579-F9A7D2A1FDA3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40317-F4C1-1344-8E28-346B9B4D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8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0317-F4C1-1344-8E28-346B9B4D28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5CD8-DAA9-614C-9A0F-AA4B2CCB9EE4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601E-1976-254E-86DF-0678F5EEE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Q1_IbFFbz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explain why we need paragraphs in our writing.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3529013"/>
            <a:ext cx="8228013" cy="13477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Are you ready to stretch your brains a little further???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OK!!! Get ready!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Great Job!!!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can put things together then you can write sentences!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only that…YOU can turn those sentences into paragraphs!!!!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2727" b="-2727"/>
              <a:stretch>
                <a:fillRect/>
              </a:stretch>
            </p:blipFill>
          </mc:Choice>
          <mc:Fallback>
            <p:blipFill>
              <a:blip r:embed="rId3"/>
              <a:srcRect t="-2727" b="-2727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Practice!!!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the sentences below and decide which one doesn’t belong.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11763" y="2057400"/>
            <a:ext cx="3932237" cy="29797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We take our sleds and go to the big hill behind our house.</a:t>
            </a: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I have so much fun on snow days!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569" y="2409302"/>
            <a:ext cx="438220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Snow days are the best!</a:t>
            </a:r>
          </a:p>
          <a:p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Yellow is my favorite color.</a:t>
            </a:r>
          </a:p>
          <a:p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My family likes to go 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sledding!</a:t>
            </a: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2057400"/>
            <a:ext cx="3932238" cy="39798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Valentine’s Day is my favorite holiday!</a:t>
            </a:r>
          </a:p>
          <a:p>
            <a:pPr>
              <a:buNone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My aunt helps me  make a beautiful valentine box!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I send valentines to all of my friends at school.</a:t>
            </a:r>
          </a:p>
          <a:p>
            <a:pPr>
              <a:buNone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211763" y="2057400"/>
            <a:ext cx="3932237" cy="3979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We went to the Dollar Store yesterday.</a:t>
            </a:r>
          </a:p>
          <a:p>
            <a:pPr>
              <a:buNone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Chocolate is my favorite candy!</a:t>
            </a:r>
          </a:p>
          <a:p>
            <a:pPr>
              <a:buNone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Valentine’s Day is so much fun!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you see the sentences that didn’t belong?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8326" y="2568405"/>
            <a:ext cx="62363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Easy right?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Maybe. But one issue that pops up time and time again in your writing </a:t>
            </a:r>
            <a:r>
              <a:rPr lang="en-US" sz="2400" dirty="0" smtClean="0">
                <a:solidFill>
                  <a:srgbClr val="FFFF00"/>
                </a:solidFill>
              </a:rPr>
              <a:t>concerns paragraphs.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The previous slides were created for 4</a:t>
            </a:r>
            <a:r>
              <a:rPr lang="en-US" sz="2400" baseline="30000" dirty="0" smtClean="0">
                <a:solidFill>
                  <a:srgbClr val="FFFF00"/>
                </a:solidFill>
              </a:rPr>
              <a:t>th</a:t>
            </a:r>
            <a:r>
              <a:rPr lang="en-US" sz="2400" dirty="0" smtClean="0">
                <a:solidFill>
                  <a:srgbClr val="FFFF00"/>
                </a:solidFill>
              </a:rPr>
              <a:t> graders. Now lets explore paragraphs from a middle school perspective.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Kicking it up a notch!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750326" y="631208"/>
            <a:ext cx="4626591" cy="72128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NOW LETS TAKE A MORE SOPHISTICATED LOOK AT PARAGRAPHS.</a:t>
            </a:r>
          </a:p>
          <a:p>
            <a:r>
              <a:rPr lang="en-US" dirty="0" smtClean="0"/>
              <a:t>IN SMALL WORK GROUPS, CHOOSE A READER TO READ THE “ISOLATION ROOM” ARTICLE ALOUD.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THEN WORK AS A GROUP TO DECIDE WHERE PARAGRAPHS SHOULD GO. </a:t>
            </a:r>
          </a:p>
          <a:p>
            <a:r>
              <a:rPr lang="en-US" dirty="0" smtClean="0"/>
              <a:t>INDICATE USING THE PARAGRAPH SYMBOL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AutoShape 2" descr="Image result for paragraph symbol in wo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http://nancyfriedman.typepad.com/away_with_words/images/2008/04/06/pilc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89" y="4986338"/>
            <a:ext cx="73728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6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 Sheet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97" y="1637732"/>
            <a:ext cx="2355205" cy="5122571"/>
          </a:xfrm>
        </p:spPr>
      </p:pic>
    </p:spTree>
    <p:extLst>
      <p:ext uri="{BB962C8B-B14F-4D97-AF65-F5344CB8AC3E}">
        <p14:creationId xmlns:p14="http://schemas.microsoft.com/office/powerpoint/2010/main" val="42520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when the “camera moves”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think about paragraphs is to think about how the camera moves in a movie scene.</a:t>
            </a:r>
          </a:p>
          <a:p>
            <a:r>
              <a:rPr lang="en-US" dirty="0" smtClean="0"/>
              <a:t>For example, let’s look at this scene from the Matrix. On your paper, tally how many times the camera cuts from one shot to another: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www.youtube.com/watch?v=zQ1_IbFFbzA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notice?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times did the camera change?</a:t>
            </a:r>
          </a:p>
          <a:p>
            <a:r>
              <a:rPr lang="en-US" dirty="0" smtClean="0"/>
              <a:t>When did the camera change?</a:t>
            </a:r>
          </a:p>
          <a:p>
            <a:endParaRPr lang="en-US" dirty="0" smtClean="0"/>
          </a:p>
          <a:p>
            <a:r>
              <a:rPr lang="en-US" dirty="0" smtClean="0"/>
              <a:t>Now look back at your article and compare it to the “rules” bookmark you have been 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things go together and some things do not.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look at these pictures……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Here are some examples, excerpted from the novel </a:t>
            </a:r>
            <a:r>
              <a:rPr lang="en-US" u="sng" dirty="0">
                <a:effectLst/>
              </a:rPr>
              <a:t>Kate Macready and the Pirates</a:t>
            </a:r>
            <a:r>
              <a:rPr lang="en-US" dirty="0">
                <a:effectLst/>
              </a:rPr>
              <a:t>. They are color coded when possible to show which type of paragraph break is being used: </a:t>
            </a:r>
            <a:r>
              <a:rPr lang="en-US" dirty="0">
                <a:solidFill>
                  <a:schemeClr val="bg1"/>
                </a:solidFill>
                <a:effectLst/>
              </a:rPr>
              <a:t>Black </a:t>
            </a:r>
            <a:r>
              <a:rPr lang="en-US" dirty="0">
                <a:effectLst/>
              </a:rPr>
              <a:t>for new topic, </a:t>
            </a:r>
            <a:r>
              <a:rPr lang="en-US" dirty="0">
                <a:solidFill>
                  <a:srgbClr val="C00000"/>
                </a:solidFill>
                <a:effectLst/>
              </a:rPr>
              <a:t>brown</a:t>
            </a:r>
            <a:r>
              <a:rPr lang="en-US" dirty="0">
                <a:effectLst/>
              </a:rPr>
              <a:t> for new time, </a:t>
            </a:r>
            <a:r>
              <a:rPr lang="en-US" dirty="0">
                <a:solidFill>
                  <a:srgbClr val="7030A0"/>
                </a:solidFill>
                <a:effectLst/>
              </a:rPr>
              <a:t>purple</a:t>
            </a:r>
            <a:r>
              <a:rPr lang="en-US" dirty="0">
                <a:effectLst/>
              </a:rPr>
              <a:t> for new place, </a:t>
            </a:r>
            <a:r>
              <a:rPr lang="en-US" dirty="0">
                <a:solidFill>
                  <a:srgbClr val="00B0F0"/>
                </a:solidFill>
                <a:effectLst/>
              </a:rPr>
              <a:t>light blue</a:t>
            </a:r>
            <a:r>
              <a:rPr lang="en-US" dirty="0">
                <a:effectLst/>
              </a:rPr>
              <a:t> for new speaker, </a:t>
            </a:r>
            <a:r>
              <a:rPr lang="en-US" dirty="0">
                <a:solidFill>
                  <a:srgbClr val="002060"/>
                </a:solidFill>
                <a:effectLst/>
              </a:rPr>
              <a:t>dark blue</a:t>
            </a:r>
            <a:r>
              <a:rPr lang="en-US" dirty="0">
                <a:effectLst/>
              </a:rPr>
              <a:t> for an action that takes the place of some dialogue, and </a:t>
            </a:r>
            <a:r>
              <a:rPr lang="en-US" dirty="0">
                <a:solidFill>
                  <a:srgbClr val="00B050"/>
                </a:solidFill>
                <a:effectLst/>
              </a:rPr>
              <a:t>green </a:t>
            </a:r>
            <a:r>
              <a:rPr lang="en-US" dirty="0">
                <a:effectLst/>
              </a:rPr>
              <a:t>for dramatic effect.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87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693272"/>
              </p:ext>
            </p:extLst>
          </p:nvPr>
        </p:nvGraphicFramePr>
        <p:xfrm>
          <a:off x="341194" y="450377"/>
          <a:ext cx="8584441" cy="5902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9072"/>
                <a:gridCol w="715369"/>
              </a:tblGrid>
              <a:tr h="59022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one good thing I could see was that the water was so shallow where the Narwhal went down that, once I broke clear of the ship, I didn't have far to go to reach the surface.</a:t>
                      </a:r>
                      <a:b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</a:t>
                      </a:r>
                      <a:r>
                        <a:rPr lang="en-US" sz="1200" dirty="0">
                          <a:solidFill>
                            <a:srgbClr val="33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was long enough, though.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99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the time I broke the surface, I had almost given up hope, but I found myself in the air and took a huge, gulping gasp. I splashed around, happy just to be alive. That's when the hand reached down and grabbed me.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  Before I had a chance to think, I had been hauled into a small boat and dumped there like a load of fish. I opened my eyes and was surprised--and happy--to see Jeremy staring down at me.</a:t>
                      </a:r>
                      <a:b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"You made it," he said.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nodded.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"Did you get the map?" he asked.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sat up, outraged. "Is that all you can think about?" I demanded.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"No. Of course not. But did you get it?"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pulled the map, now waterlogged, from the folds of my shirt and tossed it to the floor of the boat. Jeremy looked visibly relieved.</a:t>
                      </a:r>
                      <a:b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"Are you all right?" he asked.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"I--I think so," I said.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"What happened to...uh, to Diablo?"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shrugged. "I don't know. I didn't see him."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 </a:t>
                      </a:r>
                      <a:r>
                        <a:rPr lang="en-US" sz="1200" dirty="0">
                          <a:solidFill>
                            <a:srgbClr val="33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 was a pause.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6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 objects in this picture alike?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5579" r="-9557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these things alike?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18712" r="-187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closely at the words listed below.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Which words go together?</a:t>
            </a:r>
          </a:p>
          <a:p>
            <a:endParaRPr lang="en-US" dirty="0" smtClean="0"/>
          </a:p>
          <a:p>
            <a:r>
              <a:rPr lang="en-US" dirty="0" smtClean="0"/>
              <a:t>Cat </a:t>
            </a:r>
          </a:p>
          <a:p>
            <a:r>
              <a:rPr lang="en-US" dirty="0" smtClean="0"/>
              <a:t>Apple</a:t>
            </a:r>
          </a:p>
          <a:p>
            <a:r>
              <a:rPr lang="en-US" dirty="0" smtClean="0"/>
              <a:t>Dog</a:t>
            </a:r>
          </a:p>
          <a:p>
            <a:r>
              <a:rPr lang="en-US" dirty="0" smtClean="0"/>
              <a:t>Rabbit</a:t>
            </a:r>
          </a:p>
          <a:p>
            <a:r>
              <a:rPr lang="en-US" dirty="0" smtClean="0"/>
              <a:t>Mouse</a:t>
            </a:r>
          </a:p>
          <a:p>
            <a:r>
              <a:rPr lang="en-US" dirty="0" smtClean="0"/>
              <a:t>Bird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those things alike?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15149" b="-15149"/>
              <a:stretch>
                <a:fillRect/>
              </a:stretch>
            </p:blipFill>
          </mc:Choice>
          <mc:Fallback>
            <p:blipFill>
              <a:blip r:embed="rId3"/>
              <a:srcRect t="-15149" b="-15149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got it!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go together because they have things in common.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Things that are alike!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can go together, too!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984682" y="0"/>
            <a:ext cx="3482069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Look at my grocery list.  Which words on the list go together?</a:t>
            </a:r>
          </a:p>
          <a:p>
            <a:endParaRPr lang="en-US" sz="2000" dirty="0" smtClean="0"/>
          </a:p>
          <a:p>
            <a:r>
              <a:rPr lang="en-US" sz="2000" dirty="0" smtClean="0"/>
              <a:t>Eggs</a:t>
            </a:r>
          </a:p>
          <a:p>
            <a:r>
              <a:rPr lang="en-US" sz="2000" dirty="0" smtClean="0"/>
              <a:t>Apples</a:t>
            </a:r>
          </a:p>
          <a:p>
            <a:r>
              <a:rPr lang="en-US" sz="2000" dirty="0" smtClean="0"/>
              <a:t>Milk</a:t>
            </a:r>
          </a:p>
          <a:p>
            <a:r>
              <a:rPr lang="en-US" sz="2000" dirty="0" smtClean="0"/>
              <a:t>Sugar</a:t>
            </a:r>
          </a:p>
          <a:p>
            <a:r>
              <a:rPr lang="en-US" sz="2000" dirty="0" smtClean="0"/>
              <a:t>Flour</a:t>
            </a:r>
          </a:p>
          <a:p>
            <a:r>
              <a:rPr lang="en-US" sz="2000" dirty="0" smtClean="0"/>
              <a:t>Waters</a:t>
            </a:r>
          </a:p>
          <a:p>
            <a:r>
              <a:rPr lang="en-US" sz="2000" dirty="0" smtClean="0"/>
              <a:t>Hamburger meat</a:t>
            </a:r>
          </a:p>
          <a:p>
            <a:r>
              <a:rPr lang="en-US" sz="2000" dirty="0" smtClean="0"/>
              <a:t>grapes</a:t>
            </a:r>
          </a:p>
          <a:p>
            <a:r>
              <a:rPr lang="en-US" sz="2000" dirty="0" smtClean="0"/>
              <a:t>Hotdogs</a:t>
            </a:r>
          </a:p>
          <a:p>
            <a:r>
              <a:rPr lang="en-US" sz="2000" dirty="0" smtClean="0"/>
              <a:t>Coffee</a:t>
            </a:r>
          </a:p>
          <a:p>
            <a:r>
              <a:rPr lang="en-US" sz="2000" dirty="0" smtClean="0"/>
              <a:t>Bread</a:t>
            </a:r>
          </a:p>
          <a:p>
            <a:r>
              <a:rPr lang="en-US" sz="2000" dirty="0" smtClean="0"/>
              <a:t>Cheese</a:t>
            </a:r>
          </a:p>
          <a:p>
            <a:r>
              <a:rPr lang="en-US" sz="2000" dirty="0" smtClean="0"/>
              <a:t>Popsicles</a:t>
            </a:r>
          </a:p>
          <a:p>
            <a:r>
              <a:rPr lang="en-US" sz="2000" dirty="0" err="1" smtClean="0"/>
              <a:t>Jello</a:t>
            </a:r>
            <a:endParaRPr lang="en-US" sz="2000" dirty="0" smtClean="0"/>
          </a:p>
          <a:p>
            <a:r>
              <a:rPr lang="en-US" sz="2000" dirty="0" smtClean="0"/>
              <a:t>Raisins</a:t>
            </a:r>
          </a:p>
          <a:p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65812" y="799060"/>
            <a:ext cx="2283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Let’s put them into groups!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3209" y="1897767"/>
            <a:ext cx="11416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49136" y="1897767"/>
            <a:ext cx="1018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65812" y="4739930"/>
            <a:ext cx="10187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49136" y="4739930"/>
            <a:ext cx="1018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504</Words>
  <Application>Microsoft Office PowerPoint</Application>
  <PresentationFormat>On-screen Show (4:3)</PresentationFormat>
  <Paragraphs>132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Corbel</vt:lpstr>
      <vt:lpstr>Times New Roman</vt:lpstr>
      <vt:lpstr>Wingdings</vt:lpstr>
      <vt:lpstr>Focus</vt:lpstr>
      <vt:lpstr>I can explain why we need paragraphs in our writing. </vt:lpstr>
      <vt:lpstr>Some things go together and some things do not.</vt:lpstr>
      <vt:lpstr>How are the objects in this picture alike?</vt:lpstr>
      <vt:lpstr>How are these things alike?</vt:lpstr>
      <vt:lpstr>Look closely at the words listed below.</vt:lpstr>
      <vt:lpstr>How are those things alike?</vt:lpstr>
      <vt:lpstr>You’ve got it!</vt:lpstr>
      <vt:lpstr>Words can go together, too!</vt:lpstr>
      <vt:lpstr>PowerPoint Presentation</vt:lpstr>
      <vt:lpstr>Great Job!!!</vt:lpstr>
      <vt:lpstr>If you can put things together then you can write sentences!</vt:lpstr>
      <vt:lpstr>Let’s Practice!!!</vt:lpstr>
      <vt:lpstr>Read the sentences below and decide which one doesn’t belong.</vt:lpstr>
      <vt:lpstr>Let’s practice again!</vt:lpstr>
      <vt:lpstr>Did you see the sentences that didn’t belong?</vt:lpstr>
      <vt:lpstr>Kicking it up a notch!</vt:lpstr>
      <vt:lpstr>Cheat Sheet</vt:lpstr>
      <vt:lpstr>What does when the “camera moves” mean?</vt:lpstr>
      <vt:lpstr>What did you notice?</vt:lpstr>
      <vt:lpstr>Paragraph Practice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Sentence and Paragraph Writing</dc:title>
  <dc:creator>Robin Howard</dc:creator>
  <cp:keywords/>
  <cp:lastModifiedBy>Michael</cp:lastModifiedBy>
  <cp:revision>15</cp:revision>
  <dcterms:created xsi:type="dcterms:W3CDTF">2014-09-19T19:19:58Z</dcterms:created>
  <dcterms:modified xsi:type="dcterms:W3CDTF">2016-02-16T04:15:51Z</dcterms:modified>
</cp:coreProperties>
</file>