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0EC513EB-4440-44F3-9A9C-B798398BB041}"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95F61-5BEA-4D40-89AB-D50EEE3290B5}" type="slidenum">
              <a:rPr lang="en-US" smtClean="0"/>
              <a:t>‹#›</a:t>
            </a:fld>
            <a:endParaRPr lang="en-US"/>
          </a:p>
        </p:txBody>
      </p:sp>
    </p:spTree>
    <p:extLst>
      <p:ext uri="{BB962C8B-B14F-4D97-AF65-F5344CB8AC3E}">
        <p14:creationId xmlns:p14="http://schemas.microsoft.com/office/powerpoint/2010/main" val="1025999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0EC513EB-4440-44F3-9A9C-B798398BB041}"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95F61-5BEA-4D40-89AB-D50EEE3290B5}" type="slidenum">
              <a:rPr lang="en-US" smtClean="0"/>
              <a:t>‹#›</a:t>
            </a:fld>
            <a:endParaRPr lang="en-US"/>
          </a:p>
        </p:txBody>
      </p:sp>
    </p:spTree>
    <p:extLst>
      <p:ext uri="{BB962C8B-B14F-4D97-AF65-F5344CB8AC3E}">
        <p14:creationId xmlns:p14="http://schemas.microsoft.com/office/powerpoint/2010/main" val="1271383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0EC513EB-4440-44F3-9A9C-B798398BB041}"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95F61-5BEA-4D40-89AB-D50EEE3290B5}" type="slidenum">
              <a:rPr lang="en-US" smtClean="0"/>
              <a:t>‹#›</a:t>
            </a:fld>
            <a:endParaRPr lang="en-US"/>
          </a:p>
        </p:txBody>
      </p:sp>
    </p:spTree>
    <p:extLst>
      <p:ext uri="{BB962C8B-B14F-4D97-AF65-F5344CB8AC3E}">
        <p14:creationId xmlns:p14="http://schemas.microsoft.com/office/powerpoint/2010/main" val="3297464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0EC513EB-4440-44F3-9A9C-B798398BB041}"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95F61-5BEA-4D40-89AB-D50EEE3290B5}" type="slidenum">
              <a:rPr lang="en-US" smtClean="0"/>
              <a:t>‹#›</a:t>
            </a:fld>
            <a:endParaRPr lang="en-US"/>
          </a:p>
        </p:txBody>
      </p:sp>
    </p:spTree>
    <p:extLst>
      <p:ext uri="{BB962C8B-B14F-4D97-AF65-F5344CB8AC3E}">
        <p14:creationId xmlns:p14="http://schemas.microsoft.com/office/powerpoint/2010/main" val="1070374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C513EB-4440-44F3-9A9C-B798398BB041}"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95F61-5BEA-4D40-89AB-D50EEE3290B5}" type="slidenum">
              <a:rPr lang="en-US" smtClean="0"/>
              <a:t>‹#›</a:t>
            </a:fld>
            <a:endParaRPr lang="en-US"/>
          </a:p>
        </p:txBody>
      </p:sp>
    </p:spTree>
    <p:extLst>
      <p:ext uri="{BB962C8B-B14F-4D97-AF65-F5344CB8AC3E}">
        <p14:creationId xmlns:p14="http://schemas.microsoft.com/office/powerpoint/2010/main" val="1069290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0EC513EB-4440-44F3-9A9C-B798398BB041}"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95F61-5BEA-4D40-89AB-D50EEE3290B5}" type="slidenum">
              <a:rPr lang="en-US" smtClean="0"/>
              <a:t>‹#›</a:t>
            </a:fld>
            <a:endParaRPr lang="en-US"/>
          </a:p>
        </p:txBody>
      </p:sp>
    </p:spTree>
    <p:extLst>
      <p:ext uri="{BB962C8B-B14F-4D97-AF65-F5344CB8AC3E}">
        <p14:creationId xmlns:p14="http://schemas.microsoft.com/office/powerpoint/2010/main" val="68504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0EC513EB-4440-44F3-9A9C-B798398BB041}" type="datetimeFigureOut">
              <a:rPr lang="en-US" smtClean="0"/>
              <a:t>12/14/2016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895F61-5BEA-4D40-89AB-D50EEE3290B5}" type="slidenum">
              <a:rPr lang="en-US" smtClean="0"/>
              <a:t>‹#›</a:t>
            </a:fld>
            <a:endParaRPr lang="en-US"/>
          </a:p>
        </p:txBody>
      </p:sp>
    </p:spTree>
    <p:extLst>
      <p:ext uri="{BB962C8B-B14F-4D97-AF65-F5344CB8AC3E}">
        <p14:creationId xmlns:p14="http://schemas.microsoft.com/office/powerpoint/2010/main" val="3557134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0EC513EB-4440-44F3-9A9C-B798398BB041}" type="datetimeFigureOut">
              <a:rPr lang="en-US" smtClean="0"/>
              <a:t>12/14/2016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895F61-5BEA-4D40-89AB-D50EEE3290B5}" type="slidenum">
              <a:rPr lang="en-US" smtClean="0"/>
              <a:t>‹#›</a:t>
            </a:fld>
            <a:endParaRPr lang="en-US"/>
          </a:p>
        </p:txBody>
      </p:sp>
    </p:spTree>
    <p:extLst>
      <p:ext uri="{BB962C8B-B14F-4D97-AF65-F5344CB8AC3E}">
        <p14:creationId xmlns:p14="http://schemas.microsoft.com/office/powerpoint/2010/main" val="158247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513EB-4440-44F3-9A9C-B798398BB041}" type="datetimeFigureOut">
              <a:rPr lang="en-US" smtClean="0"/>
              <a:t>12/14/2016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895F61-5BEA-4D40-89AB-D50EEE3290B5}" type="slidenum">
              <a:rPr lang="en-US" smtClean="0"/>
              <a:t>‹#›</a:t>
            </a:fld>
            <a:endParaRPr lang="en-US"/>
          </a:p>
        </p:txBody>
      </p:sp>
    </p:spTree>
    <p:extLst>
      <p:ext uri="{BB962C8B-B14F-4D97-AF65-F5344CB8AC3E}">
        <p14:creationId xmlns:p14="http://schemas.microsoft.com/office/powerpoint/2010/main" val="910417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C513EB-4440-44F3-9A9C-B798398BB041}"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95F61-5BEA-4D40-89AB-D50EEE3290B5}" type="slidenum">
              <a:rPr lang="en-US" smtClean="0"/>
              <a:t>‹#›</a:t>
            </a:fld>
            <a:endParaRPr lang="en-US"/>
          </a:p>
        </p:txBody>
      </p:sp>
    </p:spTree>
    <p:extLst>
      <p:ext uri="{BB962C8B-B14F-4D97-AF65-F5344CB8AC3E}">
        <p14:creationId xmlns:p14="http://schemas.microsoft.com/office/powerpoint/2010/main" val="2168316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C513EB-4440-44F3-9A9C-B798398BB041}"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95F61-5BEA-4D40-89AB-D50EEE3290B5}" type="slidenum">
              <a:rPr lang="en-US" smtClean="0"/>
              <a:t>‹#›</a:t>
            </a:fld>
            <a:endParaRPr lang="en-US"/>
          </a:p>
        </p:txBody>
      </p:sp>
    </p:spTree>
    <p:extLst>
      <p:ext uri="{BB962C8B-B14F-4D97-AF65-F5344CB8AC3E}">
        <p14:creationId xmlns:p14="http://schemas.microsoft.com/office/powerpoint/2010/main" val="2686323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C513EB-4440-44F3-9A9C-B798398BB041}" type="datetimeFigureOut">
              <a:rPr lang="en-US" smtClean="0"/>
              <a:t>12/14/2016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895F61-5BEA-4D40-89AB-D50EEE3290B5}" type="slidenum">
              <a:rPr lang="en-US" smtClean="0"/>
              <a:t>‹#›</a:t>
            </a:fld>
            <a:endParaRPr lang="en-US"/>
          </a:p>
        </p:txBody>
      </p:sp>
    </p:spTree>
    <p:extLst>
      <p:ext uri="{BB962C8B-B14F-4D97-AF65-F5344CB8AC3E}">
        <p14:creationId xmlns:p14="http://schemas.microsoft.com/office/powerpoint/2010/main" val="1755006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 WRAP IT UP!!</a:t>
            </a:r>
          </a:p>
        </p:txBody>
      </p:sp>
      <p:pic>
        <p:nvPicPr>
          <p:cNvPr id="4" name="Content Placeholder 3" descr="essay conclusion"/>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9074" y="2078843"/>
            <a:ext cx="6540633" cy="4351338"/>
          </a:xfrm>
          <a:prstGeom prst="rect">
            <a:avLst/>
          </a:prstGeom>
          <a:noFill/>
          <a:ln>
            <a:noFill/>
          </a:ln>
        </p:spPr>
      </p:pic>
    </p:spTree>
    <p:extLst>
      <p:ext uri="{BB962C8B-B14F-4D97-AF65-F5344CB8AC3E}">
        <p14:creationId xmlns:p14="http://schemas.microsoft.com/office/powerpoint/2010/main" val="132357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solidFill>
                  <a:srgbClr val="000000"/>
                </a:solidFill>
                <a:latin typeface="Times New Roman" panose="02020603050405020304" pitchFamily="18" charset="0"/>
                <a:cs typeface="Times New Roman" panose="02020603050405020304" pitchFamily="18" charset="0"/>
              </a:rPr>
              <a:t>Answer to Task 1: The three parts of a conclusion</a:t>
            </a:r>
            <a:br>
              <a:rPr lang="en-US" altLang="en-US" b="1" dirty="0">
                <a:solidFill>
                  <a:srgbClr val="000000"/>
                </a:solidFill>
                <a:latin typeface="Times New Roman" panose="02020603050405020304" pitchFamily="18" charset="0"/>
                <a:cs typeface="Times New Roman" panose="02020603050405020304" pitchFamily="18" charset="0"/>
              </a:rPr>
            </a:br>
            <a:endParaRPr lang="en-US" dirty="0"/>
          </a:p>
        </p:txBody>
      </p:sp>
      <p:pic>
        <p:nvPicPr>
          <p:cNvPr id="1030" name="Picture 6" descr="Ans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267" y="1690688"/>
            <a:ext cx="10762783" cy="2445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342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Answer to Task 2: Ordering sentences in a conclusion</a:t>
            </a:r>
            <a:br>
              <a:rPr lang="en-US" b="1" dirty="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93067171"/>
              </p:ext>
            </p:extLst>
          </p:nvPr>
        </p:nvGraphicFramePr>
        <p:xfrm>
          <a:off x="993913" y="2995453"/>
          <a:ext cx="10455965" cy="3405347"/>
        </p:xfrm>
        <a:graphic>
          <a:graphicData uri="http://schemas.openxmlformats.org/drawingml/2006/table">
            <a:tbl>
              <a:tblPr/>
              <a:tblGrid>
                <a:gridCol w="10455965">
                  <a:extLst>
                    <a:ext uri="{9D8B030D-6E8A-4147-A177-3AD203B41FA5}">
                      <a16:colId xmlns:a16="http://schemas.microsoft.com/office/drawing/2014/main" val="1867902259"/>
                    </a:ext>
                  </a:extLst>
                </a:gridCol>
              </a:tblGrid>
              <a:tr h="3405347">
                <a:tc>
                  <a:txBody>
                    <a:bodyPr/>
                    <a:lstStyle/>
                    <a:p>
                      <a:r>
                        <a:rPr lang="en-US" sz="2400" b="1" dirty="0"/>
                        <a:t>In conclusion, it is essential that we support the nation's parents and children by funding more childcare places. Only in this way can we provide the valuable learning environments that young Australians need while, at the same time, </a:t>
                      </a:r>
                      <a:r>
                        <a:rPr lang="en-US" sz="2400" b="1" dirty="0" err="1"/>
                        <a:t>utilising</a:t>
                      </a:r>
                      <a:r>
                        <a:rPr lang="en-US" sz="2400" b="1" dirty="0"/>
                        <a:t> the skills of all productive members of our society. The entire national community will then be enriched economically, socially and culturally. If we fail to meet our obligations in this area, we will be sacrificing our present and future well-being merely in order to appease </a:t>
                      </a:r>
                      <a:r>
                        <a:rPr lang="en-US" sz="2400" b="1" dirty="0" err="1"/>
                        <a:t>out-dated</a:t>
                      </a:r>
                      <a:r>
                        <a:rPr lang="en-US" sz="2400" b="1" dirty="0"/>
                        <a:t> notions of family life and to achieve short-term financial savings.</a:t>
                      </a:r>
                    </a:p>
                  </a:txBody>
                  <a:tcPr anchor="ctr">
                    <a:lnL>
                      <a:noFill/>
                    </a:lnL>
                    <a:lnR>
                      <a:noFill/>
                    </a:lnR>
                    <a:lnT>
                      <a:noFill/>
                    </a:lnT>
                    <a:lnB>
                      <a:noFill/>
                    </a:lnB>
                  </a:tcPr>
                </a:tc>
                <a:extLst>
                  <a:ext uri="{0D108BD9-81ED-4DB2-BD59-A6C34878D82A}">
                    <a16:rowId xmlns:a16="http://schemas.microsoft.com/office/drawing/2014/main" val="2703171477"/>
                  </a:ext>
                </a:extLst>
              </a:tr>
            </a:tbl>
          </a:graphicData>
        </a:graphic>
      </p:graphicFrame>
      <p:sp>
        <p:nvSpPr>
          <p:cNvPr id="8" name="Rectangle 2"/>
          <p:cNvSpPr>
            <a:spLocks noChangeArrowheads="1"/>
          </p:cNvSpPr>
          <p:nvPr/>
        </p:nvSpPr>
        <p:spPr bwMode="auto">
          <a:xfrm>
            <a:off x="120784" y="-219520"/>
            <a:ext cx="1207121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08831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TASK 3</a:t>
            </a:r>
          </a:p>
        </p:txBody>
      </p:sp>
      <p:pic>
        <p:nvPicPr>
          <p:cNvPr id="3074" name="Picture 2" descr="Answ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8474" y="2433711"/>
            <a:ext cx="11816861" cy="3080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6965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133</Words>
  <Application>Microsoft Office PowerPoint</Application>
  <PresentationFormat>Widescreen</PresentationFormat>
  <Paragraphs>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Conclusions – WRAP IT UP!!</vt:lpstr>
      <vt:lpstr>Answer to Task 1: The three parts of a conclusion </vt:lpstr>
      <vt:lpstr>Answer to Task 2: Ordering sentences in a conclusion </vt:lpstr>
      <vt:lpstr>TASK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Conclusions – WRAP IT UP!!</dc:title>
  <dc:creator>Mike Daly</dc:creator>
  <cp:lastModifiedBy>Mike Daly</cp:lastModifiedBy>
  <cp:revision>2</cp:revision>
  <dcterms:created xsi:type="dcterms:W3CDTF">2016-12-14T12:42:10Z</dcterms:created>
  <dcterms:modified xsi:type="dcterms:W3CDTF">2016-12-14T12:47:03Z</dcterms:modified>
</cp:coreProperties>
</file>