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319" r:id="rId2"/>
    <p:sldId id="263" r:id="rId3"/>
    <p:sldId id="295" r:id="rId4"/>
    <p:sldId id="257" r:id="rId5"/>
    <p:sldId id="258" r:id="rId6"/>
    <p:sldId id="259" r:id="rId7"/>
    <p:sldId id="260" r:id="rId8"/>
    <p:sldId id="267" r:id="rId9"/>
    <p:sldId id="264" r:id="rId10"/>
    <p:sldId id="268" r:id="rId11"/>
    <p:sldId id="265" r:id="rId12"/>
    <p:sldId id="269" r:id="rId13"/>
    <p:sldId id="266" r:id="rId14"/>
    <p:sldId id="270" r:id="rId15"/>
    <p:sldId id="271" r:id="rId16"/>
    <p:sldId id="272" r:id="rId17"/>
    <p:sldId id="296" r:id="rId18"/>
    <p:sldId id="273" r:id="rId19"/>
    <p:sldId id="274" r:id="rId20"/>
    <p:sldId id="275" r:id="rId21"/>
    <p:sldId id="276" r:id="rId22"/>
    <p:sldId id="277" r:id="rId23"/>
    <p:sldId id="278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290" r:id="rId32"/>
    <p:sldId id="318" r:id="rId33"/>
    <p:sldId id="280" r:id="rId34"/>
    <p:sldId id="281" r:id="rId35"/>
    <p:sldId id="311" r:id="rId36"/>
    <p:sldId id="306" r:id="rId37"/>
    <p:sldId id="312" r:id="rId38"/>
    <p:sldId id="307" r:id="rId39"/>
    <p:sldId id="313" r:id="rId40"/>
    <p:sldId id="310" r:id="rId41"/>
    <p:sldId id="314" r:id="rId42"/>
    <p:sldId id="304" r:id="rId43"/>
    <p:sldId id="315" r:id="rId44"/>
    <p:sldId id="305" r:id="rId45"/>
    <p:sldId id="316" r:id="rId46"/>
    <p:sldId id="309" r:id="rId47"/>
    <p:sldId id="317" r:id="rId48"/>
    <p:sldId id="291" r:id="rId49"/>
    <p:sldId id="292" r:id="rId50"/>
    <p:sldId id="293" r:id="rId51"/>
    <p:sldId id="294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e Daly" userId="9d20f557-a6f7-41ce-8f64-bed0b7d7c1a6" providerId="ADAL" clId="{A6F59049-419C-4C4E-9528-C461AE2F5C6E}"/>
    <pc:docChg chg="modSld">
      <pc:chgData name="Mike Daly" userId="9d20f557-a6f7-41ce-8f64-bed0b7d7c1a6" providerId="ADAL" clId="{A6F59049-419C-4C4E-9528-C461AE2F5C6E}" dt="2018-12-10T15:18:16.634" v="5" actId="1035"/>
      <pc:docMkLst>
        <pc:docMk/>
      </pc:docMkLst>
      <pc:sldChg chg="modSp">
        <pc:chgData name="Mike Daly" userId="9d20f557-a6f7-41ce-8f64-bed0b7d7c1a6" providerId="ADAL" clId="{A6F59049-419C-4C4E-9528-C461AE2F5C6E}" dt="2018-12-10T15:18:16.634" v="5" actId="1035"/>
        <pc:sldMkLst>
          <pc:docMk/>
          <pc:sldMk cId="656363843" sldId="259"/>
        </pc:sldMkLst>
        <pc:picChg chg="mod">
          <ac:chgData name="Mike Daly" userId="9d20f557-a6f7-41ce-8f64-bed0b7d7c1a6" providerId="ADAL" clId="{A6F59049-419C-4C4E-9528-C461AE2F5C6E}" dt="2018-12-10T15:18:16.634" v="5" actId="1035"/>
          <ac:picMkLst>
            <pc:docMk/>
            <pc:sldMk cId="656363843" sldId="259"/>
            <ac:picMk id="10242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FEAA4B-8E38-4283-B3E1-D115E3FC45A5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2D7C1-0181-4EC1-B716-2C869B2F2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695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2D7C1-0181-4EC1-B716-2C869B2F2ADC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8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two options</a:t>
            </a:r>
            <a:r>
              <a:rPr lang="en-US" baseline="0" dirty="0"/>
              <a:t> for the summarizer. The one shown on the slide is the lower level version. Another version is higher level because students have to select a starting point, a direction, and determine the physical features and countries seen in each day. Additionally, a word bank is not included for the physical features and countries.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2D7C1-0181-4EC1-B716-2C869B2F2AD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162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49891-413D-40EC-82C4-D998B46A66FC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C618D-ECA7-4454-A438-8F8130B61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35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49891-413D-40EC-82C4-D998B46A66FC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C618D-ECA7-4454-A438-8F8130B61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9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49891-413D-40EC-82C4-D998B46A66FC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C618D-ECA7-4454-A438-8F8130B61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49891-413D-40EC-82C4-D998B46A66FC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C618D-ECA7-4454-A438-8F8130B61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49891-413D-40EC-82C4-D998B46A66FC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C618D-ECA7-4454-A438-8F8130B61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61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49891-413D-40EC-82C4-D998B46A66FC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C618D-ECA7-4454-A438-8F8130B61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6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49891-413D-40EC-82C4-D998B46A66FC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C618D-ECA7-4454-A438-8F8130B61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88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49891-413D-40EC-82C4-D998B46A66FC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C618D-ECA7-4454-A438-8F8130B61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73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49891-413D-40EC-82C4-D998B46A66FC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C618D-ECA7-4454-A438-8F8130B61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38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49891-413D-40EC-82C4-D998B46A66FC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C618D-ECA7-4454-A438-8F8130B61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28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49891-413D-40EC-82C4-D998B46A66FC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C618D-ECA7-4454-A438-8F8130B61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31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49891-413D-40EC-82C4-D998B46A66FC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C618D-ECA7-4454-A438-8F8130B61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930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Map Activator</a:t>
            </a:r>
            <a:br>
              <a:rPr lang="en-US" dirty="0"/>
            </a:br>
            <a:r>
              <a:rPr lang="en-US" dirty="0"/>
              <a:t>Answer the questions on your handout</a:t>
            </a:r>
          </a:p>
        </p:txBody>
      </p:sp>
      <p:pic>
        <p:nvPicPr>
          <p:cNvPr id="4" name="Content Placeholder 3" descr="Behrmann Projection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0"/>
            <a:ext cx="7772400" cy="464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749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://climateandsecurity.files.wordpress.com/2012/03/the_road_to_timbuktu_mal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33529"/>
            <a:ext cx="10363200" cy="689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0850" y="386615"/>
            <a:ext cx="8739205" cy="1938992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ndalus" pitchFamily="18" charset="-78"/>
                <a:cs typeface="Andalus" pitchFamily="18" charset="-78"/>
              </a:rPr>
              <a:t>Sahel:</a:t>
            </a:r>
            <a:br>
              <a:rPr lang="en-US" sz="4800" b="1" dirty="0">
                <a:latin typeface="Andalus" pitchFamily="18" charset="-78"/>
                <a:cs typeface="Andalus" pitchFamily="18" charset="-78"/>
              </a:rPr>
            </a:br>
            <a:r>
              <a:rPr lang="en-US" sz="3600" dirty="0">
                <a:latin typeface="Andalus" pitchFamily="18" charset="-78"/>
                <a:cs typeface="Andalus" pitchFamily="18" charset="-78"/>
              </a:rPr>
              <a:t>Transition zone south of the Sahara; </a:t>
            </a:r>
            <a:br>
              <a:rPr lang="en-US" sz="3600" dirty="0">
                <a:latin typeface="Andalus" pitchFamily="18" charset="-78"/>
                <a:cs typeface="Andalus" pitchFamily="18" charset="-78"/>
              </a:rPr>
            </a:br>
            <a:r>
              <a:rPr lang="en-US" sz="3600" dirty="0">
                <a:latin typeface="Andalus" pitchFamily="18" charset="-78"/>
                <a:cs typeface="Andalus" pitchFamily="18" charset="-78"/>
              </a:rPr>
              <a:t>separates Sahara from tropical rain forests</a:t>
            </a:r>
          </a:p>
        </p:txBody>
      </p:sp>
    </p:spTree>
    <p:extLst>
      <p:ext uri="{BB962C8B-B14F-4D97-AF65-F5344CB8AC3E}">
        <p14:creationId xmlns:p14="http://schemas.microsoft.com/office/powerpoint/2010/main" val="235151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5429634" cy="5576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412995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>
                <a:latin typeface="Andalus" pitchFamily="18" charset="-78"/>
                <a:cs typeface="Andalus" pitchFamily="18" charset="-78"/>
              </a:rPr>
              <a:t>Tropical Rain Forest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48399" y="2965095"/>
            <a:ext cx="176174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3.</a:t>
            </a:r>
            <a:r>
              <a:rPr lang="en-US" sz="13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3200400" y="4073091"/>
            <a:ext cx="3047999" cy="0"/>
          </a:xfrm>
          <a:prstGeom prst="straightConnector1">
            <a:avLst/>
          </a:prstGeom>
          <a:ln w="2286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120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assets.worldwildlife.org/photos/1347/images/story_full_width/Tree_Kangaroo_8.5.2012_threats_HI_46321.jpg?13455922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0"/>
            <a:ext cx="11430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3350" y="228600"/>
            <a:ext cx="8305800" cy="212365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ndalus" pitchFamily="18" charset="-78"/>
                <a:cs typeface="Andalus" pitchFamily="18" charset="-78"/>
              </a:rPr>
              <a:t>Tropical Rain Forest:</a:t>
            </a:r>
            <a:br>
              <a:rPr lang="en-US" sz="4800" b="1" dirty="0">
                <a:latin typeface="Andalus" pitchFamily="18" charset="-78"/>
                <a:cs typeface="Andalus" pitchFamily="18" charset="-78"/>
              </a:rPr>
            </a:br>
            <a:r>
              <a:rPr lang="en-US" sz="4200" dirty="0">
                <a:latin typeface="Andalus" pitchFamily="18" charset="-78"/>
                <a:cs typeface="Andalus" pitchFamily="18" charset="-78"/>
              </a:rPr>
              <a:t>Central African tropical rainforest is the second largest in the world </a:t>
            </a:r>
          </a:p>
        </p:txBody>
      </p:sp>
    </p:spTree>
    <p:extLst>
      <p:ext uri="{BB962C8B-B14F-4D97-AF65-F5344CB8AC3E}">
        <p14:creationId xmlns:p14="http://schemas.microsoft.com/office/powerpoint/2010/main" val="5461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43000"/>
            <a:ext cx="5429634" cy="5576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412995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b="1" dirty="0">
                <a:latin typeface="Andalus" pitchFamily="18" charset="-78"/>
                <a:cs typeface="Andalus" pitchFamily="18" charset="-78"/>
              </a:rPr>
              <a:t>Savanna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92586" y="3657600"/>
            <a:ext cx="176174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4.</a:t>
            </a:r>
            <a:r>
              <a:rPr lang="en-US" sz="13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192379" y="5105400"/>
            <a:ext cx="3443391" cy="1"/>
          </a:xfrm>
          <a:prstGeom prst="straightConnector1">
            <a:avLst/>
          </a:prstGeom>
          <a:ln w="2286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43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apassionforscience.pbworks.com/f/1331910136/161541-2560x14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19883"/>
            <a:ext cx="12273496" cy="690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6704" y="228600"/>
            <a:ext cx="7173499" cy="206210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ndalus" pitchFamily="18" charset="-78"/>
                <a:cs typeface="Andalus" pitchFamily="18" charset="-78"/>
              </a:rPr>
              <a:t>Savanna:</a:t>
            </a:r>
            <a:br>
              <a:rPr lang="en-US" sz="4800" b="1" dirty="0">
                <a:latin typeface="Andalus" pitchFamily="18" charset="-78"/>
                <a:cs typeface="Andalus" pitchFamily="18" charset="-78"/>
              </a:rPr>
            </a:br>
            <a:r>
              <a:rPr lang="en-US" sz="4000" dirty="0">
                <a:latin typeface="Andalus" pitchFamily="18" charset="-78"/>
                <a:cs typeface="Andalus" pitchFamily="18" charset="-78"/>
              </a:rPr>
              <a:t>Rolling grassland and scattered </a:t>
            </a:r>
            <a:br>
              <a:rPr lang="en-US" sz="4000" dirty="0">
                <a:latin typeface="Andalus" pitchFamily="18" charset="-78"/>
                <a:cs typeface="Andalus" pitchFamily="18" charset="-78"/>
              </a:rPr>
            </a:br>
            <a:r>
              <a:rPr lang="en-US" sz="4000" dirty="0">
                <a:latin typeface="Andalus" pitchFamily="18" charset="-78"/>
                <a:cs typeface="Andalus" pitchFamily="18" charset="-78"/>
              </a:rPr>
              <a:t>trees and shrubs</a:t>
            </a:r>
          </a:p>
        </p:txBody>
      </p:sp>
    </p:spTree>
    <p:extLst>
      <p:ext uri="{BB962C8B-B14F-4D97-AF65-F5344CB8AC3E}">
        <p14:creationId xmlns:p14="http://schemas.microsoft.com/office/powerpoint/2010/main" val="47332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732" y="1219200"/>
            <a:ext cx="5067300" cy="5356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412995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>
                <a:latin typeface="Andalus" pitchFamily="18" charset="-78"/>
                <a:cs typeface="Andalus" pitchFamily="18" charset="-78"/>
              </a:rPr>
              <a:t>Nile River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8200" y="1330404"/>
            <a:ext cx="176174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5.</a:t>
            </a:r>
            <a:r>
              <a:rPr lang="en-US" sz="13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286000" y="2438400"/>
            <a:ext cx="4114800" cy="0"/>
          </a:xfrm>
          <a:prstGeom prst="straightConnector1">
            <a:avLst/>
          </a:prstGeom>
          <a:ln w="2286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748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http://s.wsj.net/public/resources/images/OB-WV150_0325ha_J_201303251752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01" y="-9817"/>
            <a:ext cx="10307101" cy="686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182075"/>
            <a:ext cx="8789475" cy="2154436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ndalus" pitchFamily="18" charset="-78"/>
                <a:cs typeface="Andalus" pitchFamily="18" charset="-78"/>
              </a:rPr>
              <a:t>Nile River:</a:t>
            </a:r>
            <a:br>
              <a:rPr lang="en-US" sz="4800" b="1" dirty="0">
                <a:latin typeface="Andalus" pitchFamily="18" charset="-78"/>
                <a:cs typeface="Andalus" pitchFamily="18" charset="-78"/>
              </a:rPr>
            </a:br>
            <a:r>
              <a:rPr lang="en-US" sz="4300" dirty="0">
                <a:latin typeface="Andalus" pitchFamily="18" charset="-78"/>
                <a:cs typeface="Andalus" pitchFamily="18" charset="-78"/>
              </a:rPr>
              <a:t>World’s longest river; flows northward into the Mediterranean Sea</a:t>
            </a:r>
          </a:p>
        </p:txBody>
      </p:sp>
    </p:spTree>
    <p:extLst>
      <p:ext uri="{BB962C8B-B14F-4D97-AF65-F5344CB8AC3E}">
        <p14:creationId xmlns:p14="http://schemas.microsoft.com/office/powerpoint/2010/main" val="24315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greenprophet.com/wp-content/uploads/nile-river-egypt-10085-Asw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612" y="-170269"/>
            <a:ext cx="9409497" cy="705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46836" y="381000"/>
            <a:ext cx="4800600" cy="144655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8800" b="1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Nile River</a:t>
            </a:r>
            <a:endParaRPr lang="en-US" sz="7200" dirty="0">
              <a:solidFill>
                <a:prstClr val="black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736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732" y="1219200"/>
            <a:ext cx="5067300" cy="5356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412995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8000" b="1" dirty="0">
                <a:latin typeface="Andalus" pitchFamily="18" charset="-78"/>
                <a:cs typeface="Andalus" pitchFamily="18" charset="-78"/>
              </a:rPr>
              <a:t>Lake Victoria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14400" y="2718064"/>
            <a:ext cx="176174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6.</a:t>
            </a:r>
            <a:r>
              <a:rPr lang="en-US" sz="13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362200" y="3897630"/>
            <a:ext cx="4233631" cy="0"/>
          </a:xfrm>
          <a:prstGeom prst="straightConnector1">
            <a:avLst/>
          </a:prstGeom>
          <a:ln w="2286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25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geolt23.files.wordpress.com/2012/03/lake-victor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-914400"/>
            <a:ext cx="12091926" cy="806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1073" y="3979256"/>
            <a:ext cx="8029875" cy="2677656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ndalus" pitchFamily="18" charset="-78"/>
                <a:cs typeface="Andalus" pitchFamily="18" charset="-78"/>
              </a:rPr>
              <a:t>Lake Victoria:</a:t>
            </a:r>
            <a:br>
              <a:rPr lang="en-US" sz="4800" b="1" dirty="0">
                <a:latin typeface="Andalus" pitchFamily="18" charset="-78"/>
                <a:cs typeface="Andalus" pitchFamily="18" charset="-78"/>
              </a:rPr>
            </a:br>
            <a:r>
              <a:rPr lang="en-US" sz="4000" dirty="0">
                <a:latin typeface="Andalus" pitchFamily="18" charset="-78"/>
                <a:cs typeface="Andalus" pitchFamily="18" charset="-78"/>
              </a:rPr>
              <a:t>Reservoir for the Nile River; largest lake in Africa; 2</a:t>
            </a:r>
            <a:r>
              <a:rPr lang="en-US" sz="4000" baseline="30000" dirty="0">
                <a:latin typeface="Andalus" pitchFamily="18" charset="-78"/>
                <a:cs typeface="Andalus" pitchFamily="18" charset="-78"/>
              </a:rPr>
              <a:t>nd</a:t>
            </a:r>
            <a:r>
              <a:rPr lang="en-US" sz="4000" dirty="0">
                <a:latin typeface="Andalus" pitchFamily="18" charset="-78"/>
                <a:cs typeface="Andalus" pitchFamily="18" charset="-78"/>
              </a:rPr>
              <a:t> largest freshwater lake in the world</a:t>
            </a:r>
          </a:p>
        </p:txBody>
      </p:sp>
    </p:spTree>
    <p:extLst>
      <p:ext uri="{BB962C8B-B14F-4D97-AF65-F5344CB8AC3E}">
        <p14:creationId xmlns:p14="http://schemas.microsoft.com/office/powerpoint/2010/main" val="333401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3575"/>
            <a:ext cx="8991600" cy="2142425"/>
          </a:xfrm>
        </p:spPr>
        <p:txBody>
          <a:bodyPr>
            <a:noAutofit/>
          </a:bodyPr>
          <a:lstStyle/>
          <a:p>
            <a:r>
              <a:rPr lang="en-US" dirty="0">
                <a:latin typeface="Andalus" pitchFamily="18" charset="-78"/>
                <a:cs typeface="Andalus" pitchFamily="18" charset="-78"/>
              </a:rPr>
              <a:t>Learning Target:</a:t>
            </a:r>
            <a:br>
              <a:rPr lang="en-US" dirty="0">
                <a:latin typeface="Andalus" pitchFamily="18" charset="-78"/>
                <a:cs typeface="Andalus" pitchFamily="18" charset="-78"/>
              </a:rPr>
            </a:br>
            <a:r>
              <a:rPr lang="en-US" dirty="0">
                <a:latin typeface="Andalus" pitchFamily="18" charset="-78"/>
                <a:cs typeface="Andalus" pitchFamily="18" charset="-78"/>
              </a:rPr>
              <a:t>I can identify the major physical features of Africa and where they are  located.</a:t>
            </a:r>
          </a:p>
        </p:txBody>
      </p:sp>
      <p:pic>
        <p:nvPicPr>
          <p:cNvPr id="7170" name="Picture 2" descr="http://geology.com/world/map/map-of-afric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2590800"/>
            <a:ext cx="771525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60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732" y="1219200"/>
            <a:ext cx="5067300" cy="5356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412995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>
                <a:latin typeface="Andalus" pitchFamily="18" charset="-78"/>
                <a:cs typeface="Andalus" pitchFamily="18" charset="-78"/>
              </a:rPr>
              <a:t>Lake Tanganyika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44991" y="3352800"/>
            <a:ext cx="176174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7.</a:t>
            </a:r>
            <a:r>
              <a:rPr lang="en-US" sz="13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743200" y="4343400"/>
            <a:ext cx="3589099" cy="0"/>
          </a:xfrm>
          <a:prstGeom prst="straightConnector1">
            <a:avLst/>
          </a:prstGeom>
          <a:ln w="2286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51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 descr="http://www.enjoyburundi.info/wp-content/uploads/2010/11/Lake-Nyanz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876"/>
            <a:ext cx="9525000" cy="715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152400"/>
            <a:ext cx="7515725" cy="1938992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ndalus" pitchFamily="18" charset="-78"/>
                <a:cs typeface="Andalus" pitchFamily="18" charset="-78"/>
              </a:rPr>
              <a:t>Lake Tanganyika:</a:t>
            </a:r>
            <a:br>
              <a:rPr lang="en-US" sz="4800" b="1" dirty="0">
                <a:latin typeface="Andalus" pitchFamily="18" charset="-78"/>
                <a:cs typeface="Andalus" pitchFamily="18" charset="-78"/>
              </a:rPr>
            </a:br>
            <a:r>
              <a:rPr lang="en-US" sz="3600" dirty="0">
                <a:latin typeface="Andalus" pitchFamily="18" charset="-78"/>
                <a:cs typeface="Andalus" pitchFamily="18" charset="-78"/>
              </a:rPr>
              <a:t>Longest lake and second deepest in the world; lies in central Africa</a:t>
            </a:r>
            <a:endParaRPr lang="en-US" sz="4800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0337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55295"/>
            <a:ext cx="5067300" cy="5356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412995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8000" b="1" dirty="0">
                <a:latin typeface="Andalus" pitchFamily="18" charset="-78"/>
                <a:cs typeface="Andalus" pitchFamily="18" charset="-78"/>
              </a:rPr>
              <a:t>Kalahari Desert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34200" y="4267200"/>
            <a:ext cx="176174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8.</a:t>
            </a:r>
            <a:r>
              <a:rPr lang="en-US" sz="13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4038600" y="5610725"/>
            <a:ext cx="2895600" cy="0"/>
          </a:xfrm>
          <a:prstGeom prst="straightConnector1">
            <a:avLst/>
          </a:prstGeom>
          <a:ln w="2286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06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http://static3.www.tcsworldtravel.com/sites/default/files/styles/grid_hero_desktop_1x/public/imce/Destinations/Botswana/xexp_ax7ddr.jpg,qitok=O22yakxV.pagespeed.ic.z9tTBuXRY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0"/>
            <a:ext cx="17145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228600"/>
            <a:ext cx="7126705" cy="193899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ndalus" pitchFamily="18" charset="-78"/>
                <a:cs typeface="Andalus" pitchFamily="18" charset="-78"/>
              </a:rPr>
              <a:t>Kalahari Desert:</a:t>
            </a:r>
            <a:br>
              <a:rPr lang="en-US" sz="4800" b="1" dirty="0">
                <a:latin typeface="Andalus" pitchFamily="18" charset="-78"/>
                <a:cs typeface="Andalus" pitchFamily="18" charset="-78"/>
              </a:rPr>
            </a:br>
            <a:r>
              <a:rPr lang="en-US" sz="3600" dirty="0">
                <a:latin typeface="Andalus" pitchFamily="18" charset="-78"/>
                <a:cs typeface="Andalus" pitchFamily="18" charset="-78"/>
              </a:rPr>
              <a:t>Large, dry (arid) sandy area in southern Africa</a:t>
            </a:r>
          </a:p>
        </p:txBody>
      </p:sp>
    </p:spTree>
    <p:extLst>
      <p:ext uri="{BB962C8B-B14F-4D97-AF65-F5344CB8AC3E}">
        <p14:creationId xmlns:p14="http://schemas.microsoft.com/office/powerpoint/2010/main" val="335142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55295"/>
            <a:ext cx="5067300" cy="5356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412995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8000" b="1" dirty="0">
                <a:latin typeface="Andalus" pitchFamily="18" charset="-78"/>
                <a:cs typeface="Andalus" pitchFamily="18" charset="-78"/>
              </a:rPr>
              <a:t>Congo River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81653" y="2514600"/>
            <a:ext cx="176174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9.</a:t>
            </a:r>
            <a:r>
              <a:rPr lang="en-US" sz="13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3752850" y="3933725"/>
            <a:ext cx="2895600" cy="0"/>
          </a:xfrm>
          <a:prstGeom prst="straightConnector1">
            <a:avLst/>
          </a:prstGeom>
          <a:ln w="2286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772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d2jh4nh0bx3cra.cloudfront.net/PRODUCT_IMAGE/13699/a7a613aba27e4eeda8c23fc542338ec2Congo-River-Wallpa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0"/>
            <a:ext cx="12226760" cy="688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228600"/>
            <a:ext cx="7126705" cy="249299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Congo River:</a:t>
            </a:r>
            <a:br>
              <a:rPr lang="en-US" sz="4800" b="1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</a:br>
            <a:r>
              <a:rPr lang="en-US" sz="3600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Second longest river in Africa; crosses the equator twice and is surrounded by rain forest</a:t>
            </a:r>
          </a:p>
        </p:txBody>
      </p:sp>
    </p:spTree>
    <p:extLst>
      <p:ext uri="{BB962C8B-B14F-4D97-AF65-F5344CB8AC3E}">
        <p14:creationId xmlns:p14="http://schemas.microsoft.com/office/powerpoint/2010/main" val="241017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55295"/>
            <a:ext cx="5067300" cy="5356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412995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8000" b="1" dirty="0">
                <a:latin typeface="Andalus" pitchFamily="18" charset="-78"/>
                <a:cs typeface="Andalus" pitchFamily="18" charset="-78"/>
              </a:rPr>
              <a:t>Niger River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65507" y="1828800"/>
            <a:ext cx="266700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10.</a:t>
            </a:r>
            <a:r>
              <a:rPr lang="en-US" sz="13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3048000" y="3276600"/>
            <a:ext cx="3505200" cy="0"/>
          </a:xfrm>
          <a:prstGeom prst="straightConnector1">
            <a:avLst/>
          </a:prstGeom>
          <a:ln w="2286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40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images.nationalgeographic.com/wpf/media-live/photos/000/617/cache/water-grabs-unspoiled-waters-niger_61792_600x4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10322799" cy="691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228600"/>
            <a:ext cx="7126705" cy="249299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Niger River:</a:t>
            </a:r>
            <a:br>
              <a:rPr lang="en-US" sz="4800" b="1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</a:br>
            <a:r>
              <a:rPr lang="en-US" sz="3600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Main river in western Africa; five African nations depend on it for water; flows into the Atlantic</a:t>
            </a:r>
          </a:p>
        </p:txBody>
      </p:sp>
    </p:spTree>
    <p:extLst>
      <p:ext uri="{BB962C8B-B14F-4D97-AF65-F5344CB8AC3E}">
        <p14:creationId xmlns:p14="http://schemas.microsoft.com/office/powerpoint/2010/main" val="150240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412995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8000" b="1" dirty="0">
                <a:latin typeface="Andalus" pitchFamily="18" charset="-78"/>
                <a:cs typeface="Andalus" pitchFamily="18" charset="-78"/>
              </a:rPr>
              <a:t>Atlas Mountains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65507" y="3733800"/>
            <a:ext cx="266700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11.</a:t>
            </a:r>
            <a:r>
              <a:rPr lang="en-US" sz="13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48769" y="1331699"/>
            <a:ext cx="5067300" cy="5356860"/>
            <a:chOff x="1219200" y="1255295"/>
            <a:chExt cx="5067300" cy="5356860"/>
          </a:xfrm>
        </p:grpSpPr>
        <p:grpSp>
          <p:nvGrpSpPr>
            <p:cNvPr id="4" name="Group 3"/>
            <p:cNvGrpSpPr/>
            <p:nvPr/>
          </p:nvGrpSpPr>
          <p:grpSpPr>
            <a:xfrm>
              <a:off x="1219200" y="1255295"/>
              <a:ext cx="5067300" cy="5356860"/>
              <a:chOff x="1219200" y="1255295"/>
              <a:chExt cx="5067300" cy="535686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1219200" y="1255295"/>
                <a:ext cx="5067300" cy="5356860"/>
                <a:chOff x="1219200" y="1255295"/>
                <a:chExt cx="5067300" cy="5356860"/>
              </a:xfrm>
            </p:grpSpPr>
            <p:grpSp>
              <p:nvGrpSpPr>
                <p:cNvPr id="2" name="Group 1"/>
                <p:cNvGrpSpPr/>
                <p:nvPr/>
              </p:nvGrpSpPr>
              <p:grpSpPr>
                <a:xfrm>
                  <a:off x="1219200" y="1255295"/>
                  <a:ext cx="5067300" cy="5356860"/>
                  <a:chOff x="1219200" y="1255295"/>
                  <a:chExt cx="5067300" cy="5356860"/>
                </a:xfrm>
              </p:grpSpPr>
              <p:pic>
                <p:nvPicPr>
                  <p:cNvPr id="26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219200" y="1255295"/>
                    <a:ext cx="5067300" cy="535686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6" name="Picture 5" descr="http://www.clker.com/cliparts/d/f/2/f/11970857001499165817nicubunu_RPG_map_symbols_mountains_2.svg.hi.png"/>
                  <p:cNvPicPr/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715117">
                    <a:off x="2072918" y="1475275"/>
                    <a:ext cx="235585" cy="152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7" name="Picture 6" descr="http://www.clker.com/cliparts/d/f/2/f/11970857001499165817nicubunu_RPG_map_symbols_mountains_2.svg.hi.png"/>
                  <p:cNvPicPr/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715117">
                    <a:off x="2236545" y="1371599"/>
                    <a:ext cx="235585" cy="152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8" name="Picture 7" descr="http://www.clker.com/cliparts/d/f/2/f/11970857001499165817nicubunu_RPG_map_symbols_mountains_2.svg.hi.png"/>
                <p:cNvPicPr/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0715117">
                  <a:off x="2503164" y="1282771"/>
                  <a:ext cx="235585" cy="1524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" name="Picture 8" descr="http://www.clker.com/cliparts/d/f/2/f/11970857001499165817nicubunu_RPG_map_symbols_mountains_2.svg.hi.png"/>
                <p:cNvPicPr/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0715117">
                  <a:off x="2730313" y="1284579"/>
                  <a:ext cx="235585" cy="1524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0" name="Picture 9" descr="http://www.clker.com/cliparts/d/f/2/f/11970857001499165817nicubunu_RPG_map_symbols_mountains_2.svg.hi.png"/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715117">
                <a:off x="2930207" y="1270347"/>
                <a:ext cx="235585" cy="152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Picture 12" descr="http://www.clker.com/cliparts/d/f/2/f/11970857001499165817nicubunu_RPG_map_symbols_mountains_2.svg.hi.png"/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715117">
                <a:off x="2369855" y="1388255"/>
                <a:ext cx="235585" cy="152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" name="Picture 10" descr="http://www.clker.com/cliparts/d/f/2/f/11970857001499165817nicubunu_RPG_map_symbols_mountains_2.svg.hi.pn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15117">
              <a:off x="2597003" y="1388255"/>
              <a:ext cx="235585" cy="15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 descr="http://www.clker.com/cliparts/d/f/2/f/11970857001499165817nicubunu_RPG_map_symbols_mountains_2.svg.hi.pn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15117">
              <a:off x="2330383" y="1475275"/>
              <a:ext cx="235585" cy="1524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5" name="Straight Arrow Connector 24"/>
          <p:cNvCxnSpPr/>
          <p:nvPr/>
        </p:nvCxnSpPr>
        <p:spPr>
          <a:xfrm flipH="1" flipV="1">
            <a:off x="2510869" y="1540859"/>
            <a:ext cx="4194731" cy="2650141"/>
          </a:xfrm>
          <a:prstGeom prst="straightConnector1">
            <a:avLst/>
          </a:prstGeom>
          <a:ln w="2286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749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onajunket.com/wp-content/uploads/2011/09/hiking-atlas-mountai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0"/>
            <a:ext cx="102819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228600"/>
            <a:ext cx="7507705" cy="193899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Atlas Mountains:</a:t>
            </a:r>
            <a:br>
              <a:rPr lang="en-US" sz="4800" b="1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</a:br>
            <a:r>
              <a:rPr lang="en-US" sz="3600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Range in northern Africa between the Mediterranean Sea and Sahara Desert</a:t>
            </a:r>
          </a:p>
        </p:txBody>
      </p:sp>
    </p:spTree>
    <p:extLst>
      <p:ext uri="{BB962C8B-B14F-4D97-AF65-F5344CB8AC3E}">
        <p14:creationId xmlns:p14="http://schemas.microsoft.com/office/powerpoint/2010/main" val="143265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125" y="304800"/>
            <a:ext cx="8686800" cy="2142425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ndalus" pitchFamily="18" charset="-78"/>
                <a:cs typeface="Andalus" pitchFamily="18" charset="-78"/>
              </a:rPr>
              <a:t>In the activator, you attempted to locate a few physical and political features of Africa. By the end of this lesson, you will be able to locate these and many more.</a:t>
            </a:r>
          </a:p>
        </p:txBody>
      </p:sp>
      <p:pic>
        <p:nvPicPr>
          <p:cNvPr id="7170" name="Picture 2" descr="http://geology.com/world/map/map-of-afric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09240"/>
            <a:ext cx="7181850" cy="383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46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4" name="Picture 8" descr="https://ilustracionmedica.files.wordpress.com/2013/08/question_clipa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819400"/>
            <a:ext cx="1547151" cy="376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http://questgarden.com/11/99/7/051206172945/images/screen%20bean%20ide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8303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9230" y="1219200"/>
            <a:ext cx="6067640" cy="3962400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Andalus" pitchFamily="18" charset="-78"/>
                <a:cs typeface="Andalus" pitchFamily="18" charset="-78"/>
              </a:rPr>
              <a:t>With a partner, come up with a mnemonic device or other way to remember the location of the physical features of Africa.</a:t>
            </a:r>
          </a:p>
        </p:txBody>
      </p:sp>
    </p:spTree>
    <p:extLst>
      <p:ext uri="{BB962C8B-B14F-4D97-AF65-F5344CB8AC3E}">
        <p14:creationId xmlns:p14="http://schemas.microsoft.com/office/powerpoint/2010/main" val="111602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600200"/>
            <a:ext cx="3962400" cy="2392362"/>
          </a:xfrm>
        </p:spPr>
        <p:txBody>
          <a:bodyPr>
            <a:normAutofit fontScale="90000"/>
          </a:bodyPr>
          <a:lstStyle/>
          <a:p>
            <a:r>
              <a:rPr lang="en-US" sz="6000" u="sng" dirty="0">
                <a:latin typeface="Andalus" pitchFamily="18" charset="-78"/>
                <a:cs typeface="Andalus" pitchFamily="18" charset="-78"/>
              </a:rPr>
              <a:t>Formative Assessment</a:t>
            </a:r>
          </a:p>
        </p:txBody>
      </p:sp>
      <p:pic>
        <p:nvPicPr>
          <p:cNvPr id="5146" name="Picture 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762000"/>
            <a:ext cx="4179486" cy="548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735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3575"/>
            <a:ext cx="8991600" cy="2142425"/>
          </a:xfrm>
        </p:spPr>
        <p:txBody>
          <a:bodyPr>
            <a:noAutofit/>
          </a:bodyPr>
          <a:lstStyle/>
          <a:p>
            <a:r>
              <a:rPr lang="en-US" dirty="0">
                <a:latin typeface="Andalus" pitchFamily="18" charset="-78"/>
                <a:cs typeface="Andalus" pitchFamily="18" charset="-78"/>
              </a:rPr>
              <a:t>Learning Target:</a:t>
            </a:r>
            <a:br>
              <a:rPr lang="en-US" dirty="0">
                <a:latin typeface="Andalus" pitchFamily="18" charset="-78"/>
                <a:cs typeface="Andalus" pitchFamily="18" charset="-78"/>
              </a:rPr>
            </a:br>
            <a:r>
              <a:rPr lang="en-US" dirty="0">
                <a:latin typeface="Andalus" pitchFamily="18" charset="-78"/>
                <a:cs typeface="Andalus" pitchFamily="18" charset="-78"/>
              </a:rPr>
              <a:t>I can identify the major political features (nations) of Africa and where they are  located.</a:t>
            </a:r>
          </a:p>
        </p:txBody>
      </p:sp>
      <p:pic>
        <p:nvPicPr>
          <p:cNvPr id="7170" name="Picture 2" descr="http://geology.com/world/map/map-of-afric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2590800"/>
            <a:ext cx="771525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99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904"/>
            <a:ext cx="8229600" cy="1078096"/>
          </a:xfrm>
        </p:spPr>
        <p:txBody>
          <a:bodyPr>
            <a:noAutofit/>
          </a:bodyPr>
          <a:lstStyle/>
          <a:p>
            <a:r>
              <a:rPr lang="en-US" sz="4800" dirty="0">
                <a:latin typeface="Andalus" pitchFamily="18" charset="-78"/>
                <a:cs typeface="Andalus" pitchFamily="18" charset="-78"/>
              </a:rPr>
              <a:t>Use the African Countries Map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1219200"/>
            <a:ext cx="6673850" cy="497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811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-1"/>
            <a:ext cx="7000875" cy="670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00600"/>
            <a:ext cx="4343400" cy="1143000"/>
          </a:xfrm>
        </p:spPr>
        <p:txBody>
          <a:bodyPr>
            <a:noAutofit/>
          </a:bodyPr>
          <a:lstStyle/>
          <a:p>
            <a:r>
              <a:rPr lang="en-US" sz="11500" b="1" dirty="0">
                <a:latin typeface="Andalus" pitchFamily="18" charset="-78"/>
                <a:cs typeface="Andalus" pitchFamily="18" charset="-78"/>
              </a:rPr>
              <a:t>Egypt</a:t>
            </a:r>
          </a:p>
        </p:txBody>
      </p:sp>
    </p:spTree>
    <p:extLst>
      <p:ext uri="{BB962C8B-B14F-4D97-AF65-F5344CB8AC3E}">
        <p14:creationId xmlns:p14="http://schemas.microsoft.com/office/powerpoint/2010/main" val="173507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egybloggers.com/wp-content/uploads/2013/03/Pyrami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4599" y="-37681"/>
            <a:ext cx="12258989" cy="689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146416" y="149896"/>
            <a:ext cx="4530984" cy="1676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b="1" dirty="0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ndalus" pitchFamily="18" charset="-78"/>
                <a:cs typeface="Andalus" pitchFamily="18" charset="-78"/>
              </a:rPr>
              <a:t>Egypt</a:t>
            </a:r>
          </a:p>
        </p:txBody>
      </p:sp>
    </p:spTree>
    <p:extLst>
      <p:ext uri="{BB962C8B-B14F-4D97-AF65-F5344CB8AC3E}">
        <p14:creationId xmlns:p14="http://schemas.microsoft.com/office/powerpoint/2010/main" val="387880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19777"/>
            <a:ext cx="6978586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953000"/>
            <a:ext cx="4724400" cy="1143000"/>
          </a:xfrm>
        </p:spPr>
        <p:txBody>
          <a:bodyPr>
            <a:noAutofit/>
          </a:bodyPr>
          <a:lstStyle/>
          <a:p>
            <a:r>
              <a:rPr lang="en-US" sz="11500" b="1" dirty="0">
                <a:latin typeface="Andalus" pitchFamily="18" charset="-78"/>
                <a:cs typeface="Andalus" pitchFamily="18" charset="-78"/>
              </a:rPr>
              <a:t>Sudan</a:t>
            </a:r>
          </a:p>
        </p:txBody>
      </p:sp>
    </p:spTree>
    <p:extLst>
      <p:ext uri="{BB962C8B-B14F-4D97-AF65-F5344CB8AC3E}">
        <p14:creationId xmlns:p14="http://schemas.microsoft.com/office/powerpoint/2010/main" val="136656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news.bbcimg.co.uk/media/images/61905000/jpg/_61905628_sudan_meroe_pyramids_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1200" y="-17586"/>
            <a:ext cx="12226834" cy="695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28600" y="4370614"/>
            <a:ext cx="4800600" cy="149678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b="1" dirty="0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ndalus" pitchFamily="18" charset="-78"/>
                <a:cs typeface="Andalus" pitchFamily="18" charset="-78"/>
              </a:rPr>
              <a:t>Sudan</a:t>
            </a:r>
          </a:p>
        </p:txBody>
      </p:sp>
    </p:spTree>
    <p:extLst>
      <p:ext uri="{BB962C8B-B14F-4D97-AF65-F5344CB8AC3E}">
        <p14:creationId xmlns:p14="http://schemas.microsoft.com/office/powerpoint/2010/main" val="133682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7058025" cy="6614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0"/>
            <a:ext cx="4114799" cy="2581977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ndalus" pitchFamily="18" charset="-78"/>
                <a:cs typeface="Andalus" pitchFamily="18" charset="-78"/>
              </a:rPr>
              <a:t>South</a:t>
            </a:r>
            <a:br>
              <a:rPr lang="en-US" sz="9600" b="1" dirty="0">
                <a:latin typeface="Andalus" pitchFamily="18" charset="-78"/>
                <a:cs typeface="Andalus" pitchFamily="18" charset="-78"/>
              </a:rPr>
            </a:br>
            <a:r>
              <a:rPr lang="en-US" sz="9600" b="1" dirty="0">
                <a:latin typeface="Andalus" pitchFamily="18" charset="-78"/>
                <a:cs typeface="Andalus" pitchFamily="18" charset="-78"/>
              </a:rPr>
              <a:t>Sudan</a:t>
            </a:r>
          </a:p>
        </p:txBody>
      </p:sp>
    </p:spTree>
    <p:extLst>
      <p:ext uri="{BB962C8B-B14F-4D97-AF65-F5344CB8AC3E}">
        <p14:creationId xmlns:p14="http://schemas.microsoft.com/office/powerpoint/2010/main" val="129148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www.commsmea.com/pictures/South-Sud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584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28600" y="228600"/>
            <a:ext cx="6781800" cy="13716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ndalus" pitchFamily="18" charset="-78"/>
                <a:cs typeface="Andalus" pitchFamily="18" charset="-78"/>
              </a:rPr>
              <a:t>South Sudan</a:t>
            </a:r>
          </a:p>
        </p:txBody>
      </p:sp>
    </p:spTree>
    <p:extLst>
      <p:ext uri="{BB962C8B-B14F-4D97-AF65-F5344CB8AC3E}">
        <p14:creationId xmlns:p14="http://schemas.microsoft.com/office/powerpoint/2010/main" val="268630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28600"/>
            <a:ext cx="8763000" cy="6400800"/>
          </a:xfrm>
        </p:spPr>
        <p:txBody>
          <a:bodyPr>
            <a:noAutofit/>
          </a:bodyPr>
          <a:lstStyle/>
          <a:p>
            <a:pPr algn="l"/>
            <a:r>
              <a:rPr lang="en-US" sz="4400" b="1" dirty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Standards:</a:t>
            </a:r>
          </a:p>
          <a:p>
            <a:pPr algn="l"/>
            <a:r>
              <a:rPr lang="en-US" sz="3400" dirty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SS7G1a. Locate on a world and regional political-physical map: the Sahara, Sahel, savanna, tropical rain forest, Congo River, Niger River, Nile River, Lake Tanganyika, Lake Victoria, Atlas Mountains, and Kalahari Desert.</a:t>
            </a:r>
          </a:p>
          <a:p>
            <a:pPr algn="l"/>
            <a:endParaRPr lang="en-US" sz="20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  <a:p>
            <a:pPr algn="l"/>
            <a:r>
              <a:rPr lang="en-US" sz="3400" dirty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SS7G1b. Locate on a world and regional political-physical map the countries of Democratic Republic of the Congo (Zaire), Egypt, Kenya, Nigeria, South Africa, Sudan, and South Sudan.</a:t>
            </a:r>
          </a:p>
        </p:txBody>
      </p:sp>
    </p:spTree>
    <p:extLst>
      <p:ext uri="{BB962C8B-B14F-4D97-AF65-F5344CB8AC3E}">
        <p14:creationId xmlns:p14="http://schemas.microsoft.com/office/powerpoint/2010/main" val="158552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599"/>
            <a:ext cx="7019925" cy="6527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5181600"/>
            <a:ext cx="5334000" cy="1143000"/>
          </a:xfrm>
        </p:spPr>
        <p:txBody>
          <a:bodyPr>
            <a:noAutofit/>
          </a:bodyPr>
          <a:lstStyle/>
          <a:p>
            <a:r>
              <a:rPr lang="en-US" sz="11500" b="1" dirty="0">
                <a:latin typeface="Andalus" pitchFamily="18" charset="-78"/>
                <a:cs typeface="Andalus" pitchFamily="18" charset="-78"/>
              </a:rPr>
              <a:t>Nigeria</a:t>
            </a:r>
          </a:p>
        </p:txBody>
      </p:sp>
    </p:spTree>
    <p:extLst>
      <p:ext uri="{BB962C8B-B14F-4D97-AF65-F5344CB8AC3E}">
        <p14:creationId xmlns:p14="http://schemas.microsoft.com/office/powerpoint/2010/main" val="107753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www.ngex.com/nigeria/slide_show/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69" y="-198120"/>
            <a:ext cx="9443713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04800" y="152400"/>
            <a:ext cx="5562600" cy="18288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b="1" dirty="0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ndalus" pitchFamily="18" charset="-78"/>
                <a:cs typeface="Andalus" pitchFamily="18" charset="-78"/>
              </a:rPr>
              <a:t>Nigeria</a:t>
            </a:r>
          </a:p>
        </p:txBody>
      </p:sp>
    </p:spTree>
    <p:extLst>
      <p:ext uri="{BB962C8B-B14F-4D97-AF65-F5344CB8AC3E}">
        <p14:creationId xmlns:p14="http://schemas.microsoft.com/office/powerpoint/2010/main" val="425663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753" y="-76200"/>
            <a:ext cx="6988664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53" y="4953000"/>
            <a:ext cx="4696247" cy="1143000"/>
          </a:xfrm>
        </p:spPr>
        <p:txBody>
          <a:bodyPr>
            <a:noAutofit/>
          </a:bodyPr>
          <a:lstStyle/>
          <a:p>
            <a:r>
              <a:rPr lang="en-US" sz="11500" b="1" dirty="0">
                <a:latin typeface="Andalus" pitchFamily="18" charset="-78"/>
                <a:cs typeface="Andalus" pitchFamily="18" charset="-78"/>
              </a:rPr>
              <a:t>Kenya</a:t>
            </a:r>
          </a:p>
        </p:txBody>
      </p:sp>
    </p:spTree>
    <p:extLst>
      <p:ext uri="{BB962C8B-B14F-4D97-AF65-F5344CB8AC3E}">
        <p14:creationId xmlns:p14="http://schemas.microsoft.com/office/powerpoint/2010/main" val="256616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http://www.sticholidays.com/sticholidays/images/packages/SafariinKen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0058400" cy="691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09800" y="1143000"/>
            <a:ext cx="4876800" cy="13716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b="1" dirty="0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ndalus" pitchFamily="18" charset="-78"/>
                <a:cs typeface="Andalus" pitchFamily="18" charset="-78"/>
              </a:rPr>
              <a:t>Kenya</a:t>
            </a:r>
          </a:p>
        </p:txBody>
      </p:sp>
    </p:spTree>
    <p:extLst>
      <p:ext uri="{BB962C8B-B14F-4D97-AF65-F5344CB8AC3E}">
        <p14:creationId xmlns:p14="http://schemas.microsoft.com/office/powerpoint/2010/main" val="134203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3636"/>
            <a:ext cx="6858000" cy="654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0"/>
            <a:ext cx="4800600" cy="2819400"/>
          </a:xfrm>
        </p:spPr>
        <p:txBody>
          <a:bodyPr>
            <a:noAutofit/>
          </a:bodyPr>
          <a:lstStyle/>
          <a:p>
            <a:r>
              <a:rPr lang="en-US" sz="6000" b="1" dirty="0">
                <a:latin typeface="Andalus" pitchFamily="18" charset="-78"/>
                <a:cs typeface="Andalus" pitchFamily="18" charset="-78"/>
              </a:rPr>
              <a:t>Democratic Republic of Congo (Zaire)</a:t>
            </a:r>
          </a:p>
        </p:txBody>
      </p:sp>
    </p:spTree>
    <p:extLst>
      <p:ext uri="{BB962C8B-B14F-4D97-AF65-F5344CB8AC3E}">
        <p14:creationId xmlns:p14="http://schemas.microsoft.com/office/powerpoint/2010/main" val="27652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d2ouvy59p0dg6k.cloudfront.net/img/original/bonobo_habitat1051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10115549" cy="688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066800" y="4876800"/>
            <a:ext cx="6629400" cy="152400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Democratic Republic of </a:t>
            </a:r>
            <a:b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</a:b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Congo (Zaire)</a:t>
            </a:r>
          </a:p>
        </p:txBody>
      </p:sp>
    </p:spTree>
    <p:extLst>
      <p:ext uri="{BB962C8B-B14F-4D97-AF65-F5344CB8AC3E}">
        <p14:creationId xmlns:p14="http://schemas.microsoft.com/office/powerpoint/2010/main" val="351907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0"/>
            <a:ext cx="6892347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86200"/>
            <a:ext cx="3886199" cy="2743200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ndalus" pitchFamily="18" charset="-78"/>
                <a:cs typeface="Andalus" pitchFamily="18" charset="-78"/>
              </a:rPr>
              <a:t>South</a:t>
            </a:r>
            <a:br>
              <a:rPr lang="en-US" sz="9600" b="1" dirty="0">
                <a:latin typeface="Andalus" pitchFamily="18" charset="-78"/>
                <a:cs typeface="Andalus" pitchFamily="18" charset="-78"/>
              </a:rPr>
            </a:br>
            <a:r>
              <a:rPr lang="en-US" sz="9600" b="1" dirty="0">
                <a:latin typeface="Andalus" pitchFamily="18" charset="-78"/>
                <a:cs typeface="Andalus" pitchFamily="18" charset="-78"/>
              </a:rPr>
              <a:t>Africa</a:t>
            </a:r>
          </a:p>
        </p:txBody>
      </p:sp>
    </p:spTree>
    <p:extLst>
      <p:ext uri="{BB962C8B-B14F-4D97-AF65-F5344CB8AC3E}">
        <p14:creationId xmlns:p14="http://schemas.microsoft.com/office/powerpoint/2010/main" val="335099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www.charmingasiatours.com/wp-content/uploads/2013/07/south_africa_cape_town_table_mount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5253"/>
            <a:ext cx="9220200" cy="702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362200" y="3276600"/>
            <a:ext cx="6705600" cy="12192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ndalus" pitchFamily="18" charset="-78"/>
                <a:cs typeface="Andalus" pitchFamily="18" charset="-78"/>
              </a:rPr>
              <a:t>South Africa</a:t>
            </a:r>
          </a:p>
        </p:txBody>
      </p:sp>
    </p:spTree>
    <p:extLst>
      <p:ext uri="{BB962C8B-B14F-4D97-AF65-F5344CB8AC3E}">
        <p14:creationId xmlns:p14="http://schemas.microsoft.com/office/powerpoint/2010/main" val="282795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220980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latin typeface="Andalus" pitchFamily="18" charset="-78"/>
                <a:cs typeface="Andalus" pitchFamily="18" charset="-78"/>
              </a:rPr>
              <a:t>Create a Mnemonic Device to help remember the countries of Africa</a:t>
            </a:r>
          </a:p>
        </p:txBody>
      </p:sp>
      <p:pic>
        <p:nvPicPr>
          <p:cNvPr id="4098" name="Picture 2" descr="http://www.ict4us.com/mnemonics/images/logo_e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914322"/>
            <a:ext cx="3429000" cy="374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homeschooling-ideas.com/images/homeschool-mnemonic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975" y="2700336"/>
            <a:ext cx="3128475" cy="417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01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28800"/>
            <a:ext cx="3886200" cy="2209800"/>
          </a:xfrm>
        </p:spPr>
        <p:txBody>
          <a:bodyPr>
            <a:noAutofit/>
          </a:bodyPr>
          <a:lstStyle/>
          <a:p>
            <a:r>
              <a:rPr lang="en-US" sz="4800" u="sng" dirty="0">
                <a:latin typeface="Andalus" pitchFamily="18" charset="-78"/>
                <a:cs typeface="Andalus" pitchFamily="18" charset="-78"/>
              </a:rPr>
              <a:t>Formative Assessment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762000"/>
            <a:ext cx="4771154" cy="495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705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54" y="-72992"/>
            <a:ext cx="9176754" cy="791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276" y="5041225"/>
            <a:ext cx="385812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ndalus" pitchFamily="18" charset="-78"/>
                <a:cs typeface="Andalus" pitchFamily="18" charset="-78"/>
              </a:rPr>
              <a:t>Africa</a:t>
            </a:r>
          </a:p>
        </p:txBody>
      </p:sp>
    </p:spTree>
    <p:extLst>
      <p:ext uri="{BB962C8B-B14F-4D97-AF65-F5344CB8AC3E}">
        <p14:creationId xmlns:p14="http://schemas.microsoft.com/office/powerpoint/2010/main" val="202340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dirty="0">
                <a:latin typeface="Andalus" pitchFamily="18" charset="-78"/>
                <a:cs typeface="Andalus" pitchFamily="18" charset="-78"/>
              </a:rPr>
              <a:t>Physical and Political Features</a:t>
            </a:r>
            <a:br>
              <a:rPr lang="en-US" sz="4800" dirty="0">
                <a:latin typeface="Andalus" pitchFamily="18" charset="-78"/>
                <a:cs typeface="Andalus" pitchFamily="18" charset="-78"/>
              </a:rPr>
            </a:br>
            <a:r>
              <a:rPr lang="en-US" sz="4800" dirty="0">
                <a:latin typeface="Andalus" pitchFamily="18" charset="-78"/>
                <a:cs typeface="Andalus" pitchFamily="18" charset="-78"/>
              </a:rPr>
              <a:t> Review Activities [if needed]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438400"/>
            <a:ext cx="8229600" cy="2895600"/>
          </a:xfrm>
        </p:spPr>
        <p:txBody>
          <a:bodyPr>
            <a:normAutofit lnSpcReduction="10000"/>
          </a:bodyPr>
          <a:lstStyle/>
          <a:p>
            <a:r>
              <a:rPr lang="en-US" sz="4400" dirty="0">
                <a:latin typeface="Andalus" pitchFamily="18" charset="-78"/>
                <a:cs typeface="Andalus" pitchFamily="18" charset="-78"/>
              </a:rPr>
              <a:t>Africa Physical and Political Features Flashcards</a:t>
            </a:r>
          </a:p>
          <a:p>
            <a:r>
              <a:rPr lang="en-US" sz="4400" dirty="0">
                <a:latin typeface="Andalus" pitchFamily="18" charset="-78"/>
                <a:cs typeface="Andalus" pitchFamily="18" charset="-78"/>
              </a:rPr>
              <a:t>Physical and Political Features Slipcover </a:t>
            </a:r>
          </a:p>
        </p:txBody>
      </p:sp>
    </p:spTree>
    <p:extLst>
      <p:ext uri="{BB962C8B-B14F-4D97-AF65-F5344CB8AC3E}">
        <p14:creationId xmlns:p14="http://schemas.microsoft.com/office/powerpoint/2010/main" val="321138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925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u="sng" dirty="0">
                <a:latin typeface="Andalus" pitchFamily="18" charset="-78"/>
                <a:cs typeface="Andalus" pitchFamily="18" charset="-78"/>
              </a:rPr>
              <a:t>Summarizer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8411305" cy="437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804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875" y="123525"/>
            <a:ext cx="8915400" cy="838200"/>
          </a:xfrm>
        </p:spPr>
        <p:txBody>
          <a:bodyPr>
            <a:noAutofit/>
          </a:bodyPr>
          <a:lstStyle/>
          <a:p>
            <a:r>
              <a:rPr lang="en-US" sz="4500" dirty="0">
                <a:latin typeface="Andalus" pitchFamily="18" charset="-78"/>
                <a:cs typeface="Andalus" pitchFamily="18" charset="-78"/>
              </a:rPr>
              <a:t>Use the Africa Physical Features Map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1295400"/>
            <a:ext cx="6762750" cy="5295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636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142" y="1245835"/>
            <a:ext cx="5429634" cy="5576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Autofit/>
          </a:bodyPr>
          <a:lstStyle/>
          <a:p>
            <a:r>
              <a:rPr lang="en-US" sz="6800" b="1" dirty="0">
                <a:latin typeface="Andalus" pitchFamily="18" charset="-78"/>
                <a:cs typeface="Andalus" pitchFamily="18" charset="-78"/>
              </a:rPr>
              <a:t>Sahara Desert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14400" y="1370507"/>
            <a:ext cx="176174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</a:t>
            </a:r>
            <a:r>
              <a:rPr lang="en-US" sz="138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438399" y="2209800"/>
            <a:ext cx="2056809" cy="0"/>
          </a:xfrm>
          <a:prstGeom prst="straightConnector1">
            <a:avLst/>
          </a:prstGeom>
          <a:ln w="2286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83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i.livescience.com/images/i/000/030/972/i02/shutterstock_93404287.jpg?13474837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0" y="-88392"/>
            <a:ext cx="10515600" cy="702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4419600"/>
            <a:ext cx="8717814" cy="2308324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ndalus" pitchFamily="18" charset="-78"/>
                <a:cs typeface="Andalus" pitchFamily="18" charset="-78"/>
              </a:rPr>
              <a:t>Sahara Desert:</a:t>
            </a:r>
            <a:br>
              <a:rPr lang="en-US" sz="4800" b="1" dirty="0">
                <a:latin typeface="Andalus" pitchFamily="18" charset="-78"/>
                <a:cs typeface="Andalus" pitchFamily="18" charset="-78"/>
              </a:rPr>
            </a:br>
            <a:r>
              <a:rPr lang="en-US" sz="4800" dirty="0">
                <a:latin typeface="Andalus" pitchFamily="18" charset="-78"/>
                <a:cs typeface="Andalus" pitchFamily="18" charset="-78"/>
              </a:rPr>
              <a:t>World’s largest, hot desert, covering most of Northern Africa</a:t>
            </a:r>
          </a:p>
        </p:txBody>
      </p:sp>
    </p:spTree>
    <p:extLst>
      <p:ext uri="{BB962C8B-B14F-4D97-AF65-F5344CB8AC3E}">
        <p14:creationId xmlns:p14="http://schemas.microsoft.com/office/powerpoint/2010/main" val="288841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5429634" cy="5576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412995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b="1" dirty="0">
                <a:latin typeface="Andalus" pitchFamily="18" charset="-78"/>
                <a:cs typeface="Andalus" pitchFamily="18" charset="-78"/>
              </a:rPr>
              <a:t>Sahel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00800" y="3429000"/>
            <a:ext cx="176174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</a:t>
            </a:r>
            <a:r>
              <a:rPr lang="en-US" sz="13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4034589" y="2895600"/>
            <a:ext cx="2209800" cy="1825355"/>
          </a:xfrm>
          <a:prstGeom prst="straightConnector1">
            <a:avLst/>
          </a:prstGeom>
          <a:ln w="2286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80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1238</TotalTime>
  <Words>359</Words>
  <Application>Microsoft Office PowerPoint</Application>
  <PresentationFormat>On-screen Show (4:3)</PresentationFormat>
  <Paragraphs>70</Paragraphs>
  <Slides>51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Andalus</vt:lpstr>
      <vt:lpstr>Arial</vt:lpstr>
      <vt:lpstr>Calibri</vt:lpstr>
      <vt:lpstr>Office Theme</vt:lpstr>
      <vt:lpstr>Map Activator Answer the questions on your handout</vt:lpstr>
      <vt:lpstr>Learning Target: I can identify the major physical features of Africa and where they are  located.</vt:lpstr>
      <vt:lpstr>In the activator, you attempted to locate a few physical and political features of Africa. By the end of this lesson, you will be able to locate these and many more.</vt:lpstr>
      <vt:lpstr>PowerPoint Presentation</vt:lpstr>
      <vt:lpstr>PowerPoint Presentation</vt:lpstr>
      <vt:lpstr>Use the Africa Physical Features Map</vt:lpstr>
      <vt:lpstr>Sahara Desert</vt:lpstr>
      <vt:lpstr>PowerPoint Presentation</vt:lpstr>
      <vt:lpstr>Sahel</vt:lpstr>
      <vt:lpstr>PowerPoint Presentation</vt:lpstr>
      <vt:lpstr>Tropical Rain Forest</vt:lpstr>
      <vt:lpstr>PowerPoint Presentation</vt:lpstr>
      <vt:lpstr>Savanna</vt:lpstr>
      <vt:lpstr>PowerPoint Presentation</vt:lpstr>
      <vt:lpstr>Nile River</vt:lpstr>
      <vt:lpstr>PowerPoint Presentation</vt:lpstr>
      <vt:lpstr>PowerPoint Presentation</vt:lpstr>
      <vt:lpstr>Lake Victoria</vt:lpstr>
      <vt:lpstr>PowerPoint Presentation</vt:lpstr>
      <vt:lpstr>Lake Tanganyika</vt:lpstr>
      <vt:lpstr>PowerPoint Presentation</vt:lpstr>
      <vt:lpstr>Kalahari Desert</vt:lpstr>
      <vt:lpstr>PowerPoint Presentation</vt:lpstr>
      <vt:lpstr>Congo River</vt:lpstr>
      <vt:lpstr>PowerPoint Presentation</vt:lpstr>
      <vt:lpstr>Niger River</vt:lpstr>
      <vt:lpstr>PowerPoint Presentation</vt:lpstr>
      <vt:lpstr>Atlas Mountains</vt:lpstr>
      <vt:lpstr>PowerPoint Presentation</vt:lpstr>
      <vt:lpstr>With a partner, come up with a mnemonic device or other way to remember the location of the physical features of Africa.</vt:lpstr>
      <vt:lpstr>Formative Assessment</vt:lpstr>
      <vt:lpstr>Learning Target: I can identify the major political features (nations) of Africa and where they are  located.</vt:lpstr>
      <vt:lpstr>Use the African Countries Map</vt:lpstr>
      <vt:lpstr>Egypt</vt:lpstr>
      <vt:lpstr>PowerPoint Presentation</vt:lpstr>
      <vt:lpstr>Sudan</vt:lpstr>
      <vt:lpstr>PowerPoint Presentation</vt:lpstr>
      <vt:lpstr>South Sudan</vt:lpstr>
      <vt:lpstr>PowerPoint Presentation</vt:lpstr>
      <vt:lpstr>Nigeria</vt:lpstr>
      <vt:lpstr>PowerPoint Presentation</vt:lpstr>
      <vt:lpstr>Kenya</vt:lpstr>
      <vt:lpstr>PowerPoint Presentation</vt:lpstr>
      <vt:lpstr>Democratic Republic of Congo (Zaire)</vt:lpstr>
      <vt:lpstr>PowerPoint Presentation</vt:lpstr>
      <vt:lpstr>South Africa</vt:lpstr>
      <vt:lpstr>PowerPoint Presentation</vt:lpstr>
      <vt:lpstr>Create a Mnemonic Device to help remember the countries of Africa</vt:lpstr>
      <vt:lpstr>Formative Assessment</vt:lpstr>
      <vt:lpstr>Physical and Political Features  Review Activities [if needed]</vt:lpstr>
      <vt:lpstr>Summarizer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Essential Question: Where are the major physical features and nations of Latin America located?</dc:title>
  <dc:creator>Windows User</dc:creator>
  <cp:lastModifiedBy>Mike Daly</cp:lastModifiedBy>
  <cp:revision>72</cp:revision>
  <dcterms:created xsi:type="dcterms:W3CDTF">2015-01-22T20:53:29Z</dcterms:created>
  <dcterms:modified xsi:type="dcterms:W3CDTF">2018-12-10T15:18:24Z</dcterms:modified>
</cp:coreProperties>
</file>