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8" r:id="rId1"/>
  </p:sldMasterIdLst>
  <p:sldIdLst>
    <p:sldId id="256" r:id="rId2"/>
    <p:sldId id="274" r:id="rId3"/>
    <p:sldId id="275" r:id="rId4"/>
    <p:sldId id="270" r:id="rId5"/>
    <p:sldId id="268" r:id="rId6"/>
    <p:sldId id="271" r:id="rId7"/>
    <p:sldId id="273" r:id="rId8"/>
    <p:sldId id="272"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48C61-36D6-4B73-9AF4-D31B74104F82}"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pt>
    <dgm:pt modelId="{AF583F91-332F-4E72-A1E0-987BFD089F88}">
      <dgm:prSet phldrT="[Text]"/>
      <dgm:spPr/>
      <dgm:t>
        <a:bodyPr/>
        <a:lstStyle/>
        <a:p>
          <a:pPr>
            <a:lnSpc>
              <a:spcPct val="100000"/>
            </a:lnSpc>
          </a:pPr>
          <a:r>
            <a:rPr lang="en-US" b="1">
              <a:latin typeface="Gill Sans MT"/>
            </a:rPr>
            <a:t>Our reason for choosing Vivian is, she is getting older and needs medical treatment. As she progresses in age, it can be hard trying to take care of yourself, and your family, if your struggling because of your medical needs.</a:t>
          </a:r>
        </a:p>
      </dgm:t>
    </dgm:pt>
    <dgm:pt modelId="{64596A89-BBA0-45D0-8E22-7BBC2F943B47}" type="parTrans" cxnId="{A68E0B67-A0CF-423E-9B01-65F9A6E5BDCF}">
      <dgm:prSet/>
      <dgm:spPr/>
      <dgm:t>
        <a:bodyPr/>
        <a:lstStyle/>
        <a:p>
          <a:endParaRPr lang="ru-RU"/>
        </a:p>
      </dgm:t>
    </dgm:pt>
    <dgm:pt modelId="{705CEAA8-675D-47C0-8F48-2F40A711E383}" type="sibTrans" cxnId="{A68E0B67-A0CF-423E-9B01-65F9A6E5BDCF}">
      <dgm:prSet/>
      <dgm:spPr/>
      <dgm:t>
        <a:bodyPr/>
        <a:lstStyle/>
        <a:p>
          <a:endParaRPr lang="ru-RU"/>
        </a:p>
      </dgm:t>
    </dgm:pt>
    <dgm:pt modelId="{FDC5A295-427F-4550-9C0C-9F7E7A628DFF}" type="pres">
      <dgm:prSet presAssocID="{23048C61-36D6-4B73-9AF4-D31B74104F82}" presName="root" presStyleCnt="0">
        <dgm:presLayoutVars>
          <dgm:dir/>
          <dgm:resizeHandles val="exact"/>
        </dgm:presLayoutVars>
      </dgm:prSet>
      <dgm:spPr/>
    </dgm:pt>
    <dgm:pt modelId="{15CE23F0-7001-42D2-BE49-9B1F633B84A2}" type="pres">
      <dgm:prSet presAssocID="{AF583F91-332F-4E72-A1E0-987BFD089F88}" presName="compNode" presStyleCnt="0"/>
      <dgm:spPr/>
    </dgm:pt>
    <dgm:pt modelId="{32854F05-D1CE-4844-A13F-B087EC9AAD88}" type="pres">
      <dgm:prSet presAssocID="{AF583F91-332F-4E72-A1E0-987BFD089F88}" presName="bgRect" presStyleLbl="bgShp" presStyleIdx="0" presStyleCnt="1"/>
      <dgm:spPr/>
    </dgm:pt>
    <dgm:pt modelId="{034B236D-CAA3-47BB-9889-FACEAF204FDA}" type="pres">
      <dgm:prSet presAssocID="{AF583F91-332F-4E72-A1E0-987BFD089F88}" presName="iconRect" presStyleLbl="node1" presStyleIdx="0" presStyleCnt="1"/>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6A1ED025-9BDD-4789-AFAE-460EF42F83BF}" type="pres">
      <dgm:prSet presAssocID="{AF583F91-332F-4E72-A1E0-987BFD089F88}" presName="spaceRect" presStyleCnt="0"/>
      <dgm:spPr/>
    </dgm:pt>
    <dgm:pt modelId="{A908A9E3-E805-444F-BD74-198C5ECF354E}" type="pres">
      <dgm:prSet presAssocID="{AF583F91-332F-4E72-A1E0-987BFD089F88}" presName="parTx" presStyleLbl="revTx" presStyleIdx="0" presStyleCnt="1">
        <dgm:presLayoutVars>
          <dgm:chMax val="0"/>
          <dgm:chPref val="0"/>
        </dgm:presLayoutVars>
      </dgm:prSet>
      <dgm:spPr/>
    </dgm:pt>
  </dgm:ptLst>
  <dgm:cxnLst>
    <dgm:cxn modelId="{C3558928-AA3D-4769-98E1-6F97883992FE}" type="presOf" srcId="{23048C61-36D6-4B73-9AF4-D31B74104F82}" destId="{FDC5A295-427F-4550-9C0C-9F7E7A628DFF}" srcOrd="0" destOrd="0" presId="urn:microsoft.com/office/officeart/2018/2/layout/IconVerticalSolidList"/>
    <dgm:cxn modelId="{A68E0B67-A0CF-423E-9B01-65F9A6E5BDCF}" srcId="{23048C61-36D6-4B73-9AF4-D31B74104F82}" destId="{AF583F91-332F-4E72-A1E0-987BFD089F88}" srcOrd="0" destOrd="0" parTransId="{64596A89-BBA0-45D0-8E22-7BBC2F943B47}" sibTransId="{705CEAA8-675D-47C0-8F48-2F40A711E383}"/>
    <dgm:cxn modelId="{41956EF2-F781-4207-896A-4C0B2938A63C}" type="presOf" srcId="{AF583F91-332F-4E72-A1E0-987BFD089F88}" destId="{A908A9E3-E805-444F-BD74-198C5ECF354E}" srcOrd="0" destOrd="0" presId="urn:microsoft.com/office/officeart/2018/2/layout/IconVerticalSolidList"/>
    <dgm:cxn modelId="{72EF883B-1A4D-4B53-9190-453ED3D5A0F9}" type="presParOf" srcId="{FDC5A295-427F-4550-9C0C-9F7E7A628DFF}" destId="{15CE23F0-7001-42D2-BE49-9B1F633B84A2}" srcOrd="0" destOrd="0" presId="urn:microsoft.com/office/officeart/2018/2/layout/IconVerticalSolidList"/>
    <dgm:cxn modelId="{79EE5F96-B074-4B3F-9EBC-104D3CD980D5}" type="presParOf" srcId="{15CE23F0-7001-42D2-BE49-9B1F633B84A2}" destId="{32854F05-D1CE-4844-A13F-B087EC9AAD88}" srcOrd="0" destOrd="0" presId="urn:microsoft.com/office/officeart/2018/2/layout/IconVerticalSolidList"/>
    <dgm:cxn modelId="{79624A42-C0F8-4C39-8958-8B2DFCC7242D}" type="presParOf" srcId="{15CE23F0-7001-42D2-BE49-9B1F633B84A2}" destId="{034B236D-CAA3-47BB-9889-FACEAF204FDA}" srcOrd="1" destOrd="0" presId="urn:microsoft.com/office/officeart/2018/2/layout/IconVerticalSolidList"/>
    <dgm:cxn modelId="{20DF1B7D-727C-4BFE-8491-F5954BFAE580}" type="presParOf" srcId="{15CE23F0-7001-42D2-BE49-9B1F633B84A2}" destId="{6A1ED025-9BDD-4789-AFAE-460EF42F83BF}" srcOrd="2" destOrd="0" presId="urn:microsoft.com/office/officeart/2018/2/layout/IconVerticalSolidList"/>
    <dgm:cxn modelId="{A24DC65F-FB92-4356-8BA4-DFA91A4C026D}" type="presParOf" srcId="{15CE23F0-7001-42D2-BE49-9B1F633B84A2}" destId="{A908A9E3-E805-444F-BD74-198C5ECF354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54F05-D1CE-4844-A13F-B087EC9AAD88}">
      <dsp:nvSpPr>
        <dsp:cNvPr id="0" name=""/>
        <dsp:cNvSpPr/>
      </dsp:nvSpPr>
      <dsp:spPr>
        <a:xfrm>
          <a:off x="0" y="2549724"/>
          <a:ext cx="7894032" cy="21854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4B236D-CAA3-47BB-9889-FACEAF204FDA}">
      <dsp:nvSpPr>
        <dsp:cNvPr id="0" name=""/>
        <dsp:cNvSpPr/>
      </dsp:nvSpPr>
      <dsp:spPr>
        <a:xfrm>
          <a:off x="661107" y="3041457"/>
          <a:ext cx="1202012" cy="1202012"/>
        </a:xfrm>
        <a:prstGeom prst="rect">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08A9E3-E805-444F-BD74-198C5ECF354E}">
      <dsp:nvSpPr>
        <dsp:cNvPr id="0" name=""/>
        <dsp:cNvSpPr/>
      </dsp:nvSpPr>
      <dsp:spPr>
        <a:xfrm>
          <a:off x="2524227" y="2549724"/>
          <a:ext cx="5369804" cy="218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296" tIns="231296" rIns="231296" bIns="231296" numCol="1" spcCol="1270" anchor="ctr" anchorCtr="0">
          <a:noAutofit/>
        </a:bodyPr>
        <a:lstStyle/>
        <a:p>
          <a:pPr marL="0" lvl="0" indent="0" algn="l" defTabSz="844550">
            <a:lnSpc>
              <a:spcPct val="100000"/>
            </a:lnSpc>
            <a:spcBef>
              <a:spcPct val="0"/>
            </a:spcBef>
            <a:spcAft>
              <a:spcPct val="35000"/>
            </a:spcAft>
            <a:buNone/>
          </a:pPr>
          <a:r>
            <a:rPr lang="en-US" sz="1900" b="1" kern="1200">
              <a:latin typeface="Gill Sans MT"/>
            </a:rPr>
            <a:t>Our reason for choosing Vivian is, she is getting older and needs medical treatment. As she progresses in age, it can be hard trying to take care of yourself, and your family, if your struggling because of your medical needs.</a:t>
          </a:r>
        </a:p>
      </dsp:txBody>
      <dsp:txXfrm>
        <a:off x="2524227" y="2549724"/>
        <a:ext cx="5369804" cy="21854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5/16/2019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470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37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607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675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997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266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41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589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031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15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5/16/2019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9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5/16/2019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353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image of empty picture frames on a wall">
            <a:extLst>
              <a:ext uri="{FF2B5EF4-FFF2-40B4-BE49-F238E27FC236}">
                <a16:creationId xmlns:a16="http://schemas.microsoft.com/office/drawing/2014/main" id="{74B1416E-E144-4B0E-9CB1-2137FB57B75D}"/>
              </a:ext>
            </a:extLst>
          </p:cNvPr>
          <p:cNvPicPr>
            <a:picLocks noChangeAspect="1"/>
          </p:cNvPicPr>
          <p:nvPr/>
        </p:nvPicPr>
        <p:blipFill rotWithShape="1">
          <a:blip r:embed="rId2"/>
          <a:srcRect l="787" t="9815" r="8304" b="13286"/>
          <a:stretch/>
        </p:blipFill>
        <p:spPr>
          <a:xfrm>
            <a:off x="2" y="10"/>
            <a:ext cx="12191695" cy="6857990"/>
          </a:xfrm>
          <a:prstGeom prst="rect">
            <a:avLst/>
          </a:prstGeom>
        </p:spPr>
      </p:pic>
      <p:sp>
        <p:nvSpPr>
          <p:cNvPr id="34" name="Rectangle 33">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BDDBEB-2A0E-4470-BE29-A528A3A60875}"/>
              </a:ext>
            </a:extLst>
          </p:cNvPr>
          <p:cNvSpPr>
            <a:spLocks noGrp="1"/>
          </p:cNvSpPr>
          <p:nvPr>
            <p:ph type="ctrTitle"/>
          </p:nvPr>
        </p:nvSpPr>
        <p:spPr>
          <a:xfrm>
            <a:off x="1196351" y="3236470"/>
            <a:ext cx="6829044" cy="1252601"/>
          </a:xfrm>
        </p:spPr>
        <p:txBody>
          <a:bodyPr>
            <a:normAutofit/>
          </a:bodyPr>
          <a:lstStyle/>
          <a:p>
            <a:r>
              <a:rPr lang="en-US" sz="4100">
                <a:solidFill>
                  <a:srgbClr val="FFFFFE"/>
                </a:solidFill>
              </a:rPr>
              <a:t>Vivian </a:t>
            </a:r>
          </a:p>
        </p:txBody>
      </p:sp>
      <p:sp>
        <p:nvSpPr>
          <p:cNvPr id="3" name="Subtitle 2">
            <a:extLst>
              <a:ext uri="{FF2B5EF4-FFF2-40B4-BE49-F238E27FC236}">
                <a16:creationId xmlns:a16="http://schemas.microsoft.com/office/drawing/2014/main" id="{1D090625-51CE-4ECB-81A4-C4905F3FBFE9}"/>
              </a:ext>
            </a:extLst>
          </p:cNvPr>
          <p:cNvSpPr>
            <a:spLocks noGrp="1"/>
          </p:cNvSpPr>
          <p:nvPr>
            <p:ph type="subTitle" idx="1"/>
          </p:nvPr>
        </p:nvSpPr>
        <p:spPr>
          <a:xfrm>
            <a:off x="1196350" y="4784894"/>
            <a:ext cx="6829043" cy="716529"/>
          </a:xfrm>
        </p:spPr>
        <p:txBody>
          <a:bodyPr vert="horz" lIns="91440" tIns="91440" rIns="91440" bIns="91440" rtlCol="0" anchor="t">
            <a:normAutofit lnSpcReduction="10000"/>
          </a:bodyPr>
          <a:lstStyle/>
          <a:p>
            <a:r>
              <a:rPr lang="en-US" sz="1600">
                <a:solidFill>
                  <a:schemeClr val="bg2"/>
                </a:solidFill>
              </a:rPr>
              <a:t>Brooklyn Gooding, </a:t>
            </a:r>
            <a:r>
              <a:rPr lang="en-US" sz="1600" err="1">
                <a:solidFill>
                  <a:schemeClr val="bg2"/>
                </a:solidFill>
              </a:rPr>
              <a:t>Zephrah</a:t>
            </a:r>
            <a:r>
              <a:rPr lang="en-US" sz="1600">
                <a:solidFill>
                  <a:schemeClr val="bg2"/>
                </a:solidFill>
              </a:rPr>
              <a:t> Williams, Lylah Tunstall , and Bryson Fortner </a:t>
            </a:r>
          </a:p>
        </p:txBody>
      </p:sp>
      <p:cxnSp>
        <p:nvCxnSpPr>
          <p:cNvPr id="36" name="Straight Connector 35">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5" descr="A picture containing clipart&#10;&#10;Description generated with high confidence">
            <a:extLst>
              <a:ext uri="{FF2B5EF4-FFF2-40B4-BE49-F238E27FC236}">
                <a16:creationId xmlns:a16="http://schemas.microsoft.com/office/drawing/2014/main" id="{64610F9A-9564-4596-8937-2292CC5A193B}"/>
              </a:ext>
            </a:extLst>
          </p:cNvPr>
          <p:cNvPicPr>
            <a:picLocks noChangeAspect="1"/>
          </p:cNvPicPr>
          <p:nvPr/>
        </p:nvPicPr>
        <p:blipFill>
          <a:blip r:embed="rId3"/>
          <a:stretch>
            <a:fillRect/>
          </a:stretch>
        </p:blipFill>
        <p:spPr>
          <a:xfrm>
            <a:off x="597560" y="734144"/>
            <a:ext cx="3003069" cy="2284202"/>
          </a:xfrm>
          <a:prstGeom prst="rect">
            <a:avLst/>
          </a:prstGeom>
        </p:spPr>
      </p:pic>
      <p:pic>
        <p:nvPicPr>
          <p:cNvPr id="6" name="Picture 6" descr="A close up of a device&#10;&#10;Description generated with very high confidence">
            <a:extLst>
              <a:ext uri="{FF2B5EF4-FFF2-40B4-BE49-F238E27FC236}">
                <a16:creationId xmlns:a16="http://schemas.microsoft.com/office/drawing/2014/main" id="{0B47CE4F-0DE7-4E1C-B5B4-1D7C0515E1A7}"/>
              </a:ext>
            </a:extLst>
          </p:cNvPr>
          <p:cNvPicPr>
            <a:picLocks noChangeAspect="1"/>
          </p:cNvPicPr>
          <p:nvPr/>
        </p:nvPicPr>
        <p:blipFill>
          <a:blip r:embed="rId4"/>
          <a:stretch>
            <a:fillRect/>
          </a:stretch>
        </p:blipFill>
        <p:spPr>
          <a:xfrm>
            <a:off x="5011947" y="815179"/>
            <a:ext cx="2901351" cy="2136510"/>
          </a:xfrm>
          <a:prstGeom prst="rect">
            <a:avLst/>
          </a:prstGeom>
        </p:spPr>
      </p:pic>
      <p:pic>
        <p:nvPicPr>
          <p:cNvPr id="9" name="Picture 9" descr="A person standing in front of a building&#10;&#10;Description generated with very high confidence">
            <a:extLst>
              <a:ext uri="{FF2B5EF4-FFF2-40B4-BE49-F238E27FC236}">
                <a16:creationId xmlns:a16="http://schemas.microsoft.com/office/drawing/2014/main" id="{510FDC6F-BDAA-4EA4-AA28-D26505830EEE}"/>
              </a:ext>
            </a:extLst>
          </p:cNvPr>
          <p:cNvPicPr>
            <a:picLocks noChangeAspect="1"/>
          </p:cNvPicPr>
          <p:nvPr/>
        </p:nvPicPr>
        <p:blipFill rotWithShape="1">
          <a:blip r:embed="rId5">
            <a:alphaModFix amt="50000"/>
          </a:blip>
          <a:srcRect t="12499" r="-1" b="12499"/>
          <a:stretch/>
        </p:blipFill>
        <p:spPr>
          <a:xfrm>
            <a:off x="9345303" y="733256"/>
            <a:ext cx="2803261" cy="4413837"/>
          </a:xfrm>
          <a:prstGeom prst="rect">
            <a:avLst/>
          </a:prstGeom>
        </p:spPr>
      </p:pic>
    </p:spTree>
    <p:extLst>
      <p:ext uri="{BB962C8B-B14F-4D97-AF65-F5344CB8AC3E}">
        <p14:creationId xmlns:p14="http://schemas.microsoft.com/office/powerpoint/2010/main" val="300101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person standing in front of a building&#10;&#10;Description generated with very high confidence">
            <a:extLst>
              <a:ext uri="{FF2B5EF4-FFF2-40B4-BE49-F238E27FC236}">
                <a16:creationId xmlns:a16="http://schemas.microsoft.com/office/drawing/2014/main" id="{A770B144-5B1F-40F8-8634-E102FD78116B}"/>
              </a:ext>
            </a:extLst>
          </p:cNvPr>
          <p:cNvPicPr>
            <a:picLocks noGrp="1" noChangeAspect="1"/>
          </p:cNvPicPr>
          <p:nvPr>
            <p:ph type="pic" idx="1"/>
          </p:nvPr>
        </p:nvPicPr>
        <p:blipFill rotWithShape="1">
          <a:blip r:embed="rId3">
            <a:alphaModFix amt="50000"/>
          </a:blip>
          <a:srcRect t="12499" r="-1" b="12499"/>
          <a:stretch/>
        </p:blipFill>
        <p:spPr>
          <a:xfrm>
            <a:off x="20" y="10"/>
            <a:ext cx="12191675" cy="6857990"/>
          </a:xfrm>
          <a:prstGeom prst="rect">
            <a:avLst/>
          </a:prstGeom>
        </p:spPr>
      </p:pic>
      <p:sp>
        <p:nvSpPr>
          <p:cNvPr id="2" name="Title 1">
            <a:extLst>
              <a:ext uri="{FF2B5EF4-FFF2-40B4-BE49-F238E27FC236}">
                <a16:creationId xmlns:a16="http://schemas.microsoft.com/office/drawing/2014/main" id="{4E2862C6-52B2-4EC7-ACE7-3496DF5F37D6}"/>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dirty="0"/>
              <a:t>For our Kiva Project we chose Vivian</a:t>
            </a:r>
          </a:p>
        </p:txBody>
      </p:sp>
      <p:sp>
        <p:nvSpPr>
          <p:cNvPr id="4" name="Text Placeholder 3">
            <a:extLst>
              <a:ext uri="{FF2B5EF4-FFF2-40B4-BE49-F238E27FC236}">
                <a16:creationId xmlns:a16="http://schemas.microsoft.com/office/drawing/2014/main" id="{35B3361E-48D9-456C-B34B-A802DF2039F6}"/>
              </a:ext>
            </a:extLst>
          </p:cNvPr>
          <p:cNvSpPr>
            <a:spLocks noGrp="1"/>
          </p:cNvSpPr>
          <p:nvPr>
            <p:ph type="body" sz="half" idx="2"/>
          </p:nvPr>
        </p:nvSpPr>
        <p:spPr>
          <a:xfrm>
            <a:off x="996811" y="1097252"/>
            <a:ext cx="3363901" cy="4864780"/>
          </a:xfrm>
        </p:spPr>
        <p:txBody>
          <a:bodyPr vert="horz" lIns="91440" tIns="91440" rIns="91440" bIns="91440" rtlCol="0" anchor="ctr">
            <a:normAutofit/>
          </a:bodyPr>
          <a:lstStyle/>
          <a:p>
            <a:pPr algn="r"/>
            <a:r>
              <a:rPr lang="en-US" sz="1600" cap="all"/>
              <a:t>Vivian is an older lady who has two children. We want to help her because we want to help the  next generation of Bolivia (where Vivian is from). We believe that by helping Vivian, we can affect the community of Bolivia.  With your help, we can be another example of how one small thing can make a big impact.  Our goal is to give Vivian $100 out of the $1,450 she needs. We can help Vivian, don’t be the reason her children won't survive.  </a:t>
            </a:r>
          </a:p>
        </p:txBody>
      </p:sp>
      <p:cxnSp>
        <p:nvCxnSpPr>
          <p:cNvPr id="24" name="Straight Connector 23">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171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3" name="Rectangle 17">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9">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7EA0E2A-2FDB-447B-A5CD-AA7B6E73C4CE}"/>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a:t>A little about Bolivia...</a:t>
            </a:r>
          </a:p>
        </p:txBody>
      </p:sp>
      <p:sp>
        <p:nvSpPr>
          <p:cNvPr id="17" name="Rectangle 21">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C92820BF-E082-41A5-AD63-8F2D20B1DB44}"/>
              </a:ext>
            </a:extLst>
          </p:cNvPr>
          <p:cNvSpPr>
            <a:spLocks noGrp="1"/>
          </p:cNvSpPr>
          <p:nvPr>
            <p:ph type="body" sz="half" idx="2"/>
          </p:nvPr>
        </p:nvSpPr>
        <p:spPr>
          <a:xfrm>
            <a:off x="1451581" y="2015732"/>
            <a:ext cx="4172212" cy="3450613"/>
          </a:xfrm>
        </p:spPr>
        <p:txBody>
          <a:bodyPr vert="horz" lIns="91440" tIns="45720" rIns="91440" bIns="45720" rtlCol="0" anchor="t">
            <a:normAutofit fontScale="92500" lnSpcReduction="10000"/>
          </a:bodyPr>
          <a:lstStyle/>
          <a:p>
            <a:r>
              <a:rPr lang="en-US" dirty="0">
                <a:ea typeface="+mn-lt"/>
                <a:cs typeface="+mn-lt"/>
              </a:rPr>
              <a:t>Bolivia is considered a </a:t>
            </a:r>
            <a:r>
              <a:rPr lang="en-US" b="1" dirty="0">
                <a:ea typeface="+mn-lt"/>
                <a:cs typeface="+mn-lt"/>
              </a:rPr>
              <a:t>poor country with the lowest GDP per capita</a:t>
            </a:r>
            <a:r>
              <a:rPr lang="en-US" dirty="0">
                <a:ea typeface="+mn-lt"/>
                <a:cs typeface="+mn-lt"/>
              </a:rPr>
              <a:t> among the Latin countries of South America (Guyana, Suriname, and French Guiana are lower).The political situation in Bolivia is not the best ether, If the reports are true that the military is using live ammunition against the protesters, the political situation can only get worse. In previous instances, when the city’s cathedral bells have been rung, Santa Cruz citizens turned out by the thousands.</a:t>
            </a:r>
            <a:endParaRPr lang="en-US" dirty="0"/>
          </a:p>
        </p:txBody>
      </p:sp>
      <p:pic>
        <p:nvPicPr>
          <p:cNvPr id="5" name="Picture 5" descr="A city street&#10;&#10;Description generated with high confidence">
            <a:extLst>
              <a:ext uri="{FF2B5EF4-FFF2-40B4-BE49-F238E27FC236}">
                <a16:creationId xmlns:a16="http://schemas.microsoft.com/office/drawing/2014/main" id="{9488FBAB-96CF-4B51-96F4-AB37A169B244}"/>
              </a:ext>
            </a:extLst>
          </p:cNvPr>
          <p:cNvPicPr>
            <a:picLocks noGrp="1" noChangeAspect="1"/>
          </p:cNvPicPr>
          <p:nvPr>
            <p:ph type="pic" idx="1"/>
          </p:nvPr>
        </p:nvPicPr>
        <p:blipFill rotWithShape="1">
          <a:blip r:embed="rId3"/>
          <a:srcRect l="26264" r="26264"/>
          <a:stretch/>
        </p:blipFill>
        <p:spPr>
          <a:xfrm>
            <a:off x="6892080" y="805583"/>
            <a:ext cx="3365103" cy="4660762"/>
          </a:xfrm>
          <a:prstGeom prst="rect">
            <a:avLst/>
          </a:prstGeom>
        </p:spPr>
      </p:pic>
      <p:pic>
        <p:nvPicPr>
          <p:cNvPr id="19" name="Picture 23">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412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6" name="Picture 95">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8" name="Straight Connector 97">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Placeholder 5" descr="abstract art print">
            <a:extLst>
              <a:ext uri="{FF2B5EF4-FFF2-40B4-BE49-F238E27FC236}">
                <a16:creationId xmlns:a16="http://schemas.microsoft.com/office/drawing/2014/main" id="{65EB9C0E-82E1-4B5B-A48D-C50A96A0164A}"/>
              </a:ext>
            </a:extLst>
          </p:cNvPr>
          <p:cNvPicPr>
            <a:picLocks noGrp="1" noChangeAspect="1"/>
          </p:cNvPicPr>
          <p:nvPr>
            <p:ph type="pic" idx="1"/>
          </p:nvPr>
        </p:nvPicPr>
        <p:blipFill rotWithShape="1">
          <a:blip r:embed="rId3"/>
          <a:srcRect t="2510" r="9090" b="46353"/>
          <a:stretch/>
        </p:blipFill>
        <p:spPr>
          <a:xfrm>
            <a:off x="305" y="10"/>
            <a:ext cx="12191695" cy="6857990"/>
          </a:xfrm>
          <a:prstGeom prst="rect">
            <a:avLst/>
          </a:prstGeom>
        </p:spPr>
      </p:pic>
      <p:sp>
        <p:nvSpPr>
          <p:cNvPr id="102" name="Rectangle 101">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itle 1">
            <a:extLst>
              <a:ext uri="{FF2B5EF4-FFF2-40B4-BE49-F238E27FC236}">
                <a16:creationId xmlns:a16="http://schemas.microsoft.com/office/drawing/2014/main" id="{69F1744A-CA11-44DA-AE09-C24B436C1B4F}"/>
              </a:ext>
            </a:extLst>
          </p:cNvPr>
          <p:cNvSpPr>
            <a:spLocks noGrp="1"/>
          </p:cNvSpPr>
          <p:nvPr>
            <p:ph type="title"/>
          </p:nvPr>
        </p:nvSpPr>
        <p:spPr>
          <a:xfrm>
            <a:off x="1304017" y="804520"/>
            <a:ext cx="6815731" cy="1049235"/>
          </a:xfrm>
        </p:spPr>
        <p:txBody>
          <a:bodyPr vert="horz" lIns="91440" tIns="45720" rIns="91440" bIns="45720" rtlCol="0" anchor="t">
            <a:normAutofit/>
          </a:bodyPr>
          <a:lstStyle/>
          <a:p>
            <a:r>
              <a:rPr lang="en-US" dirty="0">
                <a:solidFill>
                  <a:srgbClr val="FFFFFE"/>
                </a:solidFill>
              </a:rPr>
              <a:t>Why did we pick </a:t>
            </a:r>
            <a:r>
              <a:rPr lang="en-US" dirty="0" err="1">
                <a:solidFill>
                  <a:srgbClr val="FFFFFE"/>
                </a:solidFill>
              </a:rPr>
              <a:t>vivian</a:t>
            </a:r>
            <a:r>
              <a:rPr lang="en-US" dirty="0">
                <a:solidFill>
                  <a:srgbClr val="FFFFFE"/>
                </a:solidFill>
              </a:rPr>
              <a:t>?..</a:t>
            </a:r>
          </a:p>
        </p:txBody>
      </p:sp>
      <p:cxnSp>
        <p:nvCxnSpPr>
          <p:cNvPr id="104" name="Straight Connector 103">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p:spPr>
        <p:style>
          <a:lnRef idx="3">
            <a:schemeClr val="accent1"/>
          </a:lnRef>
          <a:fillRef idx="0">
            <a:schemeClr val="accent1"/>
          </a:fillRef>
          <a:effectRef idx="2">
            <a:schemeClr val="accent1"/>
          </a:effectRef>
          <a:fontRef idx="minor">
            <a:schemeClr val="tx1"/>
          </a:fontRef>
        </p:style>
      </p:cxnSp>
      <p:graphicFrame>
        <p:nvGraphicFramePr>
          <p:cNvPr id="18" name="Content Placeholder 2" descr="SmartArt graphic">
            <a:extLst>
              <a:ext uri="{FF2B5EF4-FFF2-40B4-BE49-F238E27FC236}">
                <a16:creationId xmlns:a16="http://schemas.microsoft.com/office/drawing/2014/main" id="{FB509DA5-15CF-4F50-8076-F311C53562F4}"/>
              </a:ext>
            </a:extLst>
          </p:cNvPr>
          <p:cNvGraphicFramePr>
            <a:graphicFrameLocks/>
          </p:cNvGraphicFramePr>
          <p:nvPr>
            <p:extLst>
              <p:ext uri="{D42A27DB-BD31-4B8C-83A1-F6EECF244321}">
                <p14:modId xmlns:p14="http://schemas.microsoft.com/office/powerpoint/2010/main" val="2054666584"/>
              </p:ext>
            </p:extLst>
          </p:nvPr>
        </p:nvGraphicFramePr>
        <p:xfrm>
          <a:off x="196962" y="-68986"/>
          <a:ext cx="7894032" cy="72849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549260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7" name="Picture 46">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49" name="Straight Connector 48">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7F5183C-A26A-4229-984A-7FCEB7EE2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3" name="Rectangle 52">
            <a:extLst>
              <a:ext uri="{FF2B5EF4-FFF2-40B4-BE49-F238E27FC236}">
                <a16:creationId xmlns:a16="http://schemas.microsoft.com/office/drawing/2014/main" id="{35501695-D7FD-432D-AE9A-6A266331B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25B6D770-CDC7-4A13-AD18-72AC72FC86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9416" y="1847088"/>
            <a:ext cx="286482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EA25782-BD92-45C9-A8FE-5E3488DF3DA3}"/>
              </a:ext>
            </a:extLst>
          </p:cNvPr>
          <p:cNvSpPr>
            <a:spLocks noGrp="1"/>
          </p:cNvSpPr>
          <p:nvPr>
            <p:ph type="title"/>
          </p:nvPr>
        </p:nvSpPr>
        <p:spPr>
          <a:xfrm>
            <a:off x="8342779" y="877312"/>
            <a:ext cx="3508573" cy="1033951"/>
          </a:xfrm>
        </p:spPr>
        <p:txBody>
          <a:bodyPr vert="horz" lIns="91440" tIns="45720" rIns="91440" bIns="45720" rtlCol="0" anchor="t">
            <a:normAutofit/>
          </a:bodyPr>
          <a:lstStyle/>
          <a:p>
            <a:pPr algn="ctr"/>
            <a:r>
              <a:rPr lang="en-US"/>
              <a:t>Our first Fact and Example</a:t>
            </a:r>
          </a:p>
        </p:txBody>
      </p:sp>
      <p:sp>
        <p:nvSpPr>
          <p:cNvPr id="57" name="Rectangle 56">
            <a:extLst>
              <a:ext uri="{FF2B5EF4-FFF2-40B4-BE49-F238E27FC236}">
                <a16:creationId xmlns:a16="http://schemas.microsoft.com/office/drawing/2014/main" id="{6CF09C69-F194-46EC-955F-428636BCB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9" name="Group 58">
            <a:extLst>
              <a:ext uri="{FF2B5EF4-FFF2-40B4-BE49-F238E27FC236}">
                <a16:creationId xmlns:a16="http://schemas.microsoft.com/office/drawing/2014/main" id="{DB9FB08E-2EF9-40D3-8108-A537D2413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60" name="Rectangle 59">
              <a:extLst>
                <a:ext uri="{FF2B5EF4-FFF2-40B4-BE49-F238E27FC236}">
                  <a16:creationId xmlns:a16="http://schemas.microsoft.com/office/drawing/2014/main" id="{9B20C890-1633-477A-9E9A-CDF73E9D0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EB4D734-DD7E-44DF-B573-33D82BEA7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CEC07C7E-F170-4240-91B9-54A1151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497" y="977099"/>
            <a:ext cx="6597725"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CA411B73-A3AF-4112-BD03-A802BE71E7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67" name="Straight Connector 66">
            <a:extLst>
              <a:ext uri="{FF2B5EF4-FFF2-40B4-BE49-F238E27FC236}">
                <a16:creationId xmlns:a16="http://schemas.microsoft.com/office/drawing/2014/main" id="{61302B36-F42E-49AB-A724-F90B87DF0A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Picture 7">
            <a:extLst>
              <a:ext uri="{FF2B5EF4-FFF2-40B4-BE49-F238E27FC236}">
                <a16:creationId xmlns:a16="http://schemas.microsoft.com/office/drawing/2014/main" id="{65EADCAF-018E-473A-B0ED-B120624442D3}"/>
              </a:ext>
            </a:extLst>
          </p:cNvPr>
          <p:cNvPicPr>
            <a:picLocks noChangeAspect="1"/>
          </p:cNvPicPr>
          <p:nvPr/>
        </p:nvPicPr>
        <p:blipFill>
          <a:blip r:embed="rId3"/>
          <a:stretch>
            <a:fillRect/>
          </a:stretch>
        </p:blipFill>
        <p:spPr>
          <a:xfrm>
            <a:off x="957532" y="833360"/>
            <a:ext cx="6927011" cy="4443658"/>
          </a:xfrm>
          <a:prstGeom prst="rect">
            <a:avLst/>
          </a:prstGeom>
        </p:spPr>
      </p:pic>
      <p:sp>
        <p:nvSpPr>
          <p:cNvPr id="13" name="Content Placeholder 12">
            <a:extLst>
              <a:ext uri="{FF2B5EF4-FFF2-40B4-BE49-F238E27FC236}">
                <a16:creationId xmlns:a16="http://schemas.microsoft.com/office/drawing/2014/main" id="{6E858D5E-1EB8-476A-A228-6F2AFFE35834}"/>
              </a:ext>
            </a:extLst>
          </p:cNvPr>
          <p:cNvSpPr>
            <a:spLocks noGrp="1"/>
          </p:cNvSpPr>
          <p:nvPr>
            <p:ph sz="half" idx="2"/>
          </p:nvPr>
        </p:nvSpPr>
        <p:spPr>
          <a:xfrm>
            <a:off x="2373733" y="1399117"/>
            <a:ext cx="4199454" cy="3455897"/>
          </a:xfrm>
        </p:spPr>
        <p:txBody>
          <a:bodyPr vert="horz" lIns="91440" tIns="45720" rIns="91440" bIns="45720" rtlCol="0" anchor="t">
            <a:normAutofit fontScale="92500" lnSpcReduction="20000"/>
          </a:bodyPr>
          <a:lstStyle/>
          <a:p>
            <a:r>
              <a:rPr lang="en-US"/>
              <a:t>If Vivian is sick and does not get the correct treatment necessary to keep her healthy, she could get very sick. If she gets very sick, she could not go to work, and she would not be able to earn any money to help provide for her family.</a:t>
            </a:r>
          </a:p>
          <a:p>
            <a:r>
              <a:rPr lang="en-US"/>
              <a:t>A person cannot physically work or take care of their family and that causes anxiety with results into further health issues</a:t>
            </a:r>
          </a:p>
        </p:txBody>
      </p:sp>
    </p:spTree>
    <p:extLst>
      <p:ext uri="{BB962C8B-B14F-4D97-AF65-F5344CB8AC3E}">
        <p14:creationId xmlns:p14="http://schemas.microsoft.com/office/powerpoint/2010/main" val="3019627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F94A-6071-4790-A539-D82740F5DAF5}"/>
              </a:ext>
            </a:extLst>
          </p:cNvPr>
          <p:cNvSpPr>
            <a:spLocks noGrp="1"/>
          </p:cNvSpPr>
          <p:nvPr>
            <p:ph type="title"/>
          </p:nvPr>
        </p:nvSpPr>
        <p:spPr/>
        <p:txBody>
          <a:bodyPr/>
          <a:lstStyle/>
          <a:p>
            <a:r>
              <a:rPr lang="en-US"/>
              <a:t>Our Second Fact and Example</a:t>
            </a:r>
          </a:p>
        </p:txBody>
      </p:sp>
      <p:sp>
        <p:nvSpPr>
          <p:cNvPr id="4" name="Text Placeholder 3">
            <a:extLst>
              <a:ext uri="{FF2B5EF4-FFF2-40B4-BE49-F238E27FC236}">
                <a16:creationId xmlns:a16="http://schemas.microsoft.com/office/drawing/2014/main" id="{484EE384-72AF-4D2B-87F1-B9CF5D4F6572}"/>
              </a:ext>
            </a:extLst>
          </p:cNvPr>
          <p:cNvSpPr>
            <a:spLocks noGrp="1"/>
          </p:cNvSpPr>
          <p:nvPr>
            <p:ph type="body" sz="half" idx="2"/>
          </p:nvPr>
        </p:nvSpPr>
        <p:spPr/>
        <p:txBody>
          <a:bodyPr vert="horz" lIns="91440" tIns="45720" rIns="91440" bIns="45720" rtlCol="0" anchor="t">
            <a:normAutofit/>
          </a:bodyPr>
          <a:lstStyle/>
          <a:p>
            <a:endParaRPr lang="en-US"/>
          </a:p>
        </p:txBody>
      </p:sp>
      <p:sp>
        <p:nvSpPr>
          <p:cNvPr id="12" name="Content Placeholder 11">
            <a:extLst>
              <a:ext uri="{FF2B5EF4-FFF2-40B4-BE49-F238E27FC236}">
                <a16:creationId xmlns:a16="http://schemas.microsoft.com/office/drawing/2014/main" id="{63E981AE-EC9B-4DC7-AC97-B7B6D8ED27D4}"/>
              </a:ext>
            </a:extLst>
          </p:cNvPr>
          <p:cNvSpPr>
            <a:spLocks noGrp="1"/>
          </p:cNvSpPr>
          <p:nvPr>
            <p:ph idx="1"/>
          </p:nvPr>
        </p:nvSpPr>
        <p:spPr>
          <a:xfrm>
            <a:off x="4871187" y="1330940"/>
            <a:ext cx="7234545" cy="4759466"/>
          </a:xfrm>
        </p:spPr>
        <p:txBody>
          <a:bodyPr vert="horz" lIns="91440" tIns="45720" rIns="91440" bIns="45720" rtlCol="0" anchor="ctr">
            <a:noAutofit/>
          </a:bodyPr>
          <a:lstStyle/>
          <a:p>
            <a:pPr marL="0" indent="0">
              <a:buNone/>
            </a:pPr>
            <a:r>
              <a:rPr lang="en-US" sz="1800">
                <a:ea typeface="+mn-lt"/>
                <a:cs typeface="+mn-lt"/>
              </a:rPr>
              <a:t>When you have medical issues daily activities become way harder than they should be.</a:t>
            </a:r>
          </a:p>
          <a:p>
            <a:pPr marL="0" indent="0">
              <a:buNone/>
            </a:pPr>
            <a:r>
              <a:rPr lang="en-US" sz="1800">
                <a:ea typeface="+mn-lt"/>
                <a:cs typeface="+mn-lt"/>
              </a:rPr>
              <a:t>Dizziness</a:t>
            </a:r>
          </a:p>
          <a:p>
            <a:pPr marL="0" indent="0">
              <a:buNone/>
            </a:pPr>
            <a:r>
              <a:rPr lang="en-US" sz="1800">
                <a:ea typeface="+mn-lt"/>
                <a:cs typeface="+mn-lt"/>
              </a:rPr>
              <a:t>Dizziness can make it hard to do everyday things involving standing up, walking or running and other things.</a:t>
            </a:r>
          </a:p>
          <a:p>
            <a:pPr marL="342900" indent="-342900"/>
            <a:r>
              <a:rPr lang="en-US" sz="1800">
                <a:ea typeface="+mn-lt"/>
                <a:cs typeface="+mn-lt"/>
              </a:rPr>
              <a:t>Swollen ankle</a:t>
            </a:r>
          </a:p>
          <a:p>
            <a:pPr marL="0" indent="0">
              <a:buNone/>
            </a:pPr>
            <a:r>
              <a:rPr lang="en-US" sz="1800"/>
              <a:t>This can make it hard for Vivian to just stand it can be painful. </a:t>
            </a:r>
          </a:p>
          <a:p>
            <a:pPr marL="0" indent="0">
              <a:buNone/>
            </a:pPr>
            <a:r>
              <a:rPr lang="en-US" sz="1800"/>
              <a:t>With Vivian's kids she needs to be able to walk around and provide for her family</a:t>
            </a:r>
          </a:p>
          <a:p>
            <a:r>
              <a:rPr lang="en-US" sz="1800">
                <a:ea typeface="+mn-lt"/>
                <a:cs typeface="+mn-lt"/>
              </a:rPr>
              <a:t>Shoulder pain</a:t>
            </a:r>
            <a:endParaRPr lang="en-US" sz="1800"/>
          </a:p>
          <a:p>
            <a:r>
              <a:rPr lang="en-US" sz="1800"/>
              <a:t>Shoulder pain accrues in older adults. This can be painful and can prevent people from doing things.</a:t>
            </a:r>
          </a:p>
          <a:p>
            <a:pPr marL="0" indent="0">
              <a:buNone/>
            </a:pPr>
            <a:endParaRPr lang="en-US" sz="1800"/>
          </a:p>
          <a:p>
            <a:endParaRPr lang="en-US" sz="1800"/>
          </a:p>
          <a:p>
            <a:endParaRPr lang="en-US" sz="1800"/>
          </a:p>
        </p:txBody>
      </p:sp>
      <p:pic>
        <p:nvPicPr>
          <p:cNvPr id="3" name="Picture 4" descr="A person looking at the camera&#10;&#10;Description generated with very high confidence">
            <a:extLst>
              <a:ext uri="{FF2B5EF4-FFF2-40B4-BE49-F238E27FC236}">
                <a16:creationId xmlns:a16="http://schemas.microsoft.com/office/drawing/2014/main" id="{45257832-74FB-4D0A-9507-5E6B4FC3CDDF}"/>
              </a:ext>
            </a:extLst>
          </p:cNvPr>
          <p:cNvPicPr>
            <a:picLocks noChangeAspect="1"/>
          </p:cNvPicPr>
          <p:nvPr/>
        </p:nvPicPr>
        <p:blipFill>
          <a:blip r:embed="rId2"/>
          <a:stretch>
            <a:fillRect/>
          </a:stretch>
        </p:blipFill>
        <p:spPr>
          <a:xfrm>
            <a:off x="1446362" y="3150776"/>
            <a:ext cx="3347048" cy="2195468"/>
          </a:xfrm>
          <a:prstGeom prst="rect">
            <a:avLst/>
          </a:prstGeom>
        </p:spPr>
      </p:pic>
    </p:spTree>
    <p:extLst>
      <p:ext uri="{BB962C8B-B14F-4D97-AF65-F5344CB8AC3E}">
        <p14:creationId xmlns:p14="http://schemas.microsoft.com/office/powerpoint/2010/main" val="21365504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2F62-B11D-4707-B371-CC23EDD08EB7}"/>
              </a:ext>
            </a:extLst>
          </p:cNvPr>
          <p:cNvSpPr>
            <a:spLocks noGrp="1"/>
          </p:cNvSpPr>
          <p:nvPr>
            <p:ph type="title"/>
          </p:nvPr>
        </p:nvSpPr>
        <p:spPr/>
        <p:txBody>
          <a:bodyPr>
            <a:normAutofit/>
          </a:bodyPr>
          <a:lstStyle/>
          <a:p>
            <a:r>
              <a:rPr lang="en-US" dirty="0"/>
              <a:t>Some mind-blowing facts you probably didn’t know about Bolivia</a:t>
            </a:r>
          </a:p>
        </p:txBody>
      </p:sp>
      <p:sp>
        <p:nvSpPr>
          <p:cNvPr id="9" name="Content Placeholder 8">
            <a:extLst>
              <a:ext uri="{FF2B5EF4-FFF2-40B4-BE49-F238E27FC236}">
                <a16:creationId xmlns:a16="http://schemas.microsoft.com/office/drawing/2014/main" id="{6C310679-E003-4D15-9064-F7D2C034C0DC}"/>
              </a:ext>
            </a:extLst>
          </p:cNvPr>
          <p:cNvSpPr>
            <a:spLocks noGrp="1"/>
          </p:cNvSpPr>
          <p:nvPr>
            <p:ph idx="1"/>
          </p:nvPr>
        </p:nvSpPr>
        <p:spPr>
          <a:xfrm>
            <a:off x="660825" y="1857582"/>
            <a:ext cx="10753462" cy="4241366"/>
          </a:xfrm>
        </p:spPr>
        <p:txBody>
          <a:bodyPr>
            <a:normAutofit/>
          </a:bodyPr>
          <a:lstStyle/>
          <a:p>
            <a:pPr marL="0" indent="0">
              <a:buNone/>
            </a:pPr>
            <a:r>
              <a:rPr lang="en-US" dirty="0"/>
              <a:t>- Bolivia is one of the poorest countries in Latin America. </a:t>
            </a:r>
          </a:p>
          <a:p>
            <a:pPr marL="0" indent="0">
              <a:buNone/>
            </a:pPr>
            <a:r>
              <a:rPr lang="en-US" dirty="0">
                <a:ea typeface="+mn-lt"/>
                <a:cs typeface="+mn-lt"/>
              </a:rPr>
              <a:t>- Bolivia is a </a:t>
            </a:r>
            <a:r>
              <a:rPr lang="en-US" b="1" dirty="0">
                <a:ea typeface="+mn-lt"/>
                <a:cs typeface="+mn-lt"/>
              </a:rPr>
              <a:t>landlocked</a:t>
            </a:r>
            <a:r>
              <a:rPr lang="en-US" dirty="0">
                <a:ea typeface="+mn-lt"/>
                <a:cs typeface="+mn-lt"/>
              </a:rPr>
              <a:t> South American country.</a:t>
            </a:r>
            <a:endParaRPr lang="en-US"/>
          </a:p>
          <a:p>
            <a:pPr marL="0" indent="0">
              <a:buNone/>
            </a:pPr>
            <a:r>
              <a:rPr lang="en-US" dirty="0">
                <a:ea typeface="+mn-lt"/>
                <a:cs typeface="+mn-lt"/>
              </a:rPr>
              <a:t>- Bolivia became independent on August 6, 1825 from Spain.</a:t>
            </a:r>
            <a:endParaRPr lang="en-US" dirty="0"/>
          </a:p>
          <a:p>
            <a:pPr marL="0" indent="0">
              <a:buNone/>
            </a:pPr>
            <a:r>
              <a:rPr lang="en-US" dirty="0">
                <a:ea typeface="+mn-lt"/>
                <a:cs typeface="+mn-lt"/>
              </a:rPr>
              <a:t>- Only about 11% of all </a:t>
            </a:r>
            <a:r>
              <a:rPr lang="en-US" b="1" dirty="0">
                <a:ea typeface="+mn-lt"/>
                <a:cs typeface="+mn-lt"/>
              </a:rPr>
              <a:t>roads</a:t>
            </a:r>
            <a:r>
              <a:rPr lang="en-US" dirty="0">
                <a:ea typeface="+mn-lt"/>
                <a:cs typeface="+mn-lt"/>
              </a:rPr>
              <a:t> in Bolivia are paved.</a:t>
            </a:r>
            <a:endParaRPr lang="en-US" dirty="0"/>
          </a:p>
          <a:p>
            <a:pPr marL="0" indent="0">
              <a:buNone/>
            </a:pPr>
            <a:r>
              <a:rPr lang="en-US" dirty="0">
                <a:ea typeface="+mn-lt"/>
                <a:cs typeface="+mn-lt"/>
              </a:rPr>
              <a:t>- Sadly, Bolivia’s second-largest lake, Lake Poopo (po po) has dried up due to climate change. The Lake is situated more than 12,000 feet above sea level on the country’s Andean plains.</a:t>
            </a:r>
            <a:endParaRPr lang="en-US" dirty="0"/>
          </a:p>
          <a:p>
            <a:pPr marL="0" indent="0">
              <a:buNone/>
            </a:pPr>
            <a:r>
              <a:rPr lang="en-US" dirty="0"/>
              <a:t>- As of 2017, the life expectancy for people in Bolivia is about 69 years, meaning Vivian may not have long to live, but we can change that.</a:t>
            </a:r>
          </a:p>
          <a:p>
            <a:pPr marL="0" indent="0">
              <a:buNone/>
            </a:pPr>
            <a:r>
              <a:rPr lang="en-US" dirty="0"/>
              <a:t>  </a:t>
            </a:r>
          </a:p>
        </p:txBody>
      </p:sp>
    </p:spTree>
    <p:extLst>
      <p:ext uri="{BB962C8B-B14F-4D97-AF65-F5344CB8AC3E}">
        <p14:creationId xmlns:p14="http://schemas.microsoft.com/office/powerpoint/2010/main" val="48710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3">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15">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17">
            <a:extLst>
              <a:ext uri="{FF2B5EF4-FFF2-40B4-BE49-F238E27FC236}">
                <a16:creationId xmlns:a16="http://schemas.microsoft.com/office/drawing/2014/main" id="{885D4A50-6846-431E-A61E-5C6DC099CF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84D88B-799B-4C6B-84E6-24722A34AC5C}"/>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t>What is kiva and why is it used?</a:t>
            </a:r>
          </a:p>
        </p:txBody>
      </p:sp>
      <p:grpSp>
        <p:nvGrpSpPr>
          <p:cNvPr id="27" name="Group 19">
            <a:extLst>
              <a:ext uri="{FF2B5EF4-FFF2-40B4-BE49-F238E27FC236}">
                <a16:creationId xmlns:a16="http://schemas.microsoft.com/office/drawing/2014/main" id="{ACDAEA8F-EFC8-49A4-BC9D-4631018DD0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5326" y="2012810"/>
            <a:ext cx="4964072" cy="3459865"/>
            <a:chOff x="6080282" y="2123762"/>
            <a:chExt cx="4964072" cy="3481923"/>
          </a:xfrm>
        </p:grpSpPr>
        <p:sp>
          <p:nvSpPr>
            <p:cNvPr id="21" name="Rectangle 20">
              <a:extLst>
                <a:ext uri="{FF2B5EF4-FFF2-40B4-BE49-F238E27FC236}">
                  <a16:creationId xmlns:a16="http://schemas.microsoft.com/office/drawing/2014/main" id="{0C96B6F9-E8E1-48E2-B70E-56CB5132A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282" y="2123762"/>
              <a:ext cx="4964072" cy="3481923"/>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B7DA9C4A-A94D-459D-8A7D-4F089BAEA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49189" y="2294169"/>
              <a:ext cx="4631437" cy="314996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5" descr="A picture containing clipart&#10;&#10;Description generated with high confidence">
            <a:extLst>
              <a:ext uri="{FF2B5EF4-FFF2-40B4-BE49-F238E27FC236}">
                <a16:creationId xmlns:a16="http://schemas.microsoft.com/office/drawing/2014/main" id="{0146A36E-B4F5-41B3-8E22-43E601823FDA}"/>
              </a:ext>
            </a:extLst>
          </p:cNvPr>
          <p:cNvPicPr>
            <a:picLocks noGrp="1" noChangeAspect="1"/>
          </p:cNvPicPr>
          <p:nvPr>
            <p:ph sz="half" idx="2"/>
          </p:nvPr>
        </p:nvPicPr>
        <p:blipFill rotWithShape="1">
          <a:blip r:embed="rId3"/>
          <a:srcRect l="9836" r="13498" b="1"/>
          <a:stretch/>
        </p:blipFill>
        <p:spPr>
          <a:xfrm>
            <a:off x="2967940" y="2218563"/>
            <a:ext cx="2347182" cy="3059659"/>
          </a:xfrm>
          <a:prstGeom prst="rect">
            <a:avLst/>
          </a:prstGeom>
        </p:spPr>
      </p:pic>
      <p:sp>
        <p:nvSpPr>
          <p:cNvPr id="3" name="Content Placeholder 2">
            <a:extLst>
              <a:ext uri="{FF2B5EF4-FFF2-40B4-BE49-F238E27FC236}">
                <a16:creationId xmlns:a16="http://schemas.microsoft.com/office/drawing/2014/main" id="{DAFD6DB6-1BDC-4DF5-97D9-E58F08EEC24E}"/>
              </a:ext>
            </a:extLst>
          </p:cNvPr>
          <p:cNvSpPr>
            <a:spLocks noGrp="1"/>
          </p:cNvSpPr>
          <p:nvPr>
            <p:ph sz="half" idx="1"/>
          </p:nvPr>
        </p:nvSpPr>
        <p:spPr>
          <a:xfrm>
            <a:off x="6903166" y="2015732"/>
            <a:ext cx="4151688" cy="3450613"/>
          </a:xfrm>
        </p:spPr>
        <p:txBody>
          <a:bodyPr vert="horz" lIns="91440" tIns="45720" rIns="91440" bIns="45720" rtlCol="0" anchor="t">
            <a:normAutofit lnSpcReduction="10000"/>
          </a:bodyPr>
          <a:lstStyle/>
          <a:p>
            <a:r>
              <a:rPr lang="en-US"/>
              <a:t>Kiva is an organization used to bring money to people around the country.</a:t>
            </a:r>
          </a:p>
          <a:p>
            <a:r>
              <a:rPr lang="en-US"/>
              <a:t>Kiva's mission is to connect people through lending to alleviate poverty</a:t>
            </a:r>
          </a:p>
          <a:p>
            <a:r>
              <a:rPr lang="en-US"/>
              <a:t>These are real people with real issues and Kiva loans money to them to give them what they need and they </a:t>
            </a:r>
          </a:p>
          <a:p>
            <a:endParaRPr lang="en-US"/>
          </a:p>
        </p:txBody>
      </p:sp>
    </p:spTree>
    <p:extLst>
      <p:ext uri="{BB962C8B-B14F-4D97-AF65-F5344CB8AC3E}">
        <p14:creationId xmlns:p14="http://schemas.microsoft.com/office/powerpoint/2010/main" val="3703056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2" name="Picture 8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84" name="Straight Connector 8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8" name="Rectangle 87">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4342C-2173-4B23-9C3C-2950C6A3983D}"/>
              </a:ext>
            </a:extLst>
          </p:cNvPr>
          <p:cNvSpPr>
            <a:spLocks noGrp="1"/>
          </p:cNvSpPr>
          <p:nvPr>
            <p:ph type="title"/>
          </p:nvPr>
        </p:nvSpPr>
        <p:spPr>
          <a:xfrm>
            <a:off x="4065511" y="3236470"/>
            <a:ext cx="6832500" cy="1252601"/>
          </a:xfrm>
        </p:spPr>
        <p:txBody>
          <a:bodyPr vert="horz" lIns="91440" tIns="45720" rIns="91440" bIns="0" rtlCol="0" anchor="b">
            <a:normAutofit/>
          </a:bodyPr>
          <a:lstStyle/>
          <a:p>
            <a:r>
              <a:rPr lang="en-US" sz="4100">
                <a:solidFill>
                  <a:srgbClr val="FFFFFE"/>
                </a:solidFill>
              </a:rPr>
              <a:t>Thank you!</a:t>
            </a:r>
          </a:p>
        </p:txBody>
      </p:sp>
      <p:sp>
        <p:nvSpPr>
          <p:cNvPr id="3" name="Text Placeholder 2">
            <a:extLst>
              <a:ext uri="{FF2B5EF4-FFF2-40B4-BE49-F238E27FC236}">
                <a16:creationId xmlns:a16="http://schemas.microsoft.com/office/drawing/2014/main" id="{6A75989C-CEF6-4790-9F3D-DDEC3CEECEF5}"/>
              </a:ext>
            </a:extLst>
          </p:cNvPr>
          <p:cNvSpPr>
            <a:spLocks noGrp="1"/>
          </p:cNvSpPr>
          <p:nvPr>
            <p:ph type="body" idx="1"/>
          </p:nvPr>
        </p:nvSpPr>
        <p:spPr>
          <a:xfrm>
            <a:off x="4065511" y="4780357"/>
            <a:ext cx="6832499" cy="716529"/>
          </a:xfrm>
        </p:spPr>
        <p:txBody>
          <a:bodyPr vert="horz" lIns="91440" tIns="91440" rIns="91440" bIns="91440" rtlCol="0">
            <a:normAutofit/>
          </a:bodyPr>
          <a:lstStyle/>
          <a:p>
            <a:r>
              <a:rPr lang="en-US" sz="1600" cap="all">
                <a:solidFill>
                  <a:schemeClr val="bg2"/>
                </a:solidFill>
              </a:rPr>
              <a:t>someone@example.com</a:t>
            </a:r>
          </a:p>
        </p:txBody>
      </p:sp>
      <p:cxnSp>
        <p:nvCxnSpPr>
          <p:cNvPr id="90" name="Straight Connector 89">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7" descr="A close up of a horse&#10;&#10;Description generated with high confidence">
            <a:extLst>
              <a:ext uri="{FF2B5EF4-FFF2-40B4-BE49-F238E27FC236}">
                <a16:creationId xmlns:a16="http://schemas.microsoft.com/office/drawing/2014/main" id="{693E5A1C-ED37-48F2-A2AA-255F3C4B8A69}"/>
              </a:ext>
            </a:extLst>
          </p:cNvPr>
          <p:cNvPicPr>
            <a:picLocks noChangeAspect="1"/>
          </p:cNvPicPr>
          <p:nvPr/>
        </p:nvPicPr>
        <p:blipFill>
          <a:blip r:embed="rId3"/>
          <a:stretch>
            <a:fillRect/>
          </a:stretch>
        </p:blipFill>
        <p:spPr>
          <a:xfrm>
            <a:off x="-149523" y="2878"/>
            <a:ext cx="12347273" cy="6866625"/>
          </a:xfrm>
          <a:prstGeom prst="rect">
            <a:avLst/>
          </a:prstGeom>
        </p:spPr>
      </p:pic>
    </p:spTree>
    <p:extLst>
      <p:ext uri="{BB962C8B-B14F-4D97-AF65-F5344CB8AC3E}">
        <p14:creationId xmlns:p14="http://schemas.microsoft.com/office/powerpoint/2010/main" val="317983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Gallery</vt:lpstr>
      <vt:lpstr>Vivian </vt:lpstr>
      <vt:lpstr>For our Kiva Project we chose Vivian</vt:lpstr>
      <vt:lpstr>A little about Bolivia...</vt:lpstr>
      <vt:lpstr>Why did we pick vivian?..</vt:lpstr>
      <vt:lpstr>Our first Fact and Example</vt:lpstr>
      <vt:lpstr>Our Second Fact and Example</vt:lpstr>
      <vt:lpstr>Some mind-blowing facts you probably didn’t know about Bolivia</vt:lpstr>
      <vt:lpstr>What is kiva and why is it used?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 Gallery Design</dc:title>
  <dc:creator/>
  <cp:revision>93</cp:revision>
  <dcterms:created xsi:type="dcterms:W3CDTF">2019-04-01T22:44:31Z</dcterms:created>
  <dcterms:modified xsi:type="dcterms:W3CDTF">2019-05-16T15:13:48Z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2019-04-01T22:44:36.4443629Z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26113996-ab19-4600-a579-5ba3741499b6</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