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9" r:id="rId5"/>
    <p:sldId id="258" r:id="rId6"/>
    <p:sldId id="260" r:id="rId7"/>
    <p:sldId id="265" r:id="rId8"/>
    <p:sldId id="261" r:id="rId9"/>
    <p:sldId id="262" r:id="rId10"/>
    <p:sldId id="266" r:id="rId11"/>
    <p:sldId id="264" r:id="rId12"/>
    <p:sldId id="268" r:id="rId13"/>
    <p:sldId id="267" r:id="rId14"/>
    <p:sldId id="270" r:id="rId15"/>
    <p:sldId id="271" r:id="rId16"/>
    <p:sldId id="278" r:id="rId17"/>
    <p:sldId id="277" r:id="rId18"/>
    <p:sldId id="275" r:id="rId19"/>
    <p:sldId id="276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32A"/>
    <a:srgbClr val="F735A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5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79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13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3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440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487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25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36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807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849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035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EDD4C-4819-420B-B536-23500880F915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B69CC-48A8-46D0-93B3-A8B8B752E4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31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478988" y="1227905"/>
            <a:ext cx="739497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</a:t>
            </a:r>
          </a:p>
          <a:p>
            <a:pPr algn="ctr"/>
            <a:r>
              <a:rPr lang="en-US" sz="12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8784" y="5013557"/>
            <a:ext cx="6835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Tariff, Quota, &amp; Embargo</a:t>
            </a:r>
            <a:endParaRPr lang="en-US" sz="40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88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7298" y="2327916"/>
            <a:ext cx="663835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Quota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15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22467" y="0"/>
            <a:ext cx="8964313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Quota?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46495"/>
            <a:ext cx="1018349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1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 </a:t>
            </a: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is a restriction on the amount of a good that can be imported into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Putting a quota on a good creates a shortage, which causes the price of the good to rise.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Consumers are less likely to buy this good because it’s now more expensive than the good produced in the home country.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kumimoji="0"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sz="31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Quotas encourage people to buy domestic products, rather than foreign goods (boosts country’s economy).</a:t>
            </a:r>
          </a:p>
        </p:txBody>
      </p:sp>
    </p:spTree>
    <p:extLst>
      <p:ext uri="{BB962C8B-B14F-4D97-AF65-F5344CB8AC3E}">
        <p14:creationId xmlns:p14="http://schemas.microsoft.com/office/powerpoint/2010/main" xmlns="" val="1291232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89442" y="0"/>
            <a:ext cx="3413114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Q</a:t>
            </a:r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uota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18359"/>
            <a:ext cx="101834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quota is when a country limits the amount of a product that can be imported from another country.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A country might limit the amount of cars imported from other countries to 500,000 per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What do you think happens when the country reaches the import limit? Where will the rest of the cars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quota impacts the country’s economy?</a:t>
            </a:r>
          </a:p>
        </p:txBody>
      </p:sp>
    </p:spTree>
    <p:extLst>
      <p:ext uri="{BB962C8B-B14F-4D97-AF65-F5344CB8AC3E}">
        <p14:creationId xmlns:p14="http://schemas.microsoft.com/office/powerpoint/2010/main" xmlns="" val="1225083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96" y="731520"/>
            <a:ext cx="11422966" cy="543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73372" y="2327916"/>
            <a:ext cx="98062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698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7198" y="139088"/>
            <a:ext cx="10437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What’s an Embargo?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339417"/>
            <a:ext cx="10183494" cy="4912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embargoes forbid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government orders a complete ban on trade with another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embargo is the harshest type of trade barrier and is usually enacted for political purposes to hurt a country economically. </a:t>
            </a:r>
          </a:p>
        </p:txBody>
      </p:sp>
    </p:spTree>
    <p:extLst>
      <p:ext uri="{BB962C8B-B14F-4D97-AF65-F5344CB8AC3E}">
        <p14:creationId xmlns:p14="http://schemas.microsoft.com/office/powerpoint/2010/main" xmlns="" val="1565745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97494" y="3816"/>
            <a:ext cx="4997009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Embargo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250311"/>
            <a:ext cx="10183494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 embargo is when one country completely refuses to trade with another country.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had an embargo with South Africa during apartheid.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 – The US has an embargo with Cuba that has lasted over 50 years.</a:t>
            </a:r>
          </a:p>
          <a:p>
            <a:pPr marL="8001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is usually done between two countries that are disagreeing over political issues.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embargoes affect world trade?</a:t>
            </a:r>
          </a:p>
        </p:txBody>
      </p:sp>
    </p:spTree>
    <p:extLst>
      <p:ext uri="{BB962C8B-B14F-4D97-AF65-F5344CB8AC3E}">
        <p14:creationId xmlns:p14="http://schemas.microsoft.com/office/powerpoint/2010/main" xmlns="" val="2892683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34814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Benefits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0518" y="2400657"/>
            <a:ext cx="101834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provide many benefits: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homeland industries from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protects jobs.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help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provide extra income for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government.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increase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number of goods people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can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choose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from.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decreases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costs of these goods through increased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competition. 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023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7513" y="0"/>
            <a:ext cx="772237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Costs of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Tariffs increase the price of imported goods.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tax on imported goods is passed along to the consumer so the price of imported goods is higher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Less competition from world markets means there is an increase in the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price of goods.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quotas, there is a smaller variety of goods available for consumers to choose from.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19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5086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34375" y="109159"/>
            <a:ext cx="534050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Your Task: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5086" y="1774490"/>
            <a:ext cx="10183494" cy="4041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If you could invent anything, what would it be?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Draw your invention on your paper—name &amp; color it!</a:t>
            </a: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4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09600" indent="-6096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Answer the questions on the following slide about your product.</a:t>
            </a:r>
          </a:p>
        </p:txBody>
      </p:sp>
    </p:spTree>
    <p:extLst>
      <p:ext uri="{BB962C8B-B14F-4D97-AF65-F5344CB8AC3E}">
        <p14:creationId xmlns:p14="http://schemas.microsoft.com/office/powerpoint/2010/main" xmlns="" val="2773837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59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5873" y="99605"/>
            <a:ext cx="9580251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Product 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4109" y="1346100"/>
            <a:ext cx="10183494" cy="5607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Would you want to sell this product in other countries? Why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Why wouldn’t you want quotas when selling this product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Why wouldn’t you want tariffs when selling this product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Why wouldn’t you want an embargo when selling this product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?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Why might you want embargoes when selling this product?</a:t>
            </a:r>
          </a:p>
        </p:txBody>
      </p:sp>
    </p:spTree>
    <p:extLst>
      <p:ext uri="{BB962C8B-B14F-4D97-AF65-F5344CB8AC3E}">
        <p14:creationId xmlns:p14="http://schemas.microsoft.com/office/powerpoint/2010/main" xmlns="" val="332630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6915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b="1" dirty="0" smtClean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SS6E6 The student will analyze the benefits of and barriers to voluntary trade </a:t>
            </a:r>
            <a:r>
              <a:rPr lang="en-US" sz="3200" b="1" strike="sngStrike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Europe</a:t>
            </a: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Compare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and contrast different types of trade barriers such as tariffs, quotas, and embargos.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indent="-742950">
              <a:buAutoNum type="alphaLcPeriod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*This file is generic and can be taught with any area of the world. It was designed to teach the trade barriers standard for both 6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&amp; 7</a:t>
            </a:r>
            <a:r>
              <a:rPr lang="en-US" sz="3200" baseline="30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grade Social Studies in Georgia.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7707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6214"/>
            <a:ext cx="9144000" cy="934188"/>
          </a:xfrm>
        </p:spPr>
        <p:txBody>
          <a:bodyPr/>
          <a:lstStyle/>
          <a:p>
            <a:r>
              <a:rPr lang="en-US" dirty="0" smtClean="0">
                <a:latin typeface="KG Second Chances Solid" panose="02000000000000000000" pitchFamily="2" charset="0"/>
              </a:rPr>
              <a:t>Credits:</a:t>
            </a:r>
            <a:endParaRPr lang="en-US" dirty="0">
              <a:latin typeface="KG Second Chances Solid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690" y="1361114"/>
            <a:ext cx="11457904" cy="480786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All photos were found via Creative Commons and labeled for reuse. </a:t>
            </a:r>
          </a:p>
          <a:p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Fonts: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Backgrounds &amp; Graphics:</a:t>
            </a: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8941" y="4933950"/>
            <a:ext cx="1962150" cy="19240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806" y="2728550"/>
            <a:ext cx="2026285" cy="1516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38697" y="5135771"/>
            <a:ext cx="1585328" cy="15734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8364" y="2728550"/>
            <a:ext cx="1516380" cy="1516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0463" y="5199200"/>
            <a:ext cx="5828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*</a:t>
            </a: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graphics used in this item are copyrighted and may not be used for your own commercial projects or given away to anyone else. </a:t>
            </a:r>
          </a:p>
        </p:txBody>
      </p:sp>
    </p:spTree>
    <p:extLst>
      <p:ext uri="{BB962C8B-B14F-4D97-AF65-F5344CB8AC3E}">
        <p14:creationId xmlns:p14="http://schemas.microsoft.com/office/powerpoint/2010/main" xmlns="" val="391158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0945" y="61471"/>
            <a:ext cx="10187277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International Trade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28" y="1307966"/>
            <a:ext cx="1018349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involves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exchange of goods or services between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International trade 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is described in terms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of: 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Exports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 the goods and services sold to other 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Imports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: the goods or services bought from other </a:t>
            </a: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</a:t>
            </a:r>
          </a:p>
          <a:p>
            <a:pPr marL="914400" lvl="1" indent="-457200"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trade goods because no country has all the resources necessary to efficiently produce everything its people need.</a:t>
            </a: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77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0952" y="0"/>
            <a:ext cx="835106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Free Trade Vs. </a:t>
            </a:r>
          </a:p>
          <a:p>
            <a:pPr algn="ctr"/>
            <a:r>
              <a:rPr lang="en-US" sz="80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739" y="2574878"/>
            <a:ext cx="1018349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With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free trade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, nothing hinders or gets in the way of two nations trading with each other.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sometimes set up </a:t>
            </a: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to restrict trade because they want to produce and sell their own goods: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Trading is difficult because things get in the way.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costs and benefits related to free trade as well as trade barriers.</a:t>
            </a:r>
          </a:p>
        </p:txBody>
      </p:sp>
    </p:spTree>
    <p:extLst>
      <p:ext uri="{BB962C8B-B14F-4D97-AF65-F5344CB8AC3E}">
        <p14:creationId xmlns:p14="http://schemas.microsoft.com/office/powerpoint/2010/main" xmlns="" val="56471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125021"/>
            <a:ext cx="799488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371516"/>
            <a:ext cx="1018349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 barriers keep products from being bought and sold between countries.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They hinder (stop or slow down) global </a:t>
            </a: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trade.</a:t>
            </a: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There are 3 major types of economic trade barriers: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Quota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30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Embargo</a:t>
            </a:r>
          </a:p>
          <a:p>
            <a:pPr marL="971550" lvl="1" indent="-514350">
              <a:buFont typeface="+mj-lt"/>
              <a:buAutoNum type="arabicPeriod"/>
            </a:pPr>
            <a:endParaRPr lang="en-US" b="1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Most 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barriers to trade are designed to prevent imports from entering a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509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98558" y="0"/>
            <a:ext cx="79948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Physical </a:t>
            </a:r>
          </a:p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Trade Barriers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2400657"/>
            <a:ext cx="1018349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Natural barriers can slow down trade between nations by making it harder and more expensive to move goods from place to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Swiss Alps make it difficult for northern Italy to trade with Switzerland. The countries are building tunnels through the mountains to help make trade easier.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Example: The Sahara Desert makes it extremely hard for countries in Northern Africa to trade with the rest of the continent.</a:t>
            </a:r>
          </a:p>
        </p:txBody>
      </p:sp>
    </p:spTree>
    <p:extLst>
      <p:ext uri="{BB962C8B-B14F-4D97-AF65-F5344CB8AC3E}">
        <p14:creationId xmlns:p14="http://schemas.microsoft.com/office/powerpoint/2010/main" xmlns="" val="325327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7938" y="268217"/>
            <a:ext cx="9556123" cy="632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169011" y="2228670"/>
            <a:ext cx="585397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</a:t>
            </a:r>
            <a:endParaRPr lang="en-US" sz="150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6869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91207" y="420442"/>
            <a:ext cx="857055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What is a Tariff?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4238" y="1774490"/>
            <a:ext cx="10183494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</a:t>
            </a:r>
            <a:r>
              <a:rPr kumimoji="0" lang="en-US" sz="3600" b="1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</a:t>
            </a: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is a tax put on goods imported from other countries.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kumimoji="0" lang="en-US" sz="3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effect of a tariff is to raise the price of the imported product.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kumimoji="0" lang="en-US" sz="36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makes imported goods more expensive so that people are more likely to purchase lower-priced items produced domestically.</a:t>
            </a:r>
          </a:p>
        </p:txBody>
      </p:sp>
    </p:spTree>
    <p:extLst>
      <p:ext uri="{BB962C8B-B14F-4D97-AF65-F5344CB8AC3E}">
        <p14:creationId xmlns:p14="http://schemas.microsoft.com/office/powerpoint/2010/main" xmlns="" val="97565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6461" y="0"/>
            <a:ext cx="10199077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69853" y="0"/>
            <a:ext cx="34522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500" b="1" cap="none" spc="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D2232A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Tariffs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461" y="1113308"/>
            <a:ext cx="10183494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Tariffs are taxes charged for goods that leave or enter a country.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get a product from another country, you have to pay extra for it.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It is the same concept as sales tax that is put on items your purchase at the store.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Think of how many goods the United States imports.  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tariffs might affect the economy?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How do you think this affects world trade?</a:t>
            </a:r>
          </a:p>
        </p:txBody>
      </p:sp>
    </p:spTree>
    <p:extLst>
      <p:ext uri="{BB962C8B-B14F-4D97-AF65-F5344CB8AC3E}">
        <p14:creationId xmlns:p14="http://schemas.microsoft.com/office/powerpoint/2010/main" xmlns="" val="1913124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997</Words>
  <Application>Microsoft Office PowerPoint</Application>
  <PresentationFormat>Custom</PresentationFormat>
  <Paragraphs>133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Credits: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ahealy</cp:lastModifiedBy>
  <cp:revision>26</cp:revision>
  <dcterms:created xsi:type="dcterms:W3CDTF">2013-08-13T14:46:30Z</dcterms:created>
  <dcterms:modified xsi:type="dcterms:W3CDTF">2014-09-08T15:48:48Z</dcterms:modified>
</cp:coreProperties>
</file>