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20" r:id="rId1"/>
  </p:sldMasterIdLst>
  <p:sldIdLst>
    <p:sldId id="256" r:id="rId2"/>
    <p:sldId id="275" r:id="rId3"/>
    <p:sldId id="272" r:id="rId4"/>
    <p:sldId id="276" r:id="rId5"/>
    <p:sldId id="273" r:id="rId6"/>
    <p:sldId id="277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6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349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8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2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7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467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0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9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8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8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9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1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2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er-for-money-making-ideas.com/why-is-education-important.html" TargetMode="External"/><Relationship Id="rId2" Type="http://schemas.openxmlformats.org/officeDocument/2006/relationships/hyperlink" Target="http://www.africaguide.com/country/kenya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person, outdoor, ground, standing&#10;&#10;Description generated with very high confidence">
            <a:extLst>
              <a:ext uri="{FF2B5EF4-FFF2-40B4-BE49-F238E27FC236}">
                <a16:creationId xmlns:a16="http://schemas.microsoft.com/office/drawing/2014/main" id="{CA031568-2E38-49F4-841A-98F6A8730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21875"/>
          <a:stretch/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DDBEB-2A0E-4470-BE29-A528A3A6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664" y="-333727"/>
            <a:ext cx="9418320" cy="4041648"/>
          </a:xfrm>
        </p:spPr>
        <p:txBody>
          <a:bodyPr>
            <a:normAutofit/>
          </a:bodyPr>
          <a:lstStyle/>
          <a:p>
            <a:r>
              <a:rPr lang="en-US" dirty="0"/>
              <a:t>Martin &amp; Kiva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0625-51CE-4ECB-81A4-C4905F3FB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080" y="3434751"/>
            <a:ext cx="9418320" cy="1691640"/>
          </a:xfrm>
        </p:spPr>
        <p:txBody>
          <a:bodyPr vert="horz" lIns="91440" tIns="91440" rIns="91440" bIns="91440" rtlCol="0" anchor="t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By Savanna Herring.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8C6639-F651-4D15-A695-E9D03BB2A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" y="0"/>
            <a:ext cx="457200" cy="6858000"/>
          </a:xfrm>
          <a:prstGeom prst="rect">
            <a:avLst/>
          </a:prstGeom>
          <a:solidFill>
            <a:srgbClr val="3030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C1B9D8-212A-444E-B28D-25DA59618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1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B583-027E-40E2-B2D4-44CE27BE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kiva?</a:t>
            </a:r>
          </a:p>
        </p:txBody>
      </p:sp>
      <p:pic>
        <p:nvPicPr>
          <p:cNvPr id="9" name="Picture 9" descr="A picture containing grass&#10;&#10;Description generated with very high confidence">
            <a:extLst>
              <a:ext uri="{FF2B5EF4-FFF2-40B4-BE49-F238E27FC236}">
                <a16:creationId xmlns:a16="http://schemas.microsoft.com/office/drawing/2014/main" id="{2451B027-B276-4A76-83BE-EBCE15837B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2260" r="24426" b="-1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5E981-72C1-4894-9E20-D64D9E01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Kiva is a non-profit organization that allows people to lend money on the Internet to low-income entrepreneurs and students in over 80 countries.</a:t>
            </a:r>
          </a:p>
        </p:txBody>
      </p:sp>
    </p:spTree>
    <p:extLst>
      <p:ext uri="{BB962C8B-B14F-4D97-AF65-F5344CB8AC3E}">
        <p14:creationId xmlns:p14="http://schemas.microsoft.com/office/powerpoint/2010/main" val="13336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4332-13EC-4299-A6CE-82A44CCF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448" y="545728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Martian's story</a:t>
            </a:r>
          </a:p>
        </p:txBody>
      </p:sp>
      <p:pic>
        <p:nvPicPr>
          <p:cNvPr id="13" name="Picture 14" descr="A picture containing ground, outdoor, building, person&#10;&#10;Description generated with very high confidence">
            <a:extLst>
              <a:ext uri="{FF2B5EF4-FFF2-40B4-BE49-F238E27FC236}">
                <a16:creationId xmlns:a16="http://schemas.microsoft.com/office/drawing/2014/main" id="{ED817C1A-CC73-405C-9CFC-C4D70DF39C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35" r="2" b="27758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F7C68-8A93-4ED0-9348-6D2C94142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902" y="1253732"/>
            <a:ext cx="5510598" cy="3881933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Martin is 27 years old. He is happily married and has been blessed with a daughter.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>
                <a:solidFill>
                  <a:schemeClr val="tx1"/>
                </a:solidFill>
              </a:rPr>
              <a:t>Martin runs a taxi business with the help of his rickshaw. He is humbly seeking a loan that will enable him repaint it and buy a spare tire to aid him in times of emergencies.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>
                <a:solidFill>
                  <a:schemeClr val="tx1"/>
                </a:solidFill>
              </a:rPr>
              <a:t>Martin's main challenge currently is that his rickshaw appears old and is need of a makeover in order to attract more customers. He plans to pay for his loan with the help of the profits he makes.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>
                <a:solidFill>
                  <a:schemeClr val="tx1"/>
                </a:solidFill>
              </a:rPr>
              <a:t>Martin hopes to grow his transport business and</a:t>
            </a:r>
            <a:r>
              <a:rPr lang="en-US" sz="1600" b="1" dirty="0">
                <a:solidFill>
                  <a:schemeClr val="tx1"/>
                </a:solidFill>
              </a:rPr>
              <a:t> educate</a:t>
            </a:r>
            <a:r>
              <a:rPr lang="en-US" sz="1600" dirty="0">
                <a:solidFill>
                  <a:schemeClr val="tx1"/>
                </a:solidFill>
              </a:rPr>
              <a:t> his children.</a:t>
            </a:r>
          </a:p>
        </p:txBody>
      </p:sp>
    </p:spTree>
    <p:extLst>
      <p:ext uri="{BB962C8B-B14F-4D97-AF65-F5344CB8AC3E}">
        <p14:creationId xmlns:p14="http://schemas.microsoft.com/office/powerpoint/2010/main" val="619428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D7B817-6658-466D-B7F8-851ED5C3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7FA9B-FE6A-4B62-ACD5-E73EF108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470535"/>
            <a:ext cx="4954920" cy="16069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Kenya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8D460-5C39-4759-B23C-C28408DE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439" y="2238374"/>
            <a:ext cx="6076353" cy="4046538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182880">
              <a:lnSpc>
                <a:spcPct val="113999"/>
              </a:lnSpc>
            </a:pPr>
            <a:r>
              <a:rPr lang="en-US" sz="1800" dirty="0">
                <a:ea typeface="+mn-lt"/>
                <a:cs typeface="+mn-lt"/>
              </a:rPr>
              <a:t>Kenya is a country of many contrasts, from its landscape to demographics, and more so its social and economic inequalities. Kenya is one of the most unequal countries in the sub-region. Forty two percent of its population of 44 million, live below the poverty line. Access to basic quality services such as health care, education, clean water and sanitation, is often a luxury for many people.</a:t>
            </a:r>
            <a:endParaRPr lang="en-US" dirty="0"/>
          </a:p>
        </p:txBody>
      </p:sp>
      <p:pic>
        <p:nvPicPr>
          <p:cNvPr id="7" name="Picture 7" descr="A sunset in the background&#10;&#10;Description generated with very high confidence">
            <a:extLst>
              <a:ext uri="{FF2B5EF4-FFF2-40B4-BE49-F238E27FC236}">
                <a16:creationId xmlns:a16="http://schemas.microsoft.com/office/drawing/2014/main" id="{17C4775E-B15A-444E-B1B1-D2A0AD7D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3" b="2"/>
          <a:stretch/>
        </p:blipFill>
        <p:spPr>
          <a:xfrm>
            <a:off x="6746828" y="640081"/>
            <a:ext cx="3973908" cy="26288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A738E54-A6CC-407D-8D33-D6BEE9A4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FA5082C-A76A-4A8C-AE8D-3C52F40A8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65" r="3193" b="2"/>
          <a:stretch/>
        </p:blipFill>
        <p:spPr>
          <a:xfrm>
            <a:off x="6746828" y="3589021"/>
            <a:ext cx="3973908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9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F008-F12B-45FF-957B-55A35C5C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Why This is Important</a:t>
            </a:r>
            <a:endParaRPr lang="en-US" dirty="0" err="1"/>
          </a:p>
        </p:txBody>
      </p:sp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2926B4-95F3-4EA2-975F-47C4131E80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0295" r="1" b="9520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6FB11-D839-41F3-AFAB-ABA1033A1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972221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This loan is important for Martin because he is wants to get his daughter in school by making more money with his business .Education will help 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Martin's daughter to learn and to be able to get a formal job.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2461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09226-5836-4E1D-A393-2D765B37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380000">
            <a:off x="6701797" y="-880068"/>
            <a:ext cx="6365035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800" dirty="0">
                <a:solidFill>
                  <a:schemeClr val="tx1"/>
                </a:solidFill>
              </a:rPr>
              <a:t>Please choose Martin</a:t>
            </a:r>
          </a:p>
        </p:txBody>
      </p:sp>
      <p:pic>
        <p:nvPicPr>
          <p:cNvPr id="11" name="Picture 14" descr="A picture containing ground, outdoor, building, person&#10;&#10;Description generated with very high confidence">
            <a:extLst>
              <a:ext uri="{FF2B5EF4-FFF2-40B4-BE49-F238E27FC236}">
                <a16:creationId xmlns:a16="http://schemas.microsoft.com/office/drawing/2014/main" id="{E01307E3-F1E5-4070-852D-CDB6A7008C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019" r="1" b="1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3EBC6-1415-4779-9CF4-00D7EF256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28B5-00A1-4B2D-93DF-47D9E318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1264239"/>
            <a:ext cx="9607661" cy="1056319"/>
          </a:xfrm>
        </p:spPr>
        <p:txBody>
          <a:bodyPr/>
          <a:lstStyle/>
          <a:p>
            <a:r>
              <a:rPr lang="en-US" dirty="0"/>
              <a:t>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14631-3982-4C60-B2F6-6F9AAEDC4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F83F5-AB12-47B4-BE16-746E81C56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2172" y="1904118"/>
            <a:ext cx="4645152" cy="2644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/>
              </a:rPr>
              <a:t>www.africaguide.com/country/kenya/</a:t>
            </a:r>
            <a:endParaRPr lang="en-US" dirty="0"/>
          </a:p>
          <a:p>
            <a:r>
              <a:rPr lang="en-US" dirty="0">
                <a:hlinkClick r:id="rId3"/>
              </a:rPr>
              <a:t>https://www.center-for-money-making-ideas.com/why-is-education-important.html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F5013-9DEB-45F0-8712-35D6B590B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6480" y="1052297"/>
            <a:ext cx="4480560" cy="73152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Thanks for reading</a:t>
            </a:r>
          </a:p>
        </p:txBody>
      </p:sp>
      <p:pic>
        <p:nvPicPr>
          <p:cNvPr id="7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F736434-C80B-4E2F-8392-E6DD3861E0D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254233" y="2076229"/>
            <a:ext cx="4397580" cy="36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0</TotalTime>
  <Words>32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View</vt:lpstr>
      <vt:lpstr>Martin &amp; Kiva</vt:lpstr>
      <vt:lpstr>What is kiva?</vt:lpstr>
      <vt:lpstr>Martian's story</vt:lpstr>
      <vt:lpstr>Kenya</vt:lpstr>
      <vt:lpstr>Why This is Important</vt:lpstr>
      <vt:lpstr>Please choose Martin</vt:lpstr>
      <vt:lpstr>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323</cp:revision>
  <dcterms:created xsi:type="dcterms:W3CDTF">2019-04-01T22:44:31Z</dcterms:created>
  <dcterms:modified xsi:type="dcterms:W3CDTF">2019-05-16T11:55:44Z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2019-04-01T22:44:36.4443629Z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26113996-ab19-4600-a579-5ba3741499b6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