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7" r:id="rId2"/>
    <p:sldId id="258" r:id="rId3"/>
    <p:sldId id="256" r:id="rId4"/>
    <p:sldId id="260"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655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280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692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347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064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846CE7D5-CF57-46EF-B807-FDD0502418D4}" type="datetimeFigureOut">
              <a:rPr lang="en-US" smtClean="0"/>
              <a:t>5/14/2019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768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846CE7D5-CF57-46EF-B807-FDD0502418D4}" type="datetimeFigureOut">
              <a:rPr lang="en-US" smtClean="0"/>
              <a:t>5/14/2019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201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846CE7D5-CF57-46EF-B807-FDD0502418D4}" type="datetimeFigureOut">
              <a:rPr lang="en-US" smtClean="0"/>
              <a:t>5/14/2019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8678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6CE7D5-CF57-46EF-B807-FDD0502418D4}"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4038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46CE7D5-CF57-46EF-B807-FDD0502418D4}" type="datetimeFigureOut">
              <a:rPr lang="en-US" smtClean="0"/>
              <a:t>5/14/2019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607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46CE7D5-CF57-46EF-B807-FDD0502418D4}" type="datetimeFigureOut">
              <a:rPr lang="en-US" smtClean="0"/>
              <a:t>5/14/2019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603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846CE7D5-CF57-46EF-B807-FDD0502418D4}" type="datetimeFigureOut">
              <a:rPr lang="en-US" smtClean="0"/>
              <a:t>5/14/2019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81997097"/>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chessskill.blogspot.com/2013/12/a-teachers-angst.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F134-61D0-44A4-833F-60C68C071A3C}"/>
              </a:ext>
            </a:extLst>
          </p:cNvPr>
          <p:cNvSpPr>
            <a:spLocks noGrp="1"/>
          </p:cNvSpPr>
          <p:nvPr>
            <p:ph type="ctrTitle"/>
          </p:nvPr>
        </p:nvSpPr>
        <p:spPr>
          <a:xfrm>
            <a:off x="6746628" y="533129"/>
            <a:ext cx="4645250" cy="2889114"/>
          </a:xfrm>
        </p:spPr>
        <p:txBody>
          <a:bodyPr anchor="b">
            <a:normAutofit/>
          </a:bodyPr>
          <a:lstStyle/>
          <a:p>
            <a:pPr algn="l"/>
            <a:r>
              <a:rPr lang="en-US">
                <a:cs typeface="Calibri Light"/>
              </a:rPr>
              <a:t>Najla</a:t>
            </a:r>
          </a:p>
        </p:txBody>
      </p:sp>
      <p:sp>
        <p:nvSpPr>
          <p:cNvPr id="3" name="Subtitle 2">
            <a:extLst>
              <a:ext uri="{FF2B5EF4-FFF2-40B4-BE49-F238E27FC236}">
                <a16:creationId xmlns:a16="http://schemas.microsoft.com/office/drawing/2014/main" id="{12CFFA25-32D3-46AE-9FDE-3F7B428E0F45}"/>
              </a:ext>
            </a:extLst>
          </p:cNvPr>
          <p:cNvSpPr>
            <a:spLocks noGrp="1"/>
          </p:cNvSpPr>
          <p:nvPr>
            <p:ph type="subTitle" idx="1"/>
          </p:nvPr>
        </p:nvSpPr>
        <p:spPr>
          <a:xfrm>
            <a:off x="6746627" y="3428176"/>
            <a:ext cx="4645250" cy="2183032"/>
          </a:xfrm>
        </p:spPr>
        <p:txBody>
          <a:bodyPr vert="horz" lIns="91440" tIns="45720" rIns="91440" bIns="45720" rtlCol="0" anchor="t">
            <a:normAutofit/>
          </a:bodyPr>
          <a:lstStyle/>
          <a:p>
            <a:pPr algn="l"/>
            <a:r>
              <a:rPr lang="en-US" sz="2000">
                <a:cs typeface="Calibri"/>
              </a:rPr>
              <a:t>We want to give her a loan of $100 to help pay for her grandchild's tuition fees.</a:t>
            </a:r>
          </a:p>
          <a:p>
            <a:endParaRPr lang="en-US" sz="2000">
              <a:cs typeface="Calibri"/>
            </a:endParaRPr>
          </a:p>
          <a:p>
            <a:r>
              <a:rPr lang="en-US" sz="2000">
                <a:cs typeface="Calibri"/>
              </a:rPr>
              <a:t>By: Sydney Thomas, Aiden Hubbard, and Brandon Bender</a:t>
            </a:r>
          </a:p>
        </p:txBody>
      </p:sp>
      <p:pic>
        <p:nvPicPr>
          <p:cNvPr id="4" name="Picture 4" descr="A person standing in front of a window&#10;&#10;Description generated with very high confidence">
            <a:extLst>
              <a:ext uri="{FF2B5EF4-FFF2-40B4-BE49-F238E27FC236}">
                <a16:creationId xmlns:a16="http://schemas.microsoft.com/office/drawing/2014/main" id="{8387BD2F-9C0F-4AFA-BC74-FA4889F49D54}"/>
              </a:ext>
            </a:extLst>
          </p:cNvPr>
          <p:cNvPicPr>
            <a:picLocks noChangeAspect="1"/>
          </p:cNvPicPr>
          <p:nvPr/>
        </p:nvPicPr>
        <p:blipFill rotWithShape="1">
          <a:blip r:embed="rId2"/>
          <a:srcRect b="35964"/>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14474635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21B72E-1FB4-44B9-9433-532016BAF052}"/>
              </a:ext>
            </a:extLst>
          </p:cNvPr>
          <p:cNvSpPr>
            <a:spLocks noGrp="1"/>
          </p:cNvSpPr>
          <p:nvPr>
            <p:ph type="ctrTitle"/>
          </p:nvPr>
        </p:nvSpPr>
        <p:spPr>
          <a:xfrm>
            <a:off x="1703295" y="1083732"/>
            <a:ext cx="5509628" cy="4690534"/>
          </a:xfrm>
        </p:spPr>
        <p:txBody>
          <a:bodyPr anchor="ctr">
            <a:normAutofit/>
          </a:bodyPr>
          <a:lstStyle/>
          <a:p>
            <a:pPr algn="r"/>
            <a:r>
              <a:rPr lang="en-US" sz="7200">
                <a:solidFill>
                  <a:schemeClr val="tx1">
                    <a:lumMod val="75000"/>
                    <a:lumOff val="25000"/>
                  </a:schemeClr>
                </a:solidFill>
                <a:cs typeface="Calibri Light"/>
              </a:rPr>
              <a:t>Her Story</a:t>
            </a:r>
          </a:p>
        </p:txBody>
      </p:sp>
      <p:sp>
        <p:nvSpPr>
          <p:cNvPr id="3" name="Subtitle 2">
            <a:extLst>
              <a:ext uri="{FF2B5EF4-FFF2-40B4-BE49-F238E27FC236}">
                <a16:creationId xmlns:a16="http://schemas.microsoft.com/office/drawing/2014/main" id="{10BDFD61-56A8-4DD2-B2ED-96A7C04DC9A6}"/>
              </a:ext>
            </a:extLst>
          </p:cNvPr>
          <p:cNvSpPr>
            <a:spLocks noGrp="1"/>
          </p:cNvSpPr>
          <p:nvPr>
            <p:ph type="subTitle" idx="1"/>
          </p:nvPr>
        </p:nvSpPr>
        <p:spPr>
          <a:xfrm>
            <a:off x="7856389" y="1083732"/>
            <a:ext cx="3507654" cy="4690534"/>
          </a:xfrm>
        </p:spPr>
        <p:txBody>
          <a:bodyPr anchor="ctr">
            <a:normAutofit/>
          </a:bodyPr>
          <a:lstStyle/>
          <a:p>
            <a:r>
              <a:rPr lang="en-US" dirty="0" err="1">
                <a:solidFill>
                  <a:schemeClr val="tx1">
                    <a:lumMod val="75000"/>
                    <a:lumOff val="25000"/>
                  </a:schemeClr>
                </a:solidFill>
              </a:rPr>
              <a:t>Najla</a:t>
            </a:r>
            <a:r>
              <a:rPr lang="en-US" dirty="0">
                <a:solidFill>
                  <a:schemeClr val="tx1">
                    <a:lumMod val="75000"/>
                    <a:lumOff val="25000"/>
                  </a:schemeClr>
                </a:solidFill>
              </a:rPr>
              <a:t> is a 53-year-old Lebanese woman who is married and blessed with five children. She lives with her husband and all her kids are married. </a:t>
            </a:r>
            <a:r>
              <a:rPr lang="en-US" dirty="0" err="1">
                <a:solidFill>
                  <a:schemeClr val="tx1">
                    <a:lumMod val="75000"/>
                    <a:lumOff val="25000"/>
                  </a:schemeClr>
                </a:solidFill>
              </a:rPr>
              <a:t>Najla’s</a:t>
            </a:r>
            <a:r>
              <a:rPr lang="en-US" dirty="0">
                <a:solidFill>
                  <a:schemeClr val="tx1">
                    <a:lumMod val="75000"/>
                    <a:lumOff val="25000"/>
                  </a:schemeClr>
                </a:solidFill>
              </a:rPr>
              <a:t> husband is the main breadwinner: he is an employee of a local company and has worked </a:t>
            </a:r>
            <a:r>
              <a:rPr lang="en-US">
                <a:solidFill>
                  <a:schemeClr val="tx1">
                    <a:lumMod val="75000"/>
                    <a:lumOff val="25000"/>
                  </a:schemeClr>
                </a:solidFill>
              </a:rPr>
              <a:t>very whard since 2010 to raise </a:t>
            </a:r>
            <a:r>
              <a:rPr lang="en-US" dirty="0">
                <a:solidFill>
                  <a:schemeClr val="tx1">
                    <a:lumMod val="75000"/>
                    <a:lumOff val="25000"/>
                  </a:schemeClr>
                </a:solidFill>
              </a:rPr>
              <a:t>this lovely family. </a:t>
            </a:r>
            <a:r>
              <a:rPr lang="en-US" dirty="0" err="1">
                <a:solidFill>
                  <a:schemeClr val="tx1">
                    <a:lumMod val="75000"/>
                    <a:lumOff val="25000"/>
                  </a:schemeClr>
                </a:solidFill>
              </a:rPr>
              <a:t>Najla</a:t>
            </a:r>
            <a:r>
              <a:rPr lang="en-US" dirty="0">
                <a:solidFill>
                  <a:schemeClr val="tx1">
                    <a:lumMod val="75000"/>
                    <a:lumOff val="25000"/>
                  </a:schemeClr>
                </a:solidFill>
              </a:rPr>
              <a:t> is a caring grandmother and always ready to help her grandchildren achieve a good standard of living.</a:t>
            </a:r>
          </a:p>
        </p:txBody>
      </p:sp>
      <p:sp>
        <p:nvSpPr>
          <p:cNvPr id="30" name="Rectangle 29">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15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03295" y="1083732"/>
            <a:ext cx="5509628" cy="4690534"/>
          </a:xfrm>
        </p:spPr>
        <p:txBody>
          <a:bodyPr anchor="ctr">
            <a:normAutofit/>
          </a:bodyPr>
          <a:lstStyle/>
          <a:p>
            <a:pPr algn="r"/>
            <a:r>
              <a:rPr lang="en-US" sz="7200">
                <a:solidFill>
                  <a:schemeClr val="tx1">
                    <a:lumMod val="75000"/>
                    <a:lumOff val="25000"/>
                  </a:schemeClr>
                </a:solidFill>
                <a:cs typeface="Calibri Light"/>
              </a:rPr>
              <a:t>What She Needs</a:t>
            </a:r>
          </a:p>
        </p:txBody>
      </p:sp>
      <p:sp>
        <p:nvSpPr>
          <p:cNvPr id="3" name="Subtitle 2"/>
          <p:cNvSpPr>
            <a:spLocks noGrp="1"/>
          </p:cNvSpPr>
          <p:nvPr>
            <p:ph type="subTitle" idx="1"/>
          </p:nvPr>
        </p:nvSpPr>
        <p:spPr>
          <a:xfrm>
            <a:off x="7856389" y="1083732"/>
            <a:ext cx="3507654" cy="4690534"/>
          </a:xfrm>
        </p:spPr>
        <p:txBody>
          <a:bodyPr vert="horz" lIns="91440" tIns="45720" rIns="91440" bIns="45720" rtlCol="0" anchor="ctr">
            <a:normAutofit/>
          </a:bodyPr>
          <a:lstStyle/>
          <a:p>
            <a:r>
              <a:rPr lang="en-US" sz="2800" err="1">
                <a:solidFill>
                  <a:schemeClr val="tx1">
                    <a:lumMod val="75000"/>
                    <a:lumOff val="25000"/>
                  </a:schemeClr>
                </a:solidFill>
                <a:cs typeface="Calibri"/>
              </a:rPr>
              <a:t>Najla</a:t>
            </a:r>
            <a:r>
              <a:rPr lang="en-US" sz="2800">
                <a:solidFill>
                  <a:schemeClr val="tx1">
                    <a:lumMod val="75000"/>
                    <a:lumOff val="25000"/>
                  </a:schemeClr>
                </a:solidFill>
                <a:cs typeface="Calibri"/>
              </a:rPr>
              <a:t> needs a loan of $1,075 to pay for her grandchild's school fees so he or she can get a good education. </a:t>
            </a:r>
            <a:r>
              <a:rPr lang="en-US" sz="2800">
                <a:cs typeface="Calibri"/>
              </a:rPr>
              <a:t> By contributing to this loan, you will help this little kid to achieve his or her dream.</a:t>
            </a:r>
            <a:endParaRPr lang="en-US" sz="2800">
              <a:solidFill>
                <a:schemeClr val="tx1">
                  <a:lumMod val="75000"/>
                  <a:lumOff val="25000"/>
                </a:schemeClr>
              </a:solidFill>
              <a:cs typeface="Calibri"/>
            </a:endParaRPr>
          </a:p>
        </p:txBody>
      </p:sp>
      <p:sp>
        <p:nvSpPr>
          <p:cNvPr id="9" name="Rectangle 12">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14">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drawing of a cartoon character&#10;&#10;Description generated with high confidence">
            <a:extLst>
              <a:ext uri="{FF2B5EF4-FFF2-40B4-BE49-F238E27FC236}">
                <a16:creationId xmlns:a16="http://schemas.microsoft.com/office/drawing/2014/main" id="{6CC87BA8-51F7-4E79-8752-DC63357780E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406777" y="955577"/>
            <a:ext cx="2743200" cy="2761488"/>
          </a:xfrm>
          <a:prstGeom prst="rect">
            <a:avLst/>
          </a:prstGeom>
        </p:spPr>
      </p:pic>
      <p:sp>
        <p:nvSpPr>
          <p:cNvPr id="6" name="TextBox 5">
            <a:extLst>
              <a:ext uri="{FF2B5EF4-FFF2-40B4-BE49-F238E27FC236}">
                <a16:creationId xmlns:a16="http://schemas.microsoft.com/office/drawing/2014/main" id="{B55F06C2-9BFF-400D-A47D-6A3489A1BC1F}"/>
              </a:ext>
            </a:extLst>
          </p:cNvPr>
          <p:cNvSpPr txBox="1"/>
          <p:nvPr/>
        </p:nvSpPr>
        <p:spPr>
          <a:xfrm>
            <a:off x="15406777" y="3717446"/>
            <a:ext cx="2743200" cy="317500"/>
          </a:xfrm>
          <a:prstGeom prst="rect">
            <a:avLst/>
          </a:prstGeom>
        </p:spPr>
        <p:txBody>
          <a:bodyPr>
            <a:normAutofit/>
          </a:bodyPr>
          <a:lstStyle/>
          <a:p>
            <a:pPr>
              <a:lnSpc>
                <a:spcPct val="90000"/>
              </a:lnSpc>
              <a:spcAft>
                <a:spcPts val="600"/>
              </a:spcAft>
            </a:pPr>
            <a:r>
              <a:rPr lang="en-US" sz="800">
                <a:hlinkClick r:id="rId4"/>
              </a:rPr>
              <a:t>This Photo</a:t>
            </a:r>
            <a:r>
              <a:rPr lang="en-US" sz="800"/>
              <a:t> by Unknown author is licensed under </a:t>
            </a:r>
            <a:r>
              <a:rPr lang="en-US" sz="800">
                <a:hlinkClick r:id="rId3"/>
              </a:rPr>
              <a:t>CC BY-NC-ND</a:t>
            </a:r>
            <a:r>
              <a:rPr lang="en-US" sz="800"/>
              <a:t>.</a:t>
            </a:r>
          </a:p>
        </p:txBody>
      </p:sp>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F7A352CF-835A-4CF3-ADAE-A72E3C23C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2">
            <a:extLst>
              <a:ext uri="{FF2B5EF4-FFF2-40B4-BE49-F238E27FC236}">
                <a16:creationId xmlns:a16="http://schemas.microsoft.com/office/drawing/2014/main" id="{824588EC-B5BA-461D-AD2E-0FA917AFB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C724CE7-62A6-46C7-860B-0785C2AFFB66}"/>
              </a:ext>
            </a:extLst>
          </p:cNvPr>
          <p:cNvSpPr>
            <a:spLocks noGrp="1"/>
          </p:cNvSpPr>
          <p:nvPr>
            <p:ph type="title"/>
          </p:nvPr>
        </p:nvSpPr>
        <p:spPr>
          <a:xfrm>
            <a:off x="289249" y="1123837"/>
            <a:ext cx="4016116" cy="1255469"/>
          </a:xfrm>
        </p:spPr>
        <p:txBody>
          <a:bodyPr>
            <a:normAutofit/>
          </a:bodyPr>
          <a:lstStyle/>
          <a:p>
            <a:r>
              <a:rPr lang="en-US" sz="3100"/>
              <a:t>What Are Public Schools Like in Lebanon?</a:t>
            </a:r>
          </a:p>
        </p:txBody>
      </p:sp>
      <p:sp>
        <p:nvSpPr>
          <p:cNvPr id="3" name="Content Placeholder 2">
            <a:extLst>
              <a:ext uri="{FF2B5EF4-FFF2-40B4-BE49-F238E27FC236}">
                <a16:creationId xmlns:a16="http://schemas.microsoft.com/office/drawing/2014/main" id="{999D0FEF-311A-4349-96CA-511892AB9154}"/>
              </a:ext>
            </a:extLst>
          </p:cNvPr>
          <p:cNvSpPr>
            <a:spLocks noGrp="1"/>
          </p:cNvSpPr>
          <p:nvPr>
            <p:ph idx="1"/>
          </p:nvPr>
        </p:nvSpPr>
        <p:spPr>
          <a:xfrm>
            <a:off x="289249" y="2510395"/>
            <a:ext cx="4016116" cy="3274586"/>
          </a:xfrm>
        </p:spPr>
        <p:txBody>
          <a:bodyPr anchor="t">
            <a:normAutofit/>
          </a:bodyPr>
          <a:lstStyle/>
          <a:p>
            <a:pPr marL="0" indent="0">
              <a:buNone/>
            </a:pPr>
            <a:r>
              <a:rPr lang="en-US" sz="1900">
                <a:solidFill>
                  <a:srgbClr val="FFFFFF"/>
                </a:solidFill>
              </a:rPr>
              <a:t>Education is compulsory until the end of the intermediate cycle, is available to all Lebanese students, and is attended by nearly 95 percent of school-age children. However, compulsory education has not been fully implemented by Lebanese authorities, especially in urban slums and remote rural areas. Low cost government schools are available to all, but are of generally low quality compared to private schools.</a:t>
            </a:r>
          </a:p>
        </p:txBody>
      </p:sp>
      <p:pic>
        <p:nvPicPr>
          <p:cNvPr id="4" name="Picture 4" descr="A group of people standing in front of a building&#10;&#10;Description generated with high confidence">
            <a:extLst>
              <a:ext uri="{FF2B5EF4-FFF2-40B4-BE49-F238E27FC236}">
                <a16:creationId xmlns:a16="http://schemas.microsoft.com/office/drawing/2014/main" id="{50E9E81C-CAE3-42FB-86A7-E17C30F63A2B}"/>
              </a:ext>
            </a:extLst>
          </p:cNvPr>
          <p:cNvPicPr>
            <a:picLocks noChangeAspect="1"/>
          </p:cNvPicPr>
          <p:nvPr/>
        </p:nvPicPr>
        <p:blipFill rotWithShape="1">
          <a:blip r:embed="rId2"/>
          <a:srcRect l="34932" r="2" b="2"/>
          <a:stretch/>
        </p:blipFill>
        <p:spPr>
          <a:xfrm>
            <a:off x="5137463" y="759599"/>
            <a:ext cx="6193767" cy="5330650"/>
          </a:xfrm>
          <a:prstGeom prst="rect">
            <a:avLst/>
          </a:prstGeom>
        </p:spPr>
      </p:pic>
      <p:sp>
        <p:nvSpPr>
          <p:cNvPr id="20" name="Rectangle 24">
            <a:extLst>
              <a:ext uri="{FF2B5EF4-FFF2-40B4-BE49-F238E27FC236}">
                <a16:creationId xmlns:a16="http://schemas.microsoft.com/office/drawing/2014/main" id="{50A38E7B-FE47-4106-B2E8-6EEAB3847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463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rgbClr val="878A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5741E3-0535-445D-A4A3-7D73ED264A4D}"/>
              </a:ext>
            </a:extLst>
          </p:cNvPr>
          <p:cNvSpPr>
            <a:spLocks noGrp="1"/>
          </p:cNvSpPr>
          <p:nvPr>
            <p:ph type="title"/>
          </p:nvPr>
        </p:nvSpPr>
        <p:spPr>
          <a:xfrm>
            <a:off x="1063691" y="4049486"/>
            <a:ext cx="4825480" cy="1883228"/>
          </a:xfrm>
        </p:spPr>
        <p:txBody>
          <a:bodyPr>
            <a:normAutofit/>
          </a:bodyPr>
          <a:lstStyle/>
          <a:p>
            <a:pPr algn="r"/>
            <a:r>
              <a:rPr lang="en-US" sz="4400"/>
              <a:t>Lebanon's Education System</a:t>
            </a:r>
          </a:p>
        </p:txBody>
      </p:sp>
      <p:pic>
        <p:nvPicPr>
          <p:cNvPr id="7" name="Graphic 6" descr="Books">
            <a:extLst>
              <a:ext uri="{FF2B5EF4-FFF2-40B4-BE49-F238E27FC236}">
                <a16:creationId xmlns:a16="http://schemas.microsoft.com/office/drawing/2014/main" id="{1B4E56F6-2CA2-4B51-859A-9984C8E588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0135" y="484633"/>
            <a:ext cx="2875460" cy="2875460"/>
          </a:xfrm>
          <a:prstGeom prst="rect">
            <a:avLst/>
          </a:prstGeom>
        </p:spPr>
      </p:pic>
      <p:pic>
        <p:nvPicPr>
          <p:cNvPr id="6" name="Picture 8" descr="A group of people in a room&#10;&#10;Description generated with very high confidence">
            <a:extLst>
              <a:ext uri="{FF2B5EF4-FFF2-40B4-BE49-F238E27FC236}">
                <a16:creationId xmlns:a16="http://schemas.microsoft.com/office/drawing/2014/main" id="{F88EBD45-6600-49A2-A69E-80240881181A}"/>
              </a:ext>
            </a:extLst>
          </p:cNvPr>
          <p:cNvPicPr>
            <a:picLocks noChangeAspect="1"/>
          </p:cNvPicPr>
          <p:nvPr/>
        </p:nvPicPr>
        <p:blipFill>
          <a:blip r:embed="rId4"/>
          <a:stretch>
            <a:fillRect/>
          </a:stretch>
        </p:blipFill>
        <p:spPr>
          <a:xfrm>
            <a:off x="4755503" y="989430"/>
            <a:ext cx="3331905" cy="1865866"/>
          </a:xfrm>
          <a:prstGeom prst="rect">
            <a:avLst/>
          </a:prstGeom>
        </p:spPr>
      </p:pic>
      <p:pic>
        <p:nvPicPr>
          <p:cNvPr id="8" name="Graphic 7" descr="Books">
            <a:extLst>
              <a:ext uri="{FF2B5EF4-FFF2-40B4-BE49-F238E27FC236}">
                <a16:creationId xmlns:a16="http://schemas.microsoft.com/office/drawing/2014/main" id="{EBC27814-3330-4BA0-A376-B124187CCB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7314" y="484633"/>
            <a:ext cx="2875460" cy="2875460"/>
          </a:xfrm>
          <a:prstGeom prst="rect">
            <a:avLst/>
          </a:prstGeom>
        </p:spPr>
      </p:pic>
      <p:sp>
        <p:nvSpPr>
          <p:cNvPr id="3" name="Content Placeholder 2">
            <a:extLst>
              <a:ext uri="{FF2B5EF4-FFF2-40B4-BE49-F238E27FC236}">
                <a16:creationId xmlns:a16="http://schemas.microsoft.com/office/drawing/2014/main" id="{553A1B2D-2344-400E-8101-C364CF230288}"/>
              </a:ext>
            </a:extLst>
          </p:cNvPr>
          <p:cNvSpPr>
            <a:spLocks noGrp="1"/>
          </p:cNvSpPr>
          <p:nvPr>
            <p:ph idx="1"/>
          </p:nvPr>
        </p:nvSpPr>
        <p:spPr>
          <a:xfrm>
            <a:off x="6338316" y="4049485"/>
            <a:ext cx="4846151" cy="1883229"/>
          </a:xfrm>
        </p:spPr>
        <p:txBody>
          <a:bodyPr>
            <a:normAutofit/>
          </a:bodyPr>
          <a:lstStyle/>
          <a:p>
            <a:pPr marL="0" indent="0">
              <a:buNone/>
            </a:pPr>
            <a:r>
              <a:rPr lang="en-US" sz="1800" dirty="0">
                <a:solidFill>
                  <a:srgbClr val="FFFFFF"/>
                </a:solidFill>
              </a:rPr>
              <a:t>Lebanon doesn't invest much into their educational systems. Lebanon's educational system is free only up to ages 6-14. 75% of Lebanese schools are enrolling their students into private ones in hopes of the children getting a good education. All </a:t>
            </a:r>
            <a:r>
              <a:rPr lang="en-US" sz="1800" dirty="0" err="1">
                <a:solidFill>
                  <a:srgbClr val="FFFFFF"/>
                </a:solidFill>
              </a:rPr>
              <a:t>Najla</a:t>
            </a:r>
            <a:r>
              <a:rPr lang="en-US" sz="1800" dirty="0">
                <a:solidFill>
                  <a:srgbClr val="FFFFFF"/>
                </a:solidFill>
              </a:rPr>
              <a:t> is trying to do is give her grandchild the best chance in life. </a:t>
            </a:r>
          </a:p>
          <a:p>
            <a:endParaRPr lang="en-US" sz="1800">
              <a:solidFill>
                <a:srgbClr val="FFFFFF"/>
              </a:solidFill>
            </a:endParaRPr>
          </a:p>
        </p:txBody>
      </p:sp>
    </p:spTree>
    <p:extLst>
      <p:ext uri="{BB962C8B-B14F-4D97-AF65-F5344CB8AC3E}">
        <p14:creationId xmlns:p14="http://schemas.microsoft.com/office/powerpoint/2010/main" val="115955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person looking at the camera&#10;&#10;Description generated with very high confidence">
            <a:extLst>
              <a:ext uri="{FF2B5EF4-FFF2-40B4-BE49-F238E27FC236}">
                <a16:creationId xmlns:a16="http://schemas.microsoft.com/office/drawing/2014/main" id="{DBD34067-FBAB-4CF3-9609-151690A8146D}"/>
              </a:ext>
            </a:extLst>
          </p:cNvPr>
          <p:cNvPicPr>
            <a:picLocks noChangeAspect="1"/>
          </p:cNvPicPr>
          <p:nvPr/>
        </p:nvPicPr>
        <p:blipFill rotWithShape="1">
          <a:blip r:embed="rId2">
            <a:alphaModFix amt="25000"/>
          </a:blip>
          <a:srcRect t="7361" b="17639"/>
          <a:stretch/>
        </p:blipFill>
        <p:spPr>
          <a:xfrm>
            <a:off x="20" y="10"/>
            <a:ext cx="12191980" cy="6857990"/>
          </a:xfrm>
          <a:prstGeom prst="rect">
            <a:avLst/>
          </a:prstGeom>
        </p:spPr>
      </p:pic>
      <p:sp>
        <p:nvSpPr>
          <p:cNvPr id="2" name="Title 1">
            <a:extLst>
              <a:ext uri="{FF2B5EF4-FFF2-40B4-BE49-F238E27FC236}">
                <a16:creationId xmlns:a16="http://schemas.microsoft.com/office/drawing/2014/main" id="{DE067C19-D60B-40E6-A374-2C50F05E756D}"/>
              </a:ext>
            </a:extLst>
          </p:cNvPr>
          <p:cNvSpPr>
            <a:spLocks noGrp="1"/>
          </p:cNvSpPr>
          <p:nvPr>
            <p:ph type="title"/>
          </p:nvPr>
        </p:nvSpPr>
        <p:spPr>
          <a:xfrm>
            <a:off x="252918" y="1123837"/>
            <a:ext cx="3051113" cy="4601183"/>
          </a:xfrm>
        </p:spPr>
        <p:txBody>
          <a:bodyPr>
            <a:normAutofit/>
          </a:bodyPr>
          <a:lstStyle/>
          <a:p>
            <a:r>
              <a:rPr lang="en-US">
                <a:solidFill>
                  <a:schemeClr val="tx1"/>
                </a:solidFill>
              </a:rPr>
              <a:t>Why We Should Choose Nalja.</a:t>
            </a:r>
          </a:p>
        </p:txBody>
      </p:sp>
      <p:sp>
        <p:nvSpPr>
          <p:cNvPr id="3" name="Content Placeholder 2">
            <a:extLst>
              <a:ext uri="{FF2B5EF4-FFF2-40B4-BE49-F238E27FC236}">
                <a16:creationId xmlns:a16="http://schemas.microsoft.com/office/drawing/2014/main" id="{ABC695DD-439A-45DB-A5D7-66F42DDFE090}"/>
              </a:ext>
            </a:extLst>
          </p:cNvPr>
          <p:cNvSpPr>
            <a:spLocks noGrp="1"/>
          </p:cNvSpPr>
          <p:nvPr>
            <p:ph idx="1"/>
          </p:nvPr>
        </p:nvSpPr>
        <p:spPr>
          <a:xfrm>
            <a:off x="3869268" y="864108"/>
            <a:ext cx="7315200" cy="5120640"/>
          </a:xfrm>
        </p:spPr>
        <p:txBody>
          <a:bodyPr>
            <a:normAutofit/>
          </a:bodyPr>
          <a:lstStyle/>
          <a:p>
            <a:pPr marL="0" indent="0">
              <a:buNone/>
            </a:pPr>
            <a:r>
              <a:rPr lang="en-US">
                <a:solidFill>
                  <a:schemeClr val="tx1"/>
                </a:solidFill>
              </a:rPr>
              <a:t> Many public schools have infrastructure problems, such as broken windows and leaking roofs. By helping Nalja achieve her goal, her grandchild will be able to get a better quality of education. Nalja is a great woman with a four-star risk rating. </a:t>
            </a:r>
            <a:r>
              <a:rPr lang="en-US">
                <a:solidFill>
                  <a:schemeClr val="tx1"/>
                </a:solidFill>
                <a:ea typeface="+mn-lt"/>
                <a:cs typeface="+mn-lt"/>
              </a:rPr>
              <a:t>The Field Partner risk rating reflects the risk of unappealing default associated with each of Kiva’s Field Partners.</a:t>
            </a:r>
            <a:endParaRPr lang="en-US">
              <a:solidFill>
                <a:schemeClr val="tx1"/>
              </a:solidFill>
            </a:endParaRPr>
          </a:p>
        </p:txBody>
      </p:sp>
    </p:spTree>
    <p:extLst>
      <p:ext uri="{BB962C8B-B14F-4D97-AF65-F5344CB8AC3E}">
        <p14:creationId xmlns:p14="http://schemas.microsoft.com/office/powerpoint/2010/main" val="221021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06F479C8-691E-4F6C-B69A-76A040BE3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7663486-5324-4081-A687-F1FF6E2F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CCF4DA-00C2-45C4-9609-CF3ECCB5FEDD}"/>
              </a:ext>
            </a:extLst>
          </p:cNvPr>
          <p:cNvSpPr>
            <a:spLocks noGrp="1"/>
          </p:cNvSpPr>
          <p:nvPr>
            <p:ph type="ctrTitle"/>
          </p:nvPr>
        </p:nvSpPr>
        <p:spPr>
          <a:xfrm>
            <a:off x="1055471" y="1355957"/>
            <a:ext cx="6068070" cy="3255264"/>
          </a:xfrm>
        </p:spPr>
        <p:txBody>
          <a:bodyPr>
            <a:normAutofit/>
          </a:bodyPr>
          <a:lstStyle/>
          <a:p>
            <a:r>
              <a:rPr lang="en-US"/>
              <a:t>Thanks for listening!</a:t>
            </a:r>
            <a:br>
              <a:rPr lang="en-US"/>
            </a:br>
            <a:endParaRPr lang="en-US"/>
          </a:p>
        </p:txBody>
      </p:sp>
      <p:sp>
        <p:nvSpPr>
          <p:cNvPr id="3" name="Subtitle 2">
            <a:extLst>
              <a:ext uri="{FF2B5EF4-FFF2-40B4-BE49-F238E27FC236}">
                <a16:creationId xmlns:a16="http://schemas.microsoft.com/office/drawing/2014/main" id="{64795C57-F165-49A5-8542-857E862DC3F7}"/>
              </a:ext>
            </a:extLst>
          </p:cNvPr>
          <p:cNvSpPr>
            <a:spLocks noGrp="1"/>
          </p:cNvSpPr>
          <p:nvPr>
            <p:ph type="subTitle" idx="1"/>
          </p:nvPr>
        </p:nvSpPr>
        <p:spPr>
          <a:xfrm>
            <a:off x="1100014" y="4670246"/>
            <a:ext cx="6037903" cy="914400"/>
          </a:xfrm>
        </p:spPr>
        <p:txBody>
          <a:bodyPr>
            <a:normAutofit/>
          </a:bodyPr>
          <a:lstStyle/>
          <a:p>
            <a:endParaRPr lang="en-US"/>
          </a:p>
        </p:txBody>
      </p:sp>
      <p:pic>
        <p:nvPicPr>
          <p:cNvPr id="6" name="Picture 6" descr="A person standing in front of bushes&#10;&#10;Description generated with very high confidence">
            <a:extLst>
              <a:ext uri="{FF2B5EF4-FFF2-40B4-BE49-F238E27FC236}">
                <a16:creationId xmlns:a16="http://schemas.microsoft.com/office/drawing/2014/main" id="{EFED9B04-49F3-4FDA-B82C-F8CBE9C3EC03}"/>
              </a:ext>
            </a:extLst>
          </p:cNvPr>
          <p:cNvPicPr>
            <a:picLocks noChangeAspect="1"/>
          </p:cNvPicPr>
          <p:nvPr/>
        </p:nvPicPr>
        <p:blipFill rotWithShape="1">
          <a:blip r:embed="rId2"/>
          <a:srcRect l="16300" r="18824" b="-2"/>
          <a:stretch/>
        </p:blipFill>
        <p:spPr>
          <a:xfrm>
            <a:off x="8037574" y="759599"/>
            <a:ext cx="3458249" cy="5330650"/>
          </a:xfrm>
          <a:prstGeom prst="rect">
            <a:avLst/>
          </a:prstGeom>
        </p:spPr>
      </p:pic>
      <p:sp>
        <p:nvSpPr>
          <p:cNvPr id="89" name="Rectangle 88">
            <a:extLst>
              <a:ext uri="{FF2B5EF4-FFF2-40B4-BE49-F238E27FC236}">
                <a16:creationId xmlns:a16="http://schemas.microsoft.com/office/drawing/2014/main" id="{661F75DF-F91D-46F9-83E6-D08FCCF80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5667706"/>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emplate>Frame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Frame</vt:lpstr>
      <vt:lpstr>Najla</vt:lpstr>
      <vt:lpstr>Her Story</vt:lpstr>
      <vt:lpstr>What She Needs</vt:lpstr>
      <vt:lpstr>What Are Public Schools Like in Lebanon?</vt:lpstr>
      <vt:lpstr>Lebanon's Education System</vt:lpstr>
      <vt:lpstr>Why We Should Choose Nalja.</vt:lpstr>
      <vt:lpstr>Thanks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10</cp:revision>
  <dcterms:created xsi:type="dcterms:W3CDTF">2013-07-15T20:26:40Z</dcterms:created>
  <dcterms:modified xsi:type="dcterms:W3CDTF">2019-05-14T15:01:49Z</dcterms:modified>
</cp:coreProperties>
</file>