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4367" r:id="rId2"/>
    <p:sldMasterId id="2147484379" r:id="rId3"/>
    <p:sldMasterId id="2147484391" r:id="rId4"/>
  </p:sldMasterIdLst>
  <p:notesMasterIdLst>
    <p:notesMasterId r:id="rId56"/>
  </p:notesMasterIdLst>
  <p:sldIdLst>
    <p:sldId id="291" r:id="rId5"/>
    <p:sldId id="305" r:id="rId6"/>
    <p:sldId id="306" r:id="rId7"/>
    <p:sldId id="323" r:id="rId8"/>
    <p:sldId id="370" r:id="rId9"/>
    <p:sldId id="371" r:id="rId10"/>
    <p:sldId id="373" r:id="rId11"/>
    <p:sldId id="400" r:id="rId12"/>
    <p:sldId id="401" r:id="rId13"/>
    <p:sldId id="375" r:id="rId14"/>
    <p:sldId id="402" r:id="rId15"/>
    <p:sldId id="376" r:id="rId16"/>
    <p:sldId id="413" r:id="rId17"/>
    <p:sldId id="414" r:id="rId18"/>
    <p:sldId id="415" r:id="rId19"/>
    <p:sldId id="416" r:id="rId20"/>
    <p:sldId id="417" r:id="rId21"/>
    <p:sldId id="377" r:id="rId22"/>
    <p:sldId id="403" r:id="rId23"/>
    <p:sldId id="378" r:id="rId24"/>
    <p:sldId id="404" r:id="rId25"/>
    <p:sldId id="405" r:id="rId26"/>
    <p:sldId id="379" r:id="rId27"/>
    <p:sldId id="406" r:id="rId28"/>
    <p:sldId id="408" r:id="rId29"/>
    <p:sldId id="381" r:id="rId30"/>
    <p:sldId id="407" r:id="rId31"/>
    <p:sldId id="418" r:id="rId32"/>
    <p:sldId id="419" r:id="rId33"/>
    <p:sldId id="420" r:id="rId34"/>
    <p:sldId id="421" r:id="rId35"/>
    <p:sldId id="409" r:id="rId36"/>
    <p:sldId id="382" r:id="rId37"/>
    <p:sldId id="410" r:id="rId38"/>
    <p:sldId id="411" r:id="rId39"/>
    <p:sldId id="399" r:id="rId40"/>
    <p:sldId id="398" r:id="rId41"/>
    <p:sldId id="388" r:id="rId42"/>
    <p:sldId id="389" r:id="rId43"/>
    <p:sldId id="390" r:id="rId44"/>
    <p:sldId id="391" r:id="rId45"/>
    <p:sldId id="392" r:id="rId46"/>
    <p:sldId id="393" r:id="rId47"/>
    <p:sldId id="387" r:id="rId48"/>
    <p:sldId id="394" r:id="rId49"/>
    <p:sldId id="395" r:id="rId50"/>
    <p:sldId id="396" r:id="rId51"/>
    <p:sldId id="397" r:id="rId52"/>
    <p:sldId id="412" r:id="rId53"/>
    <p:sldId id="368" r:id="rId54"/>
    <p:sldId id="369" r:id="rId5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Lucida Grande" pitchFamily="48"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Lucida Grande" pitchFamily="48"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Lucida Grande" pitchFamily="48"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Lucida Grande" pitchFamily="48"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Lucida Grande" pitchFamily="48" charset="0"/>
        <a:ea typeface="ＭＳ Ｐゴシック" pitchFamily="34" charset="-128"/>
        <a:cs typeface="+mn-cs"/>
      </a:defRPr>
    </a:lvl5pPr>
    <a:lvl6pPr marL="2286000" algn="l" defTabSz="914400" rtl="0" eaLnBrk="1" latinLnBrk="0" hangingPunct="1">
      <a:defRPr sz="2400" kern="1200">
        <a:solidFill>
          <a:schemeClr val="tx1"/>
        </a:solidFill>
        <a:latin typeface="Lucida Grande" pitchFamily="48" charset="0"/>
        <a:ea typeface="ＭＳ Ｐゴシック" pitchFamily="34" charset="-128"/>
        <a:cs typeface="+mn-cs"/>
      </a:defRPr>
    </a:lvl6pPr>
    <a:lvl7pPr marL="2743200" algn="l" defTabSz="914400" rtl="0" eaLnBrk="1" latinLnBrk="0" hangingPunct="1">
      <a:defRPr sz="2400" kern="1200">
        <a:solidFill>
          <a:schemeClr val="tx1"/>
        </a:solidFill>
        <a:latin typeface="Lucida Grande" pitchFamily="48" charset="0"/>
        <a:ea typeface="ＭＳ Ｐゴシック" pitchFamily="34" charset="-128"/>
        <a:cs typeface="+mn-cs"/>
      </a:defRPr>
    </a:lvl7pPr>
    <a:lvl8pPr marL="3200400" algn="l" defTabSz="914400" rtl="0" eaLnBrk="1" latinLnBrk="0" hangingPunct="1">
      <a:defRPr sz="2400" kern="1200">
        <a:solidFill>
          <a:schemeClr val="tx1"/>
        </a:solidFill>
        <a:latin typeface="Lucida Grande" pitchFamily="48" charset="0"/>
        <a:ea typeface="ＭＳ Ｐゴシック" pitchFamily="34" charset="-128"/>
        <a:cs typeface="+mn-cs"/>
      </a:defRPr>
    </a:lvl8pPr>
    <a:lvl9pPr marL="3657600" algn="l" defTabSz="914400" rtl="0" eaLnBrk="1" latinLnBrk="0" hangingPunct="1">
      <a:defRPr sz="2400" kern="1200">
        <a:solidFill>
          <a:schemeClr val="tx1"/>
        </a:solidFill>
        <a:latin typeface="Lucida Grande" pitchFamily="4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0" autoAdjust="0"/>
    <p:restoredTop sz="90975" autoAdjust="0"/>
  </p:normalViewPr>
  <p:slideViewPr>
    <p:cSldViewPr>
      <p:cViewPr varScale="1">
        <p:scale>
          <a:sx n="64" d="100"/>
          <a:sy n="64" d="100"/>
        </p:scale>
        <p:origin x="155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7" d="100"/>
          <a:sy n="67" d="100"/>
        </p:scale>
        <p:origin x="-3120"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pitchFamily="48" charset="-128"/>
              </a:defRPr>
            </a:lvl1pPr>
          </a:lstStyle>
          <a:p>
            <a:pPr>
              <a:defRPr/>
            </a:pPr>
            <a:endParaRPr lang="en-US"/>
          </a:p>
        </p:txBody>
      </p:sp>
      <p:sp>
        <p:nvSpPr>
          <p:cNvPr id="3481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pitchFamily="48" charset="-128"/>
              </a:defRPr>
            </a:lvl1pPr>
          </a:lstStyle>
          <a:p>
            <a:pPr>
              <a:defRPr/>
            </a:pPr>
            <a:endParaRPr lang="en-US"/>
          </a:p>
        </p:txBody>
      </p:sp>
      <p:sp>
        <p:nvSpPr>
          <p:cNvPr id="48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82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pitchFamily="48" charset="-128"/>
              </a:defRPr>
            </a:lvl1pPr>
          </a:lstStyle>
          <a:p>
            <a:pPr>
              <a:defRPr/>
            </a:pPr>
            <a:endParaRPr lang="en-US"/>
          </a:p>
        </p:txBody>
      </p:sp>
      <p:sp>
        <p:nvSpPr>
          <p:cNvPr id="3482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ea typeface="ＭＳ Ｐゴシック" pitchFamily="48" charset="-128"/>
              </a:defRPr>
            </a:lvl1pPr>
          </a:lstStyle>
          <a:p>
            <a:pPr>
              <a:defRPr/>
            </a:pPr>
            <a:fld id="{04305380-DE87-473E-8954-F2DD35ACA892}" type="slidenum">
              <a:rPr lang="en-US"/>
              <a:pPr>
                <a:defRPr/>
              </a:pPr>
              <a:t>‹#›</a:t>
            </a:fld>
            <a:endParaRPr lang="en-US"/>
          </a:p>
        </p:txBody>
      </p:sp>
    </p:spTree>
    <p:extLst>
      <p:ext uri="{BB962C8B-B14F-4D97-AF65-F5344CB8AC3E}">
        <p14:creationId xmlns:p14="http://schemas.microsoft.com/office/powerpoint/2010/main" val="34359574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Lucida Grande" pitchFamily="48" charset="0"/>
        <a:ea typeface="ＭＳ Ｐゴシック" pitchFamily="48" charset="-128"/>
        <a:cs typeface="+mn-cs"/>
      </a:defRPr>
    </a:lvl1pPr>
    <a:lvl2pPr marL="457200" algn="l" rtl="0" eaLnBrk="0" fontAlgn="base" hangingPunct="0">
      <a:spcBef>
        <a:spcPct val="30000"/>
      </a:spcBef>
      <a:spcAft>
        <a:spcPct val="0"/>
      </a:spcAft>
      <a:defRPr sz="1200" kern="1200">
        <a:solidFill>
          <a:schemeClr val="tx1"/>
        </a:solidFill>
        <a:latin typeface="Lucida Grande" pitchFamily="48" charset="0"/>
        <a:ea typeface="ＭＳ Ｐゴシック" pitchFamily="48" charset="-128"/>
        <a:cs typeface="+mn-cs"/>
      </a:defRPr>
    </a:lvl2pPr>
    <a:lvl3pPr marL="914400" algn="l" rtl="0" eaLnBrk="0" fontAlgn="base" hangingPunct="0">
      <a:spcBef>
        <a:spcPct val="30000"/>
      </a:spcBef>
      <a:spcAft>
        <a:spcPct val="0"/>
      </a:spcAft>
      <a:defRPr sz="1200" kern="1200">
        <a:solidFill>
          <a:schemeClr val="tx1"/>
        </a:solidFill>
        <a:latin typeface="Lucida Grande" pitchFamily="48" charset="0"/>
        <a:ea typeface="ＭＳ Ｐゴシック" pitchFamily="48" charset="-128"/>
        <a:cs typeface="+mn-cs"/>
      </a:defRPr>
    </a:lvl3pPr>
    <a:lvl4pPr marL="1371600" algn="l" rtl="0" eaLnBrk="0" fontAlgn="base" hangingPunct="0">
      <a:spcBef>
        <a:spcPct val="30000"/>
      </a:spcBef>
      <a:spcAft>
        <a:spcPct val="0"/>
      </a:spcAft>
      <a:defRPr sz="1200" kern="1200">
        <a:solidFill>
          <a:schemeClr val="tx1"/>
        </a:solidFill>
        <a:latin typeface="Lucida Grande" pitchFamily="48" charset="0"/>
        <a:ea typeface="ＭＳ Ｐゴシック" pitchFamily="48" charset="-128"/>
        <a:cs typeface="+mn-cs"/>
      </a:defRPr>
    </a:lvl4pPr>
    <a:lvl5pPr marL="1828800" algn="l" rtl="0" eaLnBrk="0" fontAlgn="base" hangingPunct="0">
      <a:spcBef>
        <a:spcPct val="30000"/>
      </a:spcBef>
      <a:spcAft>
        <a:spcPct val="0"/>
      </a:spcAft>
      <a:defRPr sz="1200" kern="1200">
        <a:solidFill>
          <a:schemeClr val="tx1"/>
        </a:solidFill>
        <a:latin typeface="Lucida Grande" pitchFamily="48" charset="0"/>
        <a:ea typeface="ＭＳ Ｐゴシック" pitchFamily="4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 The teacher should introduce the essential question</a:t>
            </a:r>
            <a:r>
              <a:rPr lang="en-US" baseline="0" dirty="0"/>
              <a:t> and the standards that align to the essential question.</a:t>
            </a:r>
            <a:endParaRPr lang="en-US" dirty="0"/>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2</a:t>
            </a:fld>
            <a:endParaRPr lang="en-US"/>
          </a:p>
        </p:txBody>
      </p:sp>
    </p:spTree>
    <p:extLst>
      <p:ext uri="{BB962C8B-B14F-4D97-AF65-F5344CB8AC3E}">
        <p14:creationId xmlns:p14="http://schemas.microsoft.com/office/powerpoint/2010/main" val="3627059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The teacher should present the animated slide. The teacher can ask for student volunteers to name the identified physical feature. When ready, the teacher can click the mouse to reveal the answer. The students should record the correct name of the physical feature on their physical features map.</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12</a:t>
            </a:fld>
            <a:endParaRPr lang="en-US"/>
          </a:p>
        </p:txBody>
      </p:sp>
    </p:spTree>
    <p:extLst>
      <p:ext uri="{BB962C8B-B14F-4D97-AF65-F5344CB8AC3E}">
        <p14:creationId xmlns:p14="http://schemas.microsoft.com/office/powerpoint/2010/main" val="4232874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The teacher should present the animated slide. The teacher can ask for student volunteers to name the identified physical feature. When ready, the teacher can click the mouse to reveal the answer. The students should record the correct name of the physical feature on their physical features map.</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18</a:t>
            </a:fld>
            <a:endParaRPr lang="en-US"/>
          </a:p>
        </p:txBody>
      </p:sp>
    </p:spTree>
    <p:extLst>
      <p:ext uri="{BB962C8B-B14F-4D97-AF65-F5344CB8AC3E}">
        <p14:creationId xmlns:p14="http://schemas.microsoft.com/office/powerpoint/2010/main" val="3204057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The teacher should use the slide to show an illustration of the previous identified physical feature.</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19</a:t>
            </a:fld>
            <a:endParaRPr lang="en-US"/>
          </a:p>
        </p:txBody>
      </p:sp>
    </p:spTree>
    <p:extLst>
      <p:ext uri="{BB962C8B-B14F-4D97-AF65-F5344CB8AC3E}">
        <p14:creationId xmlns:p14="http://schemas.microsoft.com/office/powerpoint/2010/main" val="3399907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The teacher should present the animated slide. The teacher can ask for student volunteers to name the identified physical feature. When ready, the teacher can click the mouse to reveal the answer. The students should record the correct name of the physical feature on their physical features map.</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20</a:t>
            </a:fld>
            <a:endParaRPr lang="en-US"/>
          </a:p>
        </p:txBody>
      </p:sp>
    </p:spTree>
    <p:extLst>
      <p:ext uri="{BB962C8B-B14F-4D97-AF65-F5344CB8AC3E}">
        <p14:creationId xmlns:p14="http://schemas.microsoft.com/office/powerpoint/2010/main" val="2771495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The teacher should use the slide to show an illustration of the previous identified physical feature.</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21</a:t>
            </a:fld>
            <a:endParaRPr lang="en-US"/>
          </a:p>
        </p:txBody>
      </p:sp>
    </p:spTree>
    <p:extLst>
      <p:ext uri="{BB962C8B-B14F-4D97-AF65-F5344CB8AC3E}">
        <p14:creationId xmlns:p14="http://schemas.microsoft.com/office/powerpoint/2010/main" val="4121801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The teacher should use the slide to show an illustration of the previous identified physical feature.</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22</a:t>
            </a:fld>
            <a:endParaRPr lang="en-US"/>
          </a:p>
        </p:txBody>
      </p:sp>
    </p:spTree>
    <p:extLst>
      <p:ext uri="{BB962C8B-B14F-4D97-AF65-F5344CB8AC3E}">
        <p14:creationId xmlns:p14="http://schemas.microsoft.com/office/powerpoint/2010/main" val="1313696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The teacher should present the animated slide. The teacher can ask for student volunteers to name the identified physical feature. When ready, the teacher can click the mouse to reveal the answer. The students should record the correct name of the physical feature on their physical features map.</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23</a:t>
            </a:fld>
            <a:endParaRPr lang="en-US"/>
          </a:p>
        </p:txBody>
      </p:sp>
    </p:spTree>
    <p:extLst>
      <p:ext uri="{BB962C8B-B14F-4D97-AF65-F5344CB8AC3E}">
        <p14:creationId xmlns:p14="http://schemas.microsoft.com/office/powerpoint/2010/main" val="2654090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The teacher should use the slide to show an illustration of the previous identified physical feature.</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25</a:t>
            </a:fld>
            <a:endParaRPr lang="en-US"/>
          </a:p>
        </p:txBody>
      </p:sp>
    </p:spTree>
    <p:extLst>
      <p:ext uri="{BB962C8B-B14F-4D97-AF65-F5344CB8AC3E}">
        <p14:creationId xmlns:p14="http://schemas.microsoft.com/office/powerpoint/2010/main" val="3556958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The teacher should present the animated slide. The teacher can ask for student volunteers to name the identified physical feature. When ready, the teacher can click the mouse to reveal the answer. The students should record the correct name of the physical feature on their physical features map.</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26</a:t>
            </a:fld>
            <a:endParaRPr lang="en-US"/>
          </a:p>
        </p:txBody>
      </p:sp>
    </p:spTree>
    <p:extLst>
      <p:ext uri="{BB962C8B-B14F-4D97-AF65-F5344CB8AC3E}">
        <p14:creationId xmlns:p14="http://schemas.microsoft.com/office/powerpoint/2010/main" val="2616118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The teacher should use the slide to show an illustration of the previous identified physical feature.</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27</a:t>
            </a:fld>
            <a:endParaRPr lang="en-US"/>
          </a:p>
        </p:txBody>
      </p:sp>
    </p:spTree>
    <p:extLst>
      <p:ext uri="{BB962C8B-B14F-4D97-AF65-F5344CB8AC3E}">
        <p14:creationId xmlns:p14="http://schemas.microsoft.com/office/powerpoint/2010/main" val="763554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 The teacher can pose the question</a:t>
            </a:r>
            <a:r>
              <a:rPr lang="en-US" baseline="0" dirty="0"/>
              <a:t> to the class and either ask for general location of the Middle East and/or pull down a map and have a volunteer show the location of the Middle East. When ready, click the mouse to show a world map illustrating the location of the Middle East.</a:t>
            </a:r>
            <a:endParaRPr lang="en-US" dirty="0"/>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3</a:t>
            </a:fld>
            <a:endParaRPr lang="en-US"/>
          </a:p>
        </p:txBody>
      </p:sp>
    </p:spTree>
    <p:extLst>
      <p:ext uri="{BB962C8B-B14F-4D97-AF65-F5344CB8AC3E}">
        <p14:creationId xmlns:p14="http://schemas.microsoft.com/office/powerpoint/2010/main" val="1576218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The teacher should use the slide to show an illustration of the previous identified physical feature.</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32</a:t>
            </a:fld>
            <a:endParaRPr lang="en-US"/>
          </a:p>
        </p:txBody>
      </p:sp>
    </p:spTree>
    <p:extLst>
      <p:ext uri="{BB962C8B-B14F-4D97-AF65-F5344CB8AC3E}">
        <p14:creationId xmlns:p14="http://schemas.microsoft.com/office/powerpoint/2010/main" val="2158851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The teacher should present the animated slide. The teacher can ask for student volunteers to name the identified physical feature. When ready, the teacher can click the mouse to reveal the answer. The students should record the correct name of the physical feature on their physical features map.</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33</a:t>
            </a:fld>
            <a:endParaRPr lang="en-US"/>
          </a:p>
        </p:txBody>
      </p:sp>
    </p:spTree>
    <p:extLst>
      <p:ext uri="{BB962C8B-B14F-4D97-AF65-F5344CB8AC3E}">
        <p14:creationId xmlns:p14="http://schemas.microsoft.com/office/powerpoint/2010/main" val="2484012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The teacher should use the slide to show an illustration of the previous identified physical feature.</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34</a:t>
            </a:fld>
            <a:endParaRPr lang="en-US"/>
          </a:p>
        </p:txBody>
      </p:sp>
    </p:spTree>
    <p:extLst>
      <p:ext uri="{BB962C8B-B14F-4D97-AF65-F5344CB8AC3E}">
        <p14:creationId xmlns:p14="http://schemas.microsoft.com/office/powerpoint/2010/main" val="726232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a:t>
            </a:r>
            <a:r>
              <a:rPr lang="en-US" baseline="0" dirty="0"/>
              <a:t> Each student should complete the distributed summarizing task [linked on the resource page]. The teacher should use the task to determine student mastery and if differentiation is needed before moving on to the nations of the Middle East.</a:t>
            </a:r>
            <a:endParaRPr lang="en-US" dirty="0"/>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36</a:t>
            </a:fld>
            <a:endParaRPr lang="en-US"/>
          </a:p>
        </p:txBody>
      </p:sp>
    </p:spTree>
    <p:extLst>
      <p:ext uri="{BB962C8B-B14F-4D97-AF65-F5344CB8AC3E}">
        <p14:creationId xmlns:p14="http://schemas.microsoft.com/office/powerpoint/2010/main" val="561630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 The Middle</a:t>
            </a:r>
            <a:r>
              <a:rPr lang="en-US" baseline="0" dirty="0"/>
              <a:t> East Foldable [linked on the resource page] can be used to reinforce the location of the physical features of the Middle East.</a:t>
            </a:r>
            <a:endParaRPr lang="en-US" dirty="0"/>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37</a:t>
            </a:fld>
            <a:endParaRPr lang="en-US"/>
          </a:p>
        </p:txBody>
      </p:sp>
    </p:spTree>
    <p:extLst>
      <p:ext uri="{BB962C8B-B14F-4D97-AF65-F5344CB8AC3E}">
        <p14:creationId xmlns:p14="http://schemas.microsoft.com/office/powerpoint/2010/main" val="1526321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 The teacher should give each student a copy of the Nations of the Middle East Map [linked on the  resource page] to label the nations of the Middle East during the lesson.</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38</a:t>
            </a:fld>
            <a:endParaRPr lang="en-US"/>
          </a:p>
        </p:txBody>
      </p:sp>
    </p:spTree>
    <p:extLst>
      <p:ext uri="{BB962C8B-B14F-4D97-AF65-F5344CB8AC3E}">
        <p14:creationId xmlns:p14="http://schemas.microsoft.com/office/powerpoint/2010/main" val="2963734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 The teacher should present the animated slide. The teacher can ask for student volunteers to name the country. When ready, the teacher can click the mouse to reveal the answer. The students should record the correct name of the nation on their map.</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39</a:t>
            </a:fld>
            <a:endParaRPr lang="en-US"/>
          </a:p>
        </p:txBody>
      </p:sp>
    </p:spTree>
    <p:extLst>
      <p:ext uri="{BB962C8B-B14F-4D97-AF65-F5344CB8AC3E}">
        <p14:creationId xmlns:p14="http://schemas.microsoft.com/office/powerpoint/2010/main" val="2120554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The teacher should present the animated slide. The teacher can ask for student volunteers to name the country. When ready, the teacher can click the mouse to reveal the answer. The students should record the correct name of the nation on their map.</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40</a:t>
            </a:fld>
            <a:endParaRPr lang="en-US"/>
          </a:p>
        </p:txBody>
      </p:sp>
    </p:spTree>
    <p:extLst>
      <p:ext uri="{BB962C8B-B14F-4D97-AF65-F5344CB8AC3E}">
        <p14:creationId xmlns:p14="http://schemas.microsoft.com/office/powerpoint/2010/main" val="411906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The teacher should present the animated slide. The teacher can ask for student volunteers to name the country. When ready, the teacher can click the mouse to reveal the answer. The students should record the correct name of the nation on their map.</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41</a:t>
            </a:fld>
            <a:endParaRPr lang="en-US"/>
          </a:p>
        </p:txBody>
      </p:sp>
    </p:spTree>
    <p:extLst>
      <p:ext uri="{BB962C8B-B14F-4D97-AF65-F5344CB8AC3E}">
        <p14:creationId xmlns:p14="http://schemas.microsoft.com/office/powerpoint/2010/main" val="1199689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The teacher should present the animated slide. The teacher can ask for student volunteers to name the country. When ready, the teacher can click the mouse to reveal the answer. The students should record the correct name of the nation on their map.</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42</a:t>
            </a:fld>
            <a:endParaRPr lang="en-US"/>
          </a:p>
        </p:txBody>
      </p:sp>
    </p:spTree>
    <p:extLst>
      <p:ext uri="{BB962C8B-B14F-4D97-AF65-F5344CB8AC3E}">
        <p14:creationId xmlns:p14="http://schemas.microsoft.com/office/powerpoint/2010/main" val="3443122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a:t>
            </a:r>
            <a:r>
              <a:rPr lang="en-US" baseline="0" dirty="0"/>
              <a:t> Approach(s): The teacher should use the image to further demonstrate the location of the Middle East. The teacher may want to first question students on the type of map shown and about some of the physical features that they already notice by the map. You may want to consider taking volunteer statements or calling on students to tell you about the Middle East just based on the physical features map.</a:t>
            </a:r>
            <a:endParaRPr lang="en-US" dirty="0"/>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4</a:t>
            </a:fld>
            <a:endParaRPr lang="en-US"/>
          </a:p>
        </p:txBody>
      </p:sp>
    </p:spTree>
    <p:extLst>
      <p:ext uri="{BB962C8B-B14F-4D97-AF65-F5344CB8AC3E}">
        <p14:creationId xmlns:p14="http://schemas.microsoft.com/office/powerpoint/2010/main" val="3705597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The teacher should present the animated slide. The teacher can ask for student volunteers to name the country. When ready, the teacher can click the mouse to reveal the answer. The students should record the correct name of the nation on their map.</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43</a:t>
            </a:fld>
            <a:endParaRPr lang="en-US"/>
          </a:p>
        </p:txBody>
      </p:sp>
    </p:spTree>
    <p:extLst>
      <p:ext uri="{BB962C8B-B14F-4D97-AF65-F5344CB8AC3E}">
        <p14:creationId xmlns:p14="http://schemas.microsoft.com/office/powerpoint/2010/main" val="780250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The teacher should present the animated slide. The teacher can ask for student volunteers to name the country. When ready, the teacher can click the mouse to reveal the answer. The students should record the correct name of the nation on their map.</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44</a:t>
            </a:fld>
            <a:endParaRPr lang="en-US"/>
          </a:p>
        </p:txBody>
      </p:sp>
    </p:spTree>
    <p:extLst>
      <p:ext uri="{BB962C8B-B14F-4D97-AF65-F5344CB8AC3E}">
        <p14:creationId xmlns:p14="http://schemas.microsoft.com/office/powerpoint/2010/main" val="2863572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The teacher should present the animated slide. The teacher can ask for student volunteers to name the country. When ready, the teacher can click the mouse to reveal the answer. The students should record the correct name of the nation on their map.</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45</a:t>
            </a:fld>
            <a:endParaRPr lang="en-US"/>
          </a:p>
        </p:txBody>
      </p:sp>
    </p:spTree>
    <p:extLst>
      <p:ext uri="{BB962C8B-B14F-4D97-AF65-F5344CB8AC3E}">
        <p14:creationId xmlns:p14="http://schemas.microsoft.com/office/powerpoint/2010/main" val="198180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The teacher should present the animated slide. The teacher can ask for student volunteers to name the country. When ready, the teacher can click the mouse to reveal the answer. The students should record the correct name of the nation on their map.</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46</a:t>
            </a:fld>
            <a:endParaRPr lang="en-US"/>
          </a:p>
        </p:txBody>
      </p:sp>
    </p:spTree>
    <p:extLst>
      <p:ext uri="{BB962C8B-B14F-4D97-AF65-F5344CB8AC3E}">
        <p14:creationId xmlns:p14="http://schemas.microsoft.com/office/powerpoint/2010/main" val="3310986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The teacher should present the animated slide. The teacher can ask for student volunteers to name the country. When ready, the teacher can click the mouse to reveal the answer. The students should record the correct name of the nation on their map. </a:t>
            </a:r>
            <a:r>
              <a:rPr lang="en-US" altLang="en-US" dirty="0">
                <a:ea typeface="ＭＳ Ｐゴシック" pitchFamily="34" charset="-128"/>
              </a:rPr>
              <a:t>The standard does not include the West Bank; however, you may want students to understand the location of the West Bank in relation to the Gaza Strip and Israel and how it connects to the history standards.</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fld id="{6BCD28F4-A9C0-4322-A822-18A23D08FB85}" type="slidenum">
              <a:rPr lang="en-US" altLang="en-US" sz="1200" smtClean="0"/>
              <a:pPr/>
              <a:t>47</a:t>
            </a:fld>
            <a:endParaRPr lang="en-US"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The teacher should present the animated slide. The teacher can ask for student volunteers to name the country. When ready, the teacher can click the mouse to reveal the answer. The students should record the correct name of the nation on their map.</a:t>
            </a: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fld id="{F1F8BC04-BB92-4998-8964-C1358DCA2A36}" type="slidenum">
              <a:rPr lang="en-US" altLang="en-US" sz="1200" smtClean="0">
                <a:solidFill>
                  <a:srgbClr val="000000"/>
                </a:solidFill>
              </a:rPr>
              <a:pPr/>
              <a:t>48</a:t>
            </a:fld>
            <a:endParaRPr lang="en-US" altLang="en-US" sz="120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Each student should complete the distributed summarizing task [linked on the resource page]. The teacher should use the task to determine student mastery and if differentiation is needed before moving on in the lesson.</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49</a:t>
            </a:fld>
            <a:endParaRPr lang="en-US"/>
          </a:p>
        </p:txBody>
      </p:sp>
    </p:spTree>
    <p:extLst>
      <p:ext uri="{BB962C8B-B14F-4D97-AF65-F5344CB8AC3E}">
        <p14:creationId xmlns:p14="http://schemas.microsoft.com/office/powerpoint/2010/main" val="31274717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 The teacher can use the Middle East</a:t>
            </a:r>
            <a:r>
              <a:rPr lang="en-US" baseline="0" dirty="0"/>
              <a:t> Physical Features and Nations PPT Review [linked on the resource page] as a formative assessment and/or review for the lesson.</a:t>
            </a:r>
            <a:endParaRPr lang="en-US" dirty="0"/>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50</a:t>
            </a:fld>
            <a:endParaRPr lang="en-US"/>
          </a:p>
        </p:txBody>
      </p:sp>
    </p:spTree>
    <p:extLst>
      <p:ext uri="{BB962C8B-B14F-4D97-AF65-F5344CB8AC3E}">
        <p14:creationId xmlns:p14="http://schemas.microsoft.com/office/powerpoint/2010/main" val="3879235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a:ea typeface="Calibri"/>
                <a:cs typeface="Times New Roman"/>
              </a:rPr>
              <a:t>Instructional Approach(s): Each student should complete the summarizer. </a:t>
            </a:r>
            <a:r>
              <a:rPr lang="en-US" sz="1200">
                <a:effectLst/>
                <a:latin typeface="Calibri"/>
                <a:ea typeface="Calibri"/>
                <a:cs typeface="Times New Roman"/>
              </a:rPr>
              <a:t>The teacher should use the summarizer to determine the level of student mastery and if differentiation is needed.</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51</a:t>
            </a:fld>
            <a:endParaRPr lang="en-US"/>
          </a:p>
        </p:txBody>
      </p:sp>
    </p:spTree>
    <p:extLst>
      <p:ext uri="{BB962C8B-B14F-4D97-AF65-F5344CB8AC3E}">
        <p14:creationId xmlns:p14="http://schemas.microsoft.com/office/powerpoint/2010/main" val="854869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a:t>
            </a:r>
            <a:r>
              <a:rPr lang="en-US" baseline="0" dirty="0"/>
              <a:t> Approach(s): Students can do the activator individually or with a partner. Partners can be determined by the students or the teacher can provide more specific directions such as turn to the person directly in front/behind you or to the right/left of you, etc. It may be necessary to have a group of three if you have an uneven number of students. Do not allow more than 2-3 minutes of discussion time. The teacher should be walking around listening and redirecting students as needed. The teacher can briefly discuss student responses.</a:t>
            </a:r>
            <a:endParaRPr lang="en-US" dirty="0"/>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5</a:t>
            </a:fld>
            <a:endParaRPr lang="en-US"/>
          </a:p>
        </p:txBody>
      </p:sp>
    </p:spTree>
    <p:extLst>
      <p:ext uri="{BB962C8B-B14F-4D97-AF65-F5344CB8AC3E}">
        <p14:creationId xmlns:p14="http://schemas.microsoft.com/office/powerpoint/2010/main" val="4028925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a:t>
            </a:r>
            <a:r>
              <a:rPr lang="en-US" baseline="0" dirty="0"/>
              <a:t> The teacher should give each student a copy of the Middle East Physical Features Map [linked on the  resource page] to label the physical features of the Middle East during the lesson.</a:t>
            </a:r>
            <a:endParaRPr lang="en-US" dirty="0"/>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6</a:t>
            </a:fld>
            <a:endParaRPr lang="en-US"/>
          </a:p>
        </p:txBody>
      </p:sp>
    </p:spTree>
    <p:extLst>
      <p:ext uri="{BB962C8B-B14F-4D97-AF65-F5344CB8AC3E}">
        <p14:creationId xmlns:p14="http://schemas.microsoft.com/office/powerpoint/2010/main" val="2901893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 The teacher should present the animated slide. The teacher can ask for student volunteers</a:t>
            </a:r>
            <a:r>
              <a:rPr lang="en-US" baseline="0" dirty="0"/>
              <a:t> to name the identified physical feature. When ready, the teacher can click the mouse to reveal the answer. The students should record the correct name of the physical feature on their physical features map.</a:t>
            </a:r>
            <a:endParaRPr lang="en-US" dirty="0"/>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7</a:t>
            </a:fld>
            <a:endParaRPr lang="en-US"/>
          </a:p>
        </p:txBody>
      </p:sp>
    </p:spTree>
    <p:extLst>
      <p:ext uri="{BB962C8B-B14F-4D97-AF65-F5344CB8AC3E}">
        <p14:creationId xmlns:p14="http://schemas.microsoft.com/office/powerpoint/2010/main" val="1101000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 The teacher should use the slide to show an illustration of the previous</a:t>
            </a:r>
            <a:r>
              <a:rPr lang="en-US" baseline="0" dirty="0"/>
              <a:t> identified physical feature.</a:t>
            </a:r>
            <a:endParaRPr lang="en-US" dirty="0"/>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8</a:t>
            </a:fld>
            <a:endParaRPr lang="en-US"/>
          </a:p>
        </p:txBody>
      </p:sp>
    </p:spTree>
    <p:extLst>
      <p:ext uri="{BB962C8B-B14F-4D97-AF65-F5344CB8AC3E}">
        <p14:creationId xmlns:p14="http://schemas.microsoft.com/office/powerpoint/2010/main" val="149011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Instructional Approach(s): The teacher should use the slide to show an illustration of the previous</a:t>
            </a:r>
            <a:r>
              <a:rPr lang="en-US" baseline="0" dirty="0"/>
              <a:t> identified physical feature.</a:t>
            </a:r>
            <a:endParaRPr lang="en-US" dirty="0"/>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9</a:t>
            </a:fld>
            <a:endParaRPr lang="en-US"/>
          </a:p>
        </p:txBody>
      </p:sp>
    </p:spTree>
    <p:extLst>
      <p:ext uri="{BB962C8B-B14F-4D97-AF65-F5344CB8AC3E}">
        <p14:creationId xmlns:p14="http://schemas.microsoft.com/office/powerpoint/2010/main" val="165072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ucida Grande" pitchFamily="48" charset="0"/>
                <a:ea typeface="ＭＳ Ｐゴシック" pitchFamily="48" charset="-128"/>
                <a:cs typeface="+mn-cs"/>
              </a:rPr>
              <a:t>Instructional Approach(s): The teacher should present the animated slide. The teacher can ask for student volunteers to name the identified physical feature. When ready, the teacher can click the mouse to reveal the answer. The students should record the correct name of the physical feature on their physical features map.</a:t>
            </a:r>
          </a:p>
        </p:txBody>
      </p:sp>
      <p:sp>
        <p:nvSpPr>
          <p:cNvPr id="4" name="Slide Number Placeholder 3"/>
          <p:cNvSpPr>
            <a:spLocks noGrp="1"/>
          </p:cNvSpPr>
          <p:nvPr>
            <p:ph type="sldNum" sz="quarter" idx="10"/>
          </p:nvPr>
        </p:nvSpPr>
        <p:spPr/>
        <p:txBody>
          <a:bodyPr/>
          <a:lstStyle/>
          <a:p>
            <a:pPr>
              <a:defRPr/>
            </a:pPr>
            <a:fld id="{04305380-DE87-473E-8954-F2DD35ACA892}" type="slidenum">
              <a:rPr lang="en-US" smtClean="0"/>
              <a:pPr>
                <a:defRPr/>
              </a:pPr>
              <a:t>10</a:t>
            </a:fld>
            <a:endParaRPr lang="en-US"/>
          </a:p>
        </p:txBody>
      </p:sp>
    </p:spTree>
    <p:extLst>
      <p:ext uri="{BB962C8B-B14F-4D97-AF65-F5344CB8AC3E}">
        <p14:creationId xmlns:p14="http://schemas.microsoft.com/office/powerpoint/2010/main" val="1122065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FC3B2D-FD3D-4033-91D1-88F58E321C2F}" type="slidenum">
              <a:rPr lang="en-US"/>
              <a:pPr>
                <a:defRPr/>
              </a:pPr>
              <a:t>‹#›</a:t>
            </a:fld>
            <a:endParaRPr lang="en-US"/>
          </a:p>
        </p:txBody>
      </p:sp>
    </p:spTree>
    <p:extLst>
      <p:ext uri="{BB962C8B-B14F-4D97-AF65-F5344CB8AC3E}">
        <p14:creationId xmlns:p14="http://schemas.microsoft.com/office/powerpoint/2010/main" val="2000496276"/>
      </p:ext>
    </p:extLst>
  </p:cSld>
  <p:clrMapOvr>
    <a:masterClrMapping/>
  </p:clrMapOvr>
  <p:transition spd="slow">
    <p:blinds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0FF4BE-8820-4ABC-A981-92F44E62F114}" type="slidenum">
              <a:rPr lang="en-US"/>
              <a:pPr>
                <a:defRPr/>
              </a:pPr>
              <a:t>‹#›</a:t>
            </a:fld>
            <a:endParaRPr lang="en-US"/>
          </a:p>
        </p:txBody>
      </p:sp>
    </p:spTree>
    <p:extLst>
      <p:ext uri="{BB962C8B-B14F-4D97-AF65-F5344CB8AC3E}">
        <p14:creationId xmlns:p14="http://schemas.microsoft.com/office/powerpoint/2010/main" val="1058535113"/>
      </p:ext>
    </p:extLst>
  </p:cSld>
  <p:clrMapOvr>
    <a:masterClrMapping/>
  </p:clrMapOvr>
  <p:transition spd="slow">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F5A537-9967-4CD3-9C3E-9C785132EB11}" type="slidenum">
              <a:rPr lang="en-US"/>
              <a:pPr>
                <a:defRPr/>
              </a:pPr>
              <a:t>‹#›</a:t>
            </a:fld>
            <a:endParaRPr lang="en-US"/>
          </a:p>
        </p:txBody>
      </p:sp>
    </p:spTree>
    <p:extLst>
      <p:ext uri="{BB962C8B-B14F-4D97-AF65-F5344CB8AC3E}">
        <p14:creationId xmlns:p14="http://schemas.microsoft.com/office/powerpoint/2010/main" val="1655530482"/>
      </p:ext>
    </p:extLst>
  </p:cSld>
  <p:clrMapOvr>
    <a:masterClrMapping/>
  </p:clrMapOvr>
  <p:transition spd="slow">
    <p:blinds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611B67-9495-44AE-9F64-3A0E059A92EA}" type="slidenum">
              <a:rPr lang="en-US"/>
              <a:pPr>
                <a:defRPr/>
              </a:pPr>
              <a:t>‹#›</a:t>
            </a:fld>
            <a:endParaRPr lang="en-US"/>
          </a:p>
        </p:txBody>
      </p:sp>
    </p:spTree>
    <p:extLst>
      <p:ext uri="{BB962C8B-B14F-4D97-AF65-F5344CB8AC3E}">
        <p14:creationId xmlns:p14="http://schemas.microsoft.com/office/powerpoint/2010/main" val="824544975"/>
      </p:ext>
    </p:extLst>
  </p:cSld>
  <p:clrMapOvr>
    <a:masterClrMapping/>
  </p:clrMapOvr>
  <p:transition spd="slow">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92E176-C38F-4661-A093-2730EA40082F}" type="slidenum">
              <a:rPr lang="en-US"/>
              <a:pPr>
                <a:defRPr/>
              </a:pPr>
              <a:t>‹#›</a:t>
            </a:fld>
            <a:endParaRPr lang="en-US"/>
          </a:p>
        </p:txBody>
      </p:sp>
    </p:spTree>
    <p:extLst>
      <p:ext uri="{BB962C8B-B14F-4D97-AF65-F5344CB8AC3E}">
        <p14:creationId xmlns:p14="http://schemas.microsoft.com/office/powerpoint/2010/main" val="1061585240"/>
      </p:ext>
    </p:extLst>
  </p:cSld>
  <p:clrMapOvr>
    <a:masterClrMapping/>
  </p:clrMapOvr>
  <p:transition spd="slow">
    <p:blinds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BC902D-7DAE-467E-8BA0-B21E7D0C5927}" type="slidenum">
              <a:rPr lang="en-US"/>
              <a:pPr>
                <a:defRPr/>
              </a:pPr>
              <a:t>‹#›</a:t>
            </a:fld>
            <a:endParaRPr lang="en-US"/>
          </a:p>
        </p:txBody>
      </p:sp>
    </p:spTree>
    <p:extLst>
      <p:ext uri="{BB962C8B-B14F-4D97-AF65-F5344CB8AC3E}">
        <p14:creationId xmlns:p14="http://schemas.microsoft.com/office/powerpoint/2010/main" val="4230310629"/>
      </p:ext>
    </p:extLst>
  </p:cSld>
  <p:clrMapOvr>
    <a:masterClrMapping/>
  </p:clrMapOvr>
  <p:transition spd="slow">
    <p:blinds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DAEFFC-3835-466C-BD23-26BA55BFEA4A}" type="slidenum">
              <a:rPr lang="en-US"/>
              <a:pPr>
                <a:defRPr/>
              </a:pPr>
              <a:t>‹#›</a:t>
            </a:fld>
            <a:endParaRPr lang="en-US"/>
          </a:p>
        </p:txBody>
      </p:sp>
    </p:spTree>
    <p:extLst>
      <p:ext uri="{BB962C8B-B14F-4D97-AF65-F5344CB8AC3E}">
        <p14:creationId xmlns:p14="http://schemas.microsoft.com/office/powerpoint/2010/main" val="4272895310"/>
      </p:ext>
    </p:extLst>
  </p:cSld>
  <p:clrMapOvr>
    <a:masterClrMapping/>
  </p:clrMapOvr>
  <p:transition spd="slow">
    <p:blinds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D3C476-64D6-4246-9C21-6C85841CA281}" type="slidenum">
              <a:rPr lang="en-US"/>
              <a:pPr>
                <a:defRPr/>
              </a:pPr>
              <a:t>‹#›</a:t>
            </a:fld>
            <a:endParaRPr lang="en-US"/>
          </a:p>
        </p:txBody>
      </p:sp>
    </p:spTree>
    <p:extLst>
      <p:ext uri="{BB962C8B-B14F-4D97-AF65-F5344CB8AC3E}">
        <p14:creationId xmlns:p14="http://schemas.microsoft.com/office/powerpoint/2010/main" val="1145344965"/>
      </p:ext>
    </p:extLst>
  </p:cSld>
  <p:clrMapOvr>
    <a:masterClrMapping/>
  </p:clrMapOvr>
  <p:transition spd="slow">
    <p:blinds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D1109DB-D949-4CA7-8C23-218F653017BB}" type="slidenum">
              <a:rPr lang="en-US"/>
              <a:pPr>
                <a:defRPr/>
              </a:pPr>
              <a:t>‹#›</a:t>
            </a:fld>
            <a:endParaRPr lang="en-US"/>
          </a:p>
        </p:txBody>
      </p:sp>
    </p:spTree>
    <p:extLst>
      <p:ext uri="{BB962C8B-B14F-4D97-AF65-F5344CB8AC3E}">
        <p14:creationId xmlns:p14="http://schemas.microsoft.com/office/powerpoint/2010/main" val="758229172"/>
      </p:ext>
    </p:extLst>
  </p:cSld>
  <p:clrMapOvr>
    <a:masterClrMapping/>
  </p:clrMapOvr>
  <p:transition spd="slow">
    <p:blinds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4247AA-665E-426E-B625-FCB1568E93F1}" type="slidenum">
              <a:rPr lang="en-US"/>
              <a:pPr>
                <a:defRPr/>
              </a:pPr>
              <a:t>‹#›</a:t>
            </a:fld>
            <a:endParaRPr lang="en-US"/>
          </a:p>
        </p:txBody>
      </p:sp>
    </p:spTree>
    <p:extLst>
      <p:ext uri="{BB962C8B-B14F-4D97-AF65-F5344CB8AC3E}">
        <p14:creationId xmlns:p14="http://schemas.microsoft.com/office/powerpoint/2010/main" val="3019383577"/>
      </p:ext>
    </p:extLst>
  </p:cSld>
  <p:clrMapOvr>
    <a:masterClrMapping/>
  </p:clrMapOvr>
  <p:transition spd="slow">
    <p:blinds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41F7B4-5840-4E82-B954-359F56998EE8}" type="slidenum">
              <a:rPr lang="en-US"/>
              <a:pPr>
                <a:defRPr/>
              </a:pPr>
              <a:t>‹#›</a:t>
            </a:fld>
            <a:endParaRPr lang="en-US"/>
          </a:p>
        </p:txBody>
      </p:sp>
    </p:spTree>
    <p:extLst>
      <p:ext uri="{BB962C8B-B14F-4D97-AF65-F5344CB8AC3E}">
        <p14:creationId xmlns:p14="http://schemas.microsoft.com/office/powerpoint/2010/main" val="2130686099"/>
      </p:ext>
    </p:extLst>
  </p:cSld>
  <p:clrMapOvr>
    <a:masterClrMapping/>
  </p:clrMapOvr>
  <p:transition spd="slow">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D46083-3F74-4206-8F9B-1B7E6A1F59D0}" type="slidenum">
              <a:rPr lang="en-US"/>
              <a:pPr>
                <a:defRPr/>
              </a:pPr>
              <a:t>‹#›</a:t>
            </a:fld>
            <a:endParaRPr lang="en-US"/>
          </a:p>
        </p:txBody>
      </p:sp>
    </p:spTree>
    <p:extLst>
      <p:ext uri="{BB962C8B-B14F-4D97-AF65-F5344CB8AC3E}">
        <p14:creationId xmlns:p14="http://schemas.microsoft.com/office/powerpoint/2010/main" val="4021054475"/>
      </p:ext>
    </p:extLst>
  </p:cSld>
  <p:clrMapOvr>
    <a:masterClrMapping/>
  </p:clrMapOvr>
  <p:transition spd="slow">
    <p:blinds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246A86-63D5-4064-929C-B74FE934909F}" type="slidenum">
              <a:rPr lang="en-US"/>
              <a:pPr>
                <a:defRPr/>
              </a:pPr>
              <a:t>‹#›</a:t>
            </a:fld>
            <a:endParaRPr lang="en-US"/>
          </a:p>
        </p:txBody>
      </p:sp>
    </p:spTree>
    <p:extLst>
      <p:ext uri="{BB962C8B-B14F-4D97-AF65-F5344CB8AC3E}">
        <p14:creationId xmlns:p14="http://schemas.microsoft.com/office/powerpoint/2010/main" val="3776113906"/>
      </p:ext>
    </p:extLst>
  </p:cSld>
  <p:clrMapOvr>
    <a:masterClrMapping/>
  </p:clrMapOvr>
  <p:transition spd="slow">
    <p:blinds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63315D-12CC-4985-B708-E30CF938823E}" type="slidenum">
              <a:rPr lang="en-US"/>
              <a:pPr>
                <a:defRPr/>
              </a:pPr>
              <a:t>‹#›</a:t>
            </a:fld>
            <a:endParaRPr lang="en-US"/>
          </a:p>
        </p:txBody>
      </p:sp>
    </p:spTree>
    <p:extLst>
      <p:ext uri="{BB962C8B-B14F-4D97-AF65-F5344CB8AC3E}">
        <p14:creationId xmlns:p14="http://schemas.microsoft.com/office/powerpoint/2010/main" val="1299954655"/>
      </p:ext>
    </p:extLst>
  </p:cSld>
  <p:clrMapOvr>
    <a:masterClrMapping/>
  </p:clrMapOvr>
  <p:transition spd="slow">
    <p:blinds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D2AAF1-4C6A-4AB6-A8CC-5A29B47541BE}" type="slidenum">
              <a:rPr lang="en-US"/>
              <a:pPr>
                <a:defRPr/>
              </a:pPr>
              <a:t>‹#›</a:t>
            </a:fld>
            <a:endParaRPr lang="en-US"/>
          </a:p>
        </p:txBody>
      </p:sp>
    </p:spTree>
    <p:extLst>
      <p:ext uri="{BB962C8B-B14F-4D97-AF65-F5344CB8AC3E}">
        <p14:creationId xmlns:p14="http://schemas.microsoft.com/office/powerpoint/2010/main" val="608097533"/>
      </p:ext>
    </p:extLst>
  </p:cSld>
  <p:clrMapOvr>
    <a:masterClrMapping/>
  </p:clrMapOvr>
  <p:transition spd="slow">
    <p:blinds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86E8D7-40D3-4B72-B5FA-E9A8EEE23141}" type="slidenum">
              <a:rPr lang="en-US"/>
              <a:pPr>
                <a:defRPr/>
              </a:pPr>
              <a:t>‹#›</a:t>
            </a:fld>
            <a:endParaRPr lang="en-US"/>
          </a:p>
        </p:txBody>
      </p:sp>
    </p:spTree>
    <p:extLst>
      <p:ext uri="{BB962C8B-B14F-4D97-AF65-F5344CB8AC3E}">
        <p14:creationId xmlns:p14="http://schemas.microsoft.com/office/powerpoint/2010/main" val="1997501346"/>
      </p:ext>
    </p:extLst>
  </p:cSld>
  <p:clrMapOvr>
    <a:masterClrMapping/>
  </p:clrMapOvr>
  <p:transition spd="slow">
    <p:blinds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A7D90C-682F-43D5-936B-14862EE9DBB6}" type="slidenum">
              <a:rPr lang="en-US"/>
              <a:pPr>
                <a:defRPr/>
              </a:pPr>
              <a:t>‹#›</a:t>
            </a:fld>
            <a:endParaRPr lang="en-US"/>
          </a:p>
        </p:txBody>
      </p:sp>
    </p:spTree>
    <p:extLst>
      <p:ext uri="{BB962C8B-B14F-4D97-AF65-F5344CB8AC3E}">
        <p14:creationId xmlns:p14="http://schemas.microsoft.com/office/powerpoint/2010/main" val="2217128656"/>
      </p:ext>
    </p:extLst>
  </p:cSld>
  <p:clrMapOvr>
    <a:masterClrMapping/>
  </p:clrMapOvr>
  <p:transition spd="slow">
    <p:blinds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086BE1-62AD-40FB-A3A1-E94662E6CF3E}" type="slidenum">
              <a:rPr lang="en-US"/>
              <a:pPr>
                <a:defRPr/>
              </a:pPr>
              <a:t>‹#›</a:t>
            </a:fld>
            <a:endParaRPr lang="en-US"/>
          </a:p>
        </p:txBody>
      </p:sp>
    </p:spTree>
    <p:extLst>
      <p:ext uri="{BB962C8B-B14F-4D97-AF65-F5344CB8AC3E}">
        <p14:creationId xmlns:p14="http://schemas.microsoft.com/office/powerpoint/2010/main" val="2193220789"/>
      </p:ext>
    </p:extLst>
  </p:cSld>
  <p:clrMapOvr>
    <a:masterClrMapping/>
  </p:clrMapOvr>
  <p:transition spd="slow">
    <p:blinds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46F558-DAF3-43F4-907C-CEE445913878}" type="slidenum">
              <a:rPr lang="en-US"/>
              <a:pPr>
                <a:defRPr/>
              </a:pPr>
              <a:t>‹#›</a:t>
            </a:fld>
            <a:endParaRPr lang="en-US"/>
          </a:p>
        </p:txBody>
      </p:sp>
    </p:spTree>
    <p:extLst>
      <p:ext uri="{BB962C8B-B14F-4D97-AF65-F5344CB8AC3E}">
        <p14:creationId xmlns:p14="http://schemas.microsoft.com/office/powerpoint/2010/main" val="2798985464"/>
      </p:ext>
    </p:extLst>
  </p:cSld>
  <p:clrMapOvr>
    <a:masterClrMapping/>
  </p:clrMapOvr>
  <p:transition spd="slow">
    <p:blinds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F1CD6AF-730B-4512-B14C-1FC9D9F2C3D1}" type="slidenum">
              <a:rPr lang="en-US"/>
              <a:pPr>
                <a:defRPr/>
              </a:pPr>
              <a:t>‹#›</a:t>
            </a:fld>
            <a:endParaRPr lang="en-US"/>
          </a:p>
        </p:txBody>
      </p:sp>
    </p:spTree>
    <p:extLst>
      <p:ext uri="{BB962C8B-B14F-4D97-AF65-F5344CB8AC3E}">
        <p14:creationId xmlns:p14="http://schemas.microsoft.com/office/powerpoint/2010/main" val="758173438"/>
      </p:ext>
    </p:extLst>
  </p:cSld>
  <p:clrMapOvr>
    <a:masterClrMapping/>
  </p:clrMapOvr>
  <p:transition spd="slow">
    <p:blinds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BF65ED-FD2E-4700-B7BD-BB88DFBEE061}" type="slidenum">
              <a:rPr lang="en-US"/>
              <a:pPr>
                <a:defRPr/>
              </a:pPr>
              <a:t>‹#›</a:t>
            </a:fld>
            <a:endParaRPr lang="en-US"/>
          </a:p>
        </p:txBody>
      </p:sp>
    </p:spTree>
    <p:extLst>
      <p:ext uri="{BB962C8B-B14F-4D97-AF65-F5344CB8AC3E}">
        <p14:creationId xmlns:p14="http://schemas.microsoft.com/office/powerpoint/2010/main" val="761489595"/>
      </p:ext>
    </p:extLst>
  </p:cSld>
  <p:clrMapOvr>
    <a:masterClrMapping/>
  </p:clrMapOvr>
  <p:transition spd="slow">
    <p:blinds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8655765-CA2D-4178-AD78-8A0406C7F207}" type="slidenum">
              <a:rPr lang="en-US"/>
              <a:pPr>
                <a:defRPr/>
              </a:pPr>
              <a:t>‹#›</a:t>
            </a:fld>
            <a:endParaRPr lang="en-US"/>
          </a:p>
        </p:txBody>
      </p:sp>
    </p:spTree>
    <p:extLst>
      <p:ext uri="{BB962C8B-B14F-4D97-AF65-F5344CB8AC3E}">
        <p14:creationId xmlns:p14="http://schemas.microsoft.com/office/powerpoint/2010/main" val="521610841"/>
      </p:ext>
    </p:extLst>
  </p:cSld>
  <p:clrMapOvr>
    <a:masterClrMapping/>
  </p:clrMapOvr>
  <p:transition spd="slow">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046CA5-DD22-49A4-AB46-0EB0124BA004}" type="slidenum">
              <a:rPr lang="en-US"/>
              <a:pPr>
                <a:defRPr/>
              </a:pPr>
              <a:t>‹#›</a:t>
            </a:fld>
            <a:endParaRPr lang="en-US"/>
          </a:p>
        </p:txBody>
      </p:sp>
    </p:spTree>
    <p:extLst>
      <p:ext uri="{BB962C8B-B14F-4D97-AF65-F5344CB8AC3E}">
        <p14:creationId xmlns:p14="http://schemas.microsoft.com/office/powerpoint/2010/main" val="1923044852"/>
      </p:ext>
    </p:extLst>
  </p:cSld>
  <p:clrMapOvr>
    <a:masterClrMapping/>
  </p:clrMapOvr>
  <p:transition spd="slow">
    <p:blinds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875775-69A8-4095-939C-DD3C5EA460FD}" type="slidenum">
              <a:rPr lang="en-US"/>
              <a:pPr>
                <a:defRPr/>
              </a:pPr>
              <a:t>‹#›</a:t>
            </a:fld>
            <a:endParaRPr lang="en-US"/>
          </a:p>
        </p:txBody>
      </p:sp>
    </p:spTree>
    <p:extLst>
      <p:ext uri="{BB962C8B-B14F-4D97-AF65-F5344CB8AC3E}">
        <p14:creationId xmlns:p14="http://schemas.microsoft.com/office/powerpoint/2010/main" val="1169146483"/>
      </p:ext>
    </p:extLst>
  </p:cSld>
  <p:clrMapOvr>
    <a:masterClrMapping/>
  </p:clrMapOvr>
  <p:transition spd="slow">
    <p:blinds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306E6D-FC85-472C-BAE3-DE092F661C04}" type="slidenum">
              <a:rPr lang="en-US"/>
              <a:pPr>
                <a:defRPr/>
              </a:pPr>
              <a:t>‹#›</a:t>
            </a:fld>
            <a:endParaRPr lang="en-US"/>
          </a:p>
        </p:txBody>
      </p:sp>
    </p:spTree>
    <p:extLst>
      <p:ext uri="{BB962C8B-B14F-4D97-AF65-F5344CB8AC3E}">
        <p14:creationId xmlns:p14="http://schemas.microsoft.com/office/powerpoint/2010/main" val="1399671391"/>
      </p:ext>
    </p:extLst>
  </p:cSld>
  <p:clrMapOvr>
    <a:masterClrMapping/>
  </p:clrMapOvr>
  <p:transition spd="slow">
    <p:blinds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D8B317-DA1E-4AFD-B473-B19A45DB00C7}" type="slidenum">
              <a:rPr lang="en-US"/>
              <a:pPr>
                <a:defRPr/>
              </a:pPr>
              <a:t>‹#›</a:t>
            </a:fld>
            <a:endParaRPr lang="en-US"/>
          </a:p>
        </p:txBody>
      </p:sp>
    </p:spTree>
    <p:extLst>
      <p:ext uri="{BB962C8B-B14F-4D97-AF65-F5344CB8AC3E}">
        <p14:creationId xmlns:p14="http://schemas.microsoft.com/office/powerpoint/2010/main" val="1277383028"/>
      </p:ext>
    </p:extLst>
  </p:cSld>
  <p:clrMapOvr>
    <a:masterClrMapping/>
  </p:clrMapOvr>
  <p:transition spd="slow">
    <p:blinds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DE744C-49E8-4E5F-8BB4-47B218FB5FC9}" type="slidenum">
              <a:rPr lang="en-US"/>
              <a:pPr>
                <a:defRPr/>
              </a:pPr>
              <a:t>‹#›</a:t>
            </a:fld>
            <a:endParaRPr lang="en-US"/>
          </a:p>
        </p:txBody>
      </p:sp>
    </p:spTree>
    <p:extLst>
      <p:ext uri="{BB962C8B-B14F-4D97-AF65-F5344CB8AC3E}">
        <p14:creationId xmlns:p14="http://schemas.microsoft.com/office/powerpoint/2010/main" val="3370971164"/>
      </p:ext>
    </p:extLst>
  </p:cSld>
  <p:clrMapOvr>
    <a:masterClrMapping/>
  </p:clrMapOvr>
  <p:transition spd="slow">
    <p:blinds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7AC25B-9F08-4DCB-8A1C-9E409217C20C}" type="slidenum">
              <a:rPr lang="en-US"/>
              <a:pPr>
                <a:defRPr/>
              </a:pPr>
              <a:t>‹#›</a:t>
            </a:fld>
            <a:endParaRPr lang="en-US"/>
          </a:p>
        </p:txBody>
      </p:sp>
    </p:spTree>
    <p:extLst>
      <p:ext uri="{BB962C8B-B14F-4D97-AF65-F5344CB8AC3E}">
        <p14:creationId xmlns:p14="http://schemas.microsoft.com/office/powerpoint/2010/main" val="3377582472"/>
      </p:ext>
    </p:extLst>
  </p:cSld>
  <p:clrMapOvr>
    <a:masterClrMapping/>
  </p:clrMapOvr>
  <p:transition spd="slow">
    <p:blinds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D134E7-1974-4211-8B78-C3FBDED5F5EB}" type="slidenum">
              <a:rPr lang="en-US"/>
              <a:pPr>
                <a:defRPr/>
              </a:pPr>
              <a:t>‹#›</a:t>
            </a:fld>
            <a:endParaRPr lang="en-US"/>
          </a:p>
        </p:txBody>
      </p:sp>
    </p:spTree>
    <p:extLst>
      <p:ext uri="{BB962C8B-B14F-4D97-AF65-F5344CB8AC3E}">
        <p14:creationId xmlns:p14="http://schemas.microsoft.com/office/powerpoint/2010/main" val="2600402409"/>
      </p:ext>
    </p:extLst>
  </p:cSld>
  <p:clrMapOvr>
    <a:masterClrMapping/>
  </p:clrMapOvr>
  <p:transition spd="slow">
    <p:blinds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8BB404-2792-4B9E-AC97-E6D25751C56F}" type="slidenum">
              <a:rPr lang="en-US"/>
              <a:pPr>
                <a:defRPr/>
              </a:pPr>
              <a:t>‹#›</a:t>
            </a:fld>
            <a:endParaRPr lang="en-US"/>
          </a:p>
        </p:txBody>
      </p:sp>
    </p:spTree>
    <p:extLst>
      <p:ext uri="{BB962C8B-B14F-4D97-AF65-F5344CB8AC3E}">
        <p14:creationId xmlns:p14="http://schemas.microsoft.com/office/powerpoint/2010/main" val="3588944806"/>
      </p:ext>
    </p:extLst>
  </p:cSld>
  <p:clrMapOvr>
    <a:masterClrMapping/>
  </p:clrMapOvr>
  <p:transition spd="slow">
    <p:blinds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181728-4567-41DD-AB7C-DD3D1463F9F1}" type="slidenum">
              <a:rPr lang="en-US"/>
              <a:pPr>
                <a:defRPr/>
              </a:pPr>
              <a:t>‹#›</a:t>
            </a:fld>
            <a:endParaRPr lang="en-US"/>
          </a:p>
        </p:txBody>
      </p:sp>
    </p:spTree>
    <p:extLst>
      <p:ext uri="{BB962C8B-B14F-4D97-AF65-F5344CB8AC3E}">
        <p14:creationId xmlns:p14="http://schemas.microsoft.com/office/powerpoint/2010/main" val="3602120802"/>
      </p:ext>
    </p:extLst>
  </p:cSld>
  <p:clrMapOvr>
    <a:masterClrMapping/>
  </p:clrMapOvr>
  <p:transition spd="slow">
    <p:blinds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5D2451C-C407-436E-91F7-BB8B9C014576}" type="slidenum">
              <a:rPr lang="en-US"/>
              <a:pPr>
                <a:defRPr/>
              </a:pPr>
              <a:t>‹#›</a:t>
            </a:fld>
            <a:endParaRPr lang="en-US"/>
          </a:p>
        </p:txBody>
      </p:sp>
    </p:spTree>
    <p:extLst>
      <p:ext uri="{BB962C8B-B14F-4D97-AF65-F5344CB8AC3E}">
        <p14:creationId xmlns:p14="http://schemas.microsoft.com/office/powerpoint/2010/main" val="2636922337"/>
      </p:ext>
    </p:extLst>
  </p:cSld>
  <p:clrMapOvr>
    <a:masterClrMapping/>
  </p:clrMapOvr>
  <p:transition spd="slow">
    <p:blinds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7D97D1B-45B7-411B-A6A5-022C8C1CD82F}" type="slidenum">
              <a:rPr lang="en-US"/>
              <a:pPr>
                <a:defRPr/>
              </a:pPr>
              <a:t>‹#›</a:t>
            </a:fld>
            <a:endParaRPr lang="en-US"/>
          </a:p>
        </p:txBody>
      </p:sp>
    </p:spTree>
    <p:extLst>
      <p:ext uri="{BB962C8B-B14F-4D97-AF65-F5344CB8AC3E}">
        <p14:creationId xmlns:p14="http://schemas.microsoft.com/office/powerpoint/2010/main" val="3949083026"/>
      </p:ext>
    </p:extLst>
  </p:cSld>
  <p:clrMapOvr>
    <a:masterClrMapping/>
  </p:clrMapOvr>
  <p:transition spd="slow">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7BF9-69DB-4264-892B-F67C92A7B577}" type="slidenum">
              <a:rPr lang="en-US"/>
              <a:pPr>
                <a:defRPr/>
              </a:pPr>
              <a:t>‹#›</a:t>
            </a:fld>
            <a:endParaRPr lang="en-US"/>
          </a:p>
        </p:txBody>
      </p:sp>
    </p:spTree>
    <p:extLst>
      <p:ext uri="{BB962C8B-B14F-4D97-AF65-F5344CB8AC3E}">
        <p14:creationId xmlns:p14="http://schemas.microsoft.com/office/powerpoint/2010/main" val="3254627460"/>
      </p:ext>
    </p:extLst>
  </p:cSld>
  <p:clrMapOvr>
    <a:masterClrMapping/>
  </p:clrMapOvr>
  <p:transition spd="slow">
    <p:blinds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4804CBC-7D9F-441A-8200-FCE2A043305F}" type="slidenum">
              <a:rPr lang="en-US"/>
              <a:pPr>
                <a:defRPr/>
              </a:pPr>
              <a:t>‹#›</a:t>
            </a:fld>
            <a:endParaRPr lang="en-US"/>
          </a:p>
        </p:txBody>
      </p:sp>
    </p:spTree>
    <p:extLst>
      <p:ext uri="{BB962C8B-B14F-4D97-AF65-F5344CB8AC3E}">
        <p14:creationId xmlns:p14="http://schemas.microsoft.com/office/powerpoint/2010/main" val="1958668919"/>
      </p:ext>
    </p:extLst>
  </p:cSld>
  <p:clrMapOvr>
    <a:masterClrMapping/>
  </p:clrMapOvr>
  <p:transition spd="slow">
    <p:blinds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FA8DEA-2F88-41A1-9AB5-7DC8BD86B8FF}" type="slidenum">
              <a:rPr lang="en-US"/>
              <a:pPr>
                <a:defRPr/>
              </a:pPr>
              <a:t>‹#›</a:t>
            </a:fld>
            <a:endParaRPr lang="en-US"/>
          </a:p>
        </p:txBody>
      </p:sp>
    </p:spTree>
    <p:extLst>
      <p:ext uri="{BB962C8B-B14F-4D97-AF65-F5344CB8AC3E}">
        <p14:creationId xmlns:p14="http://schemas.microsoft.com/office/powerpoint/2010/main" val="1848073680"/>
      </p:ext>
    </p:extLst>
  </p:cSld>
  <p:clrMapOvr>
    <a:masterClrMapping/>
  </p:clrMapOvr>
  <p:transition spd="slow">
    <p:blinds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80733C-060C-4634-8697-B2D9A3AC4678}" type="slidenum">
              <a:rPr lang="en-US"/>
              <a:pPr>
                <a:defRPr/>
              </a:pPr>
              <a:t>‹#›</a:t>
            </a:fld>
            <a:endParaRPr lang="en-US"/>
          </a:p>
        </p:txBody>
      </p:sp>
    </p:spTree>
    <p:extLst>
      <p:ext uri="{BB962C8B-B14F-4D97-AF65-F5344CB8AC3E}">
        <p14:creationId xmlns:p14="http://schemas.microsoft.com/office/powerpoint/2010/main" val="3886345043"/>
      </p:ext>
    </p:extLst>
  </p:cSld>
  <p:clrMapOvr>
    <a:masterClrMapping/>
  </p:clrMapOvr>
  <p:transition spd="slow">
    <p:blinds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34CA85-3EAD-4E57-8065-8755AAEFA09E}" type="slidenum">
              <a:rPr lang="en-US"/>
              <a:pPr>
                <a:defRPr/>
              </a:pPr>
              <a:t>‹#›</a:t>
            </a:fld>
            <a:endParaRPr lang="en-US"/>
          </a:p>
        </p:txBody>
      </p:sp>
    </p:spTree>
    <p:extLst>
      <p:ext uri="{BB962C8B-B14F-4D97-AF65-F5344CB8AC3E}">
        <p14:creationId xmlns:p14="http://schemas.microsoft.com/office/powerpoint/2010/main" val="679152957"/>
      </p:ext>
    </p:extLst>
  </p:cSld>
  <p:clrMapOvr>
    <a:masterClrMapping/>
  </p:clrMapOvr>
  <p:transition spd="slow">
    <p:blinds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B2B835-EB6C-49E5-9B85-D47AC54F151F}" type="slidenum">
              <a:rPr lang="en-US"/>
              <a:pPr>
                <a:defRPr/>
              </a:pPr>
              <a:t>‹#›</a:t>
            </a:fld>
            <a:endParaRPr lang="en-US"/>
          </a:p>
        </p:txBody>
      </p:sp>
    </p:spTree>
    <p:extLst>
      <p:ext uri="{BB962C8B-B14F-4D97-AF65-F5344CB8AC3E}">
        <p14:creationId xmlns:p14="http://schemas.microsoft.com/office/powerpoint/2010/main" val="1861310705"/>
      </p:ext>
    </p:extLst>
  </p:cSld>
  <p:clrMapOvr>
    <a:masterClrMapping/>
  </p:clrMapOvr>
  <p:transition spd="slow">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3BEED7C-EBF6-46BA-BA10-89AAD3A146F7}" type="slidenum">
              <a:rPr lang="en-US"/>
              <a:pPr>
                <a:defRPr/>
              </a:pPr>
              <a:t>‹#›</a:t>
            </a:fld>
            <a:endParaRPr lang="en-US"/>
          </a:p>
        </p:txBody>
      </p:sp>
    </p:spTree>
    <p:extLst>
      <p:ext uri="{BB962C8B-B14F-4D97-AF65-F5344CB8AC3E}">
        <p14:creationId xmlns:p14="http://schemas.microsoft.com/office/powerpoint/2010/main" val="361047706"/>
      </p:ext>
    </p:extLst>
  </p:cSld>
  <p:clrMapOvr>
    <a:masterClrMapping/>
  </p:clrMapOvr>
  <p:transition spd="slow">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C66612-FA64-4A59-AB82-092D1C282FE7}" type="slidenum">
              <a:rPr lang="en-US"/>
              <a:pPr>
                <a:defRPr/>
              </a:pPr>
              <a:t>‹#›</a:t>
            </a:fld>
            <a:endParaRPr lang="en-US"/>
          </a:p>
        </p:txBody>
      </p:sp>
    </p:spTree>
    <p:extLst>
      <p:ext uri="{BB962C8B-B14F-4D97-AF65-F5344CB8AC3E}">
        <p14:creationId xmlns:p14="http://schemas.microsoft.com/office/powerpoint/2010/main" val="1048312707"/>
      </p:ext>
    </p:extLst>
  </p:cSld>
  <p:clrMapOvr>
    <a:masterClrMapping/>
  </p:clrMapOvr>
  <p:transition spd="slow">
    <p:blinds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CCB33A-7C95-4D1D-9AE0-D7D7D947BD12}" type="slidenum">
              <a:rPr lang="en-US"/>
              <a:pPr>
                <a:defRPr/>
              </a:pPr>
              <a:t>‹#›</a:t>
            </a:fld>
            <a:endParaRPr lang="en-US"/>
          </a:p>
        </p:txBody>
      </p:sp>
    </p:spTree>
    <p:extLst>
      <p:ext uri="{BB962C8B-B14F-4D97-AF65-F5344CB8AC3E}">
        <p14:creationId xmlns:p14="http://schemas.microsoft.com/office/powerpoint/2010/main" val="2553676345"/>
      </p:ext>
    </p:extLst>
  </p:cSld>
  <p:clrMapOvr>
    <a:masterClrMapping/>
  </p:clrMapOvr>
  <p:transition spd="slow">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166399-1C48-4A2B-B886-C441B8AED567}" type="slidenum">
              <a:rPr lang="en-US"/>
              <a:pPr>
                <a:defRPr/>
              </a:pPr>
              <a:t>‹#›</a:t>
            </a:fld>
            <a:endParaRPr lang="en-US"/>
          </a:p>
        </p:txBody>
      </p:sp>
    </p:spTree>
    <p:extLst>
      <p:ext uri="{BB962C8B-B14F-4D97-AF65-F5344CB8AC3E}">
        <p14:creationId xmlns:p14="http://schemas.microsoft.com/office/powerpoint/2010/main" val="1909609344"/>
      </p:ext>
    </p:extLst>
  </p:cSld>
  <p:clrMapOvr>
    <a:masterClrMapping/>
  </p:clrMapOvr>
  <p:transition spd="slow">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6BB18C-9F91-40E1-BE67-03D142F3C07F}" type="slidenum">
              <a:rPr lang="en-US"/>
              <a:pPr>
                <a:defRPr/>
              </a:pPr>
              <a:t>‹#›</a:t>
            </a:fld>
            <a:endParaRPr lang="en-US"/>
          </a:p>
        </p:txBody>
      </p:sp>
    </p:spTree>
    <p:extLst>
      <p:ext uri="{BB962C8B-B14F-4D97-AF65-F5344CB8AC3E}">
        <p14:creationId xmlns:p14="http://schemas.microsoft.com/office/powerpoint/2010/main" val="3433325796"/>
      </p:ext>
    </p:extLst>
  </p:cSld>
  <p:clrMapOvr>
    <a:masterClrMapping/>
  </p:clrMapOvr>
  <p:transition spd="slow">
    <p:blinds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a typeface="ＭＳ Ｐゴシック" pitchFamily="48" charset="-128"/>
              </a:defRPr>
            </a:lvl1pPr>
          </a:lstStyle>
          <a:p>
            <a:pPr>
              <a:defRPr/>
            </a:pPr>
            <a:fld id="{D839FAB0-A8C3-4A6E-882A-543E23B09E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124B93A6-7FD2-4FB0-9AF3-CA540949F5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EC026083-2E7B-4EF3-9233-764022A971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D3343683-6774-429D-9CE7-143DC781BE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25" r:id="rId1"/>
    <p:sldLayoutId id="2147484426" r:id="rId2"/>
    <p:sldLayoutId id="2147484427" r:id="rId3"/>
    <p:sldLayoutId id="2147484428" r:id="rId4"/>
    <p:sldLayoutId id="2147484429" r:id="rId5"/>
    <p:sldLayoutId id="2147484430" r:id="rId6"/>
    <p:sldLayoutId id="2147484431" r:id="rId7"/>
    <p:sldLayoutId id="2147484432" r:id="rId8"/>
    <p:sldLayoutId id="2147484433" r:id="rId9"/>
    <p:sldLayoutId id="2147484434" r:id="rId10"/>
    <p:sldLayoutId id="2147484435"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34.emf"/><Relationship Id="rId4" Type="http://schemas.openxmlformats.org/officeDocument/2006/relationships/package" Target="../embeddings/Microsoft_Word_Document.docx"/></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4.e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57" descr="http://www.yourchildlearns.com/images/middle-east-map-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85800"/>
            <a:ext cx="9220200" cy="925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ctrTitle"/>
          </p:nvPr>
        </p:nvSpPr>
        <p:spPr>
          <a:xfrm>
            <a:off x="-19050" y="1600200"/>
            <a:ext cx="9144000" cy="3657600"/>
          </a:xfrm>
        </p:spPr>
        <p:txBody>
          <a:bodyPr/>
          <a:lstStyle/>
          <a:p>
            <a:pPr eaLnBrk="1" hangingPunct="1"/>
            <a:r>
              <a:rPr lang="en-US" altLang="en-US" sz="10000" b="1">
                <a:ea typeface="Batang" pitchFamily="18" charset="-127"/>
              </a:rPr>
              <a:t>Geography</a:t>
            </a:r>
            <a:br>
              <a:rPr lang="en-US" altLang="en-US" sz="10000" b="1">
                <a:ea typeface="Batang" pitchFamily="18" charset="-127"/>
              </a:rPr>
            </a:br>
            <a:r>
              <a:rPr lang="en-US" altLang="en-US" sz="10000" b="1">
                <a:ea typeface="Batang" pitchFamily="18" charset="-127"/>
              </a:rPr>
              <a:t>of the </a:t>
            </a:r>
            <a:br>
              <a:rPr lang="en-US" altLang="en-US" sz="10000" b="1">
                <a:ea typeface="Batang" pitchFamily="18" charset="-127"/>
              </a:rPr>
            </a:br>
            <a:r>
              <a:rPr lang="en-US" altLang="en-US" sz="10000" b="1">
                <a:ea typeface="Batang" pitchFamily="18" charset="-127"/>
              </a:rPr>
              <a:t>Middle East</a:t>
            </a:r>
            <a:endParaRPr lang="en-US" altLang="en-US" sz="10000" b="1">
              <a:latin typeface="Blackadder ITC" pitchFamily="82" charset="0"/>
            </a:endParaRPr>
          </a:p>
        </p:txBody>
      </p:sp>
    </p:spTree>
  </p:cSld>
  <p:clrMapOvr>
    <a:masterClrMapping/>
  </p:clrMapOvr>
  <p:transition spd="slow">
    <p:blinds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http://www.washburn.edu/cas/history/stucker/mideastoutl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371600"/>
            <a:ext cx="5641975" cy="5116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339" name="Title 1"/>
          <p:cNvSpPr txBox="1">
            <a:spLocks/>
          </p:cNvSpPr>
          <p:nvPr/>
        </p:nvSpPr>
        <p:spPr bwMode="auto">
          <a:xfrm>
            <a:off x="0" y="152400"/>
            <a:ext cx="91440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4800" b="1" u="sng">
                <a:solidFill>
                  <a:srgbClr val="000000"/>
                </a:solidFill>
              </a:rPr>
              <a:t>Middle East Physical Features</a:t>
            </a:r>
          </a:p>
        </p:txBody>
      </p:sp>
      <p:sp>
        <p:nvSpPr>
          <p:cNvPr id="33796" name="TextBox 1"/>
          <p:cNvSpPr txBox="1">
            <a:spLocks noChangeArrowheads="1"/>
          </p:cNvSpPr>
          <p:nvPr/>
        </p:nvSpPr>
        <p:spPr bwMode="auto">
          <a:xfrm>
            <a:off x="3429000" y="3048000"/>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6000" b="1">
                <a:solidFill>
                  <a:srgbClr val="000000"/>
                </a:solidFill>
              </a:rPr>
              <a:t>2</a:t>
            </a:r>
          </a:p>
        </p:txBody>
      </p:sp>
      <p:cxnSp>
        <p:nvCxnSpPr>
          <p:cNvPr id="33797" name="Straight Arrow Connector 4"/>
          <p:cNvCxnSpPr>
            <a:cxnSpLocks noChangeShapeType="1"/>
          </p:cNvCxnSpPr>
          <p:nvPr/>
        </p:nvCxnSpPr>
        <p:spPr bwMode="auto">
          <a:xfrm flipV="1">
            <a:off x="4114800" y="3048000"/>
            <a:ext cx="542925" cy="304800"/>
          </a:xfrm>
          <a:prstGeom prst="straightConnector1">
            <a:avLst/>
          </a:prstGeom>
          <a:noFill/>
          <a:ln w="1270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 name="TextBox 6"/>
          <p:cNvSpPr txBox="1">
            <a:spLocks noChangeArrowheads="1"/>
          </p:cNvSpPr>
          <p:nvPr/>
        </p:nvSpPr>
        <p:spPr bwMode="auto">
          <a:xfrm>
            <a:off x="3524250" y="3810000"/>
            <a:ext cx="2171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3000" b="1"/>
              <a:t>Euphrates</a:t>
            </a:r>
            <a:br>
              <a:rPr lang="en-US" altLang="en-US" sz="3000" b="1"/>
            </a:br>
            <a:r>
              <a:rPr lang="en-US" altLang="en-US" sz="3000" b="1"/>
              <a:t>River</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33796"/>
                                        </p:tgtEl>
                                        <p:attrNameLst>
                                          <p:attrName>style.visibility</p:attrName>
                                        </p:attrNameLst>
                                      </p:cBhvr>
                                      <p:to>
                                        <p:strVal val="visible"/>
                                      </p:to>
                                    </p:set>
                                    <p:anim calcmode="lin" valueType="num">
                                      <p:cBhvr>
                                        <p:cTn id="7" dur="1000" fill="hold"/>
                                        <p:tgtEl>
                                          <p:spTgt spid="33796"/>
                                        </p:tgtEl>
                                        <p:attrNameLst>
                                          <p:attrName>ppt_w</p:attrName>
                                        </p:attrNameLst>
                                      </p:cBhvr>
                                      <p:tavLst>
                                        <p:tav tm="0">
                                          <p:val>
                                            <p:fltVal val="0"/>
                                          </p:val>
                                        </p:tav>
                                        <p:tav tm="100000">
                                          <p:val>
                                            <p:strVal val="#ppt_w"/>
                                          </p:val>
                                        </p:tav>
                                      </p:tavLst>
                                    </p:anim>
                                    <p:anim calcmode="lin" valueType="num">
                                      <p:cBhvr>
                                        <p:cTn id="8" dur="1000" fill="hold"/>
                                        <p:tgtEl>
                                          <p:spTgt spid="33796"/>
                                        </p:tgtEl>
                                        <p:attrNameLst>
                                          <p:attrName>ppt_h</p:attrName>
                                        </p:attrNameLst>
                                      </p:cBhvr>
                                      <p:tavLst>
                                        <p:tav tm="0">
                                          <p:val>
                                            <p:fltVal val="0"/>
                                          </p:val>
                                        </p:tav>
                                        <p:tav tm="100000">
                                          <p:val>
                                            <p:strVal val="#ppt_h"/>
                                          </p:val>
                                        </p:tav>
                                      </p:tavLst>
                                    </p:anim>
                                    <p:animEffect transition="in" filter="fade">
                                      <p:cBhvr>
                                        <p:cTn id="9" dur="1000"/>
                                        <p:tgtEl>
                                          <p:spTgt spid="33796"/>
                                        </p:tgtEl>
                                      </p:cBhvr>
                                    </p:animEffect>
                                  </p:childTnLst>
                                </p:cTn>
                              </p:par>
                            </p:childTnLst>
                          </p:cTn>
                        </p:par>
                        <p:par>
                          <p:cTn id="10" fill="hold" nodeType="afterGroup">
                            <p:stCondLst>
                              <p:cond delay="1500"/>
                            </p:stCondLst>
                            <p:childTnLst>
                              <p:par>
                                <p:cTn id="11" presetID="22" presetClass="entr" presetSubtype="8" fill="hold" nodeType="afterEffect">
                                  <p:stCondLst>
                                    <p:cond delay="500"/>
                                  </p:stCondLst>
                                  <p:childTnLst>
                                    <p:set>
                                      <p:cBhvr>
                                        <p:cTn id="12" dur="1" fill="hold">
                                          <p:stCondLst>
                                            <p:cond delay="0"/>
                                          </p:stCondLst>
                                        </p:cTn>
                                        <p:tgtEl>
                                          <p:spTgt spid="33797"/>
                                        </p:tgtEl>
                                        <p:attrNameLst>
                                          <p:attrName>style.visibility</p:attrName>
                                        </p:attrNameLst>
                                      </p:cBhvr>
                                      <p:to>
                                        <p:strVal val="visible"/>
                                      </p:to>
                                    </p:set>
                                    <p:animEffect transition="in" filter="wipe(left)">
                                      <p:cBhvr>
                                        <p:cTn id="13" dur="1000"/>
                                        <p:tgtEl>
                                          <p:spTgt spid="3379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25036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blinds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http://www.washburn.edu/cas/history/stucker/mideastoutl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409700"/>
            <a:ext cx="5641975" cy="5116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87" name="Title 1"/>
          <p:cNvSpPr txBox="1">
            <a:spLocks/>
          </p:cNvSpPr>
          <p:nvPr/>
        </p:nvSpPr>
        <p:spPr bwMode="auto">
          <a:xfrm>
            <a:off x="0" y="152400"/>
            <a:ext cx="91440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4800" b="1" u="sng">
                <a:solidFill>
                  <a:srgbClr val="000000"/>
                </a:solidFill>
              </a:rPr>
              <a:t>Middle East Physical Features</a:t>
            </a:r>
          </a:p>
        </p:txBody>
      </p:sp>
      <p:sp>
        <p:nvSpPr>
          <p:cNvPr id="33796" name="TextBox 1"/>
          <p:cNvSpPr txBox="1">
            <a:spLocks noChangeArrowheads="1"/>
          </p:cNvSpPr>
          <p:nvPr/>
        </p:nvSpPr>
        <p:spPr bwMode="auto">
          <a:xfrm>
            <a:off x="4038600" y="3048000"/>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6000" b="1">
                <a:solidFill>
                  <a:srgbClr val="000000"/>
                </a:solidFill>
              </a:rPr>
              <a:t>3</a:t>
            </a:r>
          </a:p>
        </p:txBody>
      </p:sp>
      <p:cxnSp>
        <p:nvCxnSpPr>
          <p:cNvPr id="33797" name="Straight Arrow Connector 4"/>
          <p:cNvCxnSpPr>
            <a:cxnSpLocks noChangeShapeType="1"/>
          </p:cNvCxnSpPr>
          <p:nvPr/>
        </p:nvCxnSpPr>
        <p:spPr bwMode="auto">
          <a:xfrm>
            <a:off x="4724400" y="3625850"/>
            <a:ext cx="695325" cy="0"/>
          </a:xfrm>
          <a:prstGeom prst="straightConnector1">
            <a:avLst/>
          </a:prstGeom>
          <a:noFill/>
          <a:ln w="1270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 name="TextBox 6"/>
          <p:cNvSpPr txBox="1">
            <a:spLocks noChangeArrowheads="1"/>
          </p:cNvSpPr>
          <p:nvPr/>
        </p:nvSpPr>
        <p:spPr bwMode="auto">
          <a:xfrm>
            <a:off x="3524250" y="3848100"/>
            <a:ext cx="2171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3600" b="1"/>
              <a:t>Persian</a:t>
            </a:r>
            <a:br>
              <a:rPr lang="en-US" altLang="en-US" sz="3600" b="1"/>
            </a:br>
            <a:r>
              <a:rPr lang="en-US" altLang="en-US" sz="3600" b="1"/>
              <a:t>Gulf</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33796"/>
                                        </p:tgtEl>
                                        <p:attrNameLst>
                                          <p:attrName>style.visibility</p:attrName>
                                        </p:attrNameLst>
                                      </p:cBhvr>
                                      <p:to>
                                        <p:strVal val="visible"/>
                                      </p:to>
                                    </p:set>
                                    <p:anim calcmode="lin" valueType="num">
                                      <p:cBhvr>
                                        <p:cTn id="7" dur="1000" fill="hold"/>
                                        <p:tgtEl>
                                          <p:spTgt spid="33796"/>
                                        </p:tgtEl>
                                        <p:attrNameLst>
                                          <p:attrName>ppt_w</p:attrName>
                                        </p:attrNameLst>
                                      </p:cBhvr>
                                      <p:tavLst>
                                        <p:tav tm="0">
                                          <p:val>
                                            <p:fltVal val="0"/>
                                          </p:val>
                                        </p:tav>
                                        <p:tav tm="100000">
                                          <p:val>
                                            <p:strVal val="#ppt_w"/>
                                          </p:val>
                                        </p:tav>
                                      </p:tavLst>
                                    </p:anim>
                                    <p:anim calcmode="lin" valueType="num">
                                      <p:cBhvr>
                                        <p:cTn id="8" dur="1000" fill="hold"/>
                                        <p:tgtEl>
                                          <p:spTgt spid="33796"/>
                                        </p:tgtEl>
                                        <p:attrNameLst>
                                          <p:attrName>ppt_h</p:attrName>
                                        </p:attrNameLst>
                                      </p:cBhvr>
                                      <p:tavLst>
                                        <p:tav tm="0">
                                          <p:val>
                                            <p:fltVal val="0"/>
                                          </p:val>
                                        </p:tav>
                                        <p:tav tm="100000">
                                          <p:val>
                                            <p:strVal val="#ppt_h"/>
                                          </p:val>
                                        </p:tav>
                                      </p:tavLst>
                                    </p:anim>
                                    <p:animEffect transition="in" filter="fade">
                                      <p:cBhvr>
                                        <p:cTn id="9" dur="1000"/>
                                        <p:tgtEl>
                                          <p:spTgt spid="33796"/>
                                        </p:tgtEl>
                                      </p:cBhvr>
                                    </p:animEffect>
                                  </p:childTnLst>
                                </p:cTn>
                              </p:par>
                            </p:childTnLst>
                          </p:cTn>
                        </p:par>
                        <p:par>
                          <p:cTn id="10" fill="hold" nodeType="afterGroup">
                            <p:stCondLst>
                              <p:cond delay="1500"/>
                            </p:stCondLst>
                            <p:childTnLst>
                              <p:par>
                                <p:cTn id="11" presetID="22" presetClass="entr" presetSubtype="8" fill="hold" nodeType="afterEffect">
                                  <p:stCondLst>
                                    <p:cond delay="500"/>
                                  </p:stCondLst>
                                  <p:childTnLst>
                                    <p:set>
                                      <p:cBhvr>
                                        <p:cTn id="12" dur="1" fill="hold">
                                          <p:stCondLst>
                                            <p:cond delay="0"/>
                                          </p:stCondLst>
                                        </p:cTn>
                                        <p:tgtEl>
                                          <p:spTgt spid="33797"/>
                                        </p:tgtEl>
                                        <p:attrNameLst>
                                          <p:attrName>style.visibility</p:attrName>
                                        </p:attrNameLst>
                                      </p:cBhvr>
                                      <p:to>
                                        <p:strVal val="visible"/>
                                      </p:to>
                                    </p:set>
                                    <p:animEffect transition="in" filter="wipe(left)">
                                      <p:cBhvr>
                                        <p:cTn id="13" dur="1000"/>
                                        <p:tgtEl>
                                          <p:spTgt spid="3379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view of the Persian Gulf</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2269230"/>
            <a:ext cx="4905472" cy="3674370"/>
          </a:xfrm>
        </p:spPr>
      </p:pic>
    </p:spTree>
    <p:extLst>
      <p:ext uri="{BB962C8B-B14F-4D97-AF65-F5344CB8AC3E}">
        <p14:creationId xmlns:p14="http://schemas.microsoft.com/office/powerpoint/2010/main" val="3986558634"/>
      </p:ext>
    </p:extLst>
  </p:cSld>
  <p:clrMapOvr>
    <a:masterClrMapping/>
  </p:clrMapOvr>
  <p:transition spd="slow">
    <p:blinds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View</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2095500"/>
            <a:ext cx="7772400" cy="3886200"/>
          </a:xfrm>
        </p:spPr>
      </p:pic>
    </p:spTree>
    <p:extLst>
      <p:ext uri="{BB962C8B-B14F-4D97-AF65-F5344CB8AC3E}">
        <p14:creationId xmlns:p14="http://schemas.microsoft.com/office/powerpoint/2010/main" val="581388814"/>
      </p:ext>
    </p:extLst>
  </p:cSld>
  <p:clrMapOvr>
    <a:masterClrMapping/>
  </p:clrMapOvr>
  <p:transition spd="slow">
    <p:blinds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Oil Rig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6412" y="1981200"/>
            <a:ext cx="6151175" cy="4114800"/>
          </a:xfrm>
        </p:spPr>
      </p:pic>
    </p:spTree>
    <p:extLst>
      <p:ext uri="{BB962C8B-B14F-4D97-AF65-F5344CB8AC3E}">
        <p14:creationId xmlns:p14="http://schemas.microsoft.com/office/powerpoint/2010/main" val="4281803478"/>
      </p:ext>
    </p:extLst>
  </p:cSld>
  <p:clrMapOvr>
    <a:masterClrMapping/>
  </p:clrMapOvr>
  <p:transition spd="slow">
    <p:blinds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457200"/>
            <a:ext cx="8479012" cy="5105400"/>
          </a:xfrm>
        </p:spPr>
      </p:pic>
    </p:spTree>
    <p:extLst>
      <p:ext uri="{BB962C8B-B14F-4D97-AF65-F5344CB8AC3E}">
        <p14:creationId xmlns:p14="http://schemas.microsoft.com/office/powerpoint/2010/main" val="375707956"/>
      </p:ext>
    </p:extLst>
  </p:cSld>
  <p:clrMapOvr>
    <a:masterClrMapping/>
  </p:clrMapOvr>
  <p:transition spd="slow">
    <p:blinds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Oil Tanker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6255" y="1981200"/>
            <a:ext cx="7311490" cy="4114800"/>
          </a:xfrm>
        </p:spPr>
      </p:pic>
    </p:spTree>
    <p:extLst>
      <p:ext uri="{BB962C8B-B14F-4D97-AF65-F5344CB8AC3E}">
        <p14:creationId xmlns:p14="http://schemas.microsoft.com/office/powerpoint/2010/main" val="3457629285"/>
      </p:ext>
    </p:extLst>
  </p:cSld>
  <p:clrMapOvr>
    <a:masterClrMapping/>
  </p:clrMapOvr>
  <p:transition spd="slow">
    <p:blinds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http://www.washburn.edu/cas/history/stucker/mideastoutl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216025"/>
            <a:ext cx="6175375" cy="53070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11" name="Title 1"/>
          <p:cNvSpPr txBox="1">
            <a:spLocks/>
          </p:cNvSpPr>
          <p:nvPr/>
        </p:nvSpPr>
        <p:spPr bwMode="auto">
          <a:xfrm>
            <a:off x="0" y="152400"/>
            <a:ext cx="91440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4800" b="1" u="sng">
                <a:solidFill>
                  <a:srgbClr val="000000"/>
                </a:solidFill>
              </a:rPr>
              <a:t>Middle East Physical Features</a:t>
            </a:r>
          </a:p>
        </p:txBody>
      </p:sp>
      <p:sp>
        <p:nvSpPr>
          <p:cNvPr id="33796" name="TextBox 1"/>
          <p:cNvSpPr txBox="1">
            <a:spLocks noChangeArrowheads="1"/>
          </p:cNvSpPr>
          <p:nvPr/>
        </p:nvSpPr>
        <p:spPr bwMode="auto">
          <a:xfrm>
            <a:off x="6423025" y="2228850"/>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6000" b="1">
                <a:solidFill>
                  <a:srgbClr val="000000"/>
                </a:solidFill>
              </a:rPr>
              <a:t>4</a:t>
            </a:r>
          </a:p>
        </p:txBody>
      </p:sp>
      <p:cxnSp>
        <p:nvCxnSpPr>
          <p:cNvPr id="33797" name="Straight Arrow Connector 4"/>
          <p:cNvCxnSpPr>
            <a:cxnSpLocks noChangeShapeType="1"/>
          </p:cNvCxnSpPr>
          <p:nvPr/>
        </p:nvCxnSpPr>
        <p:spPr bwMode="auto">
          <a:xfrm flipH="1">
            <a:off x="5638800" y="3048000"/>
            <a:ext cx="990600" cy="787400"/>
          </a:xfrm>
          <a:prstGeom prst="straightConnector1">
            <a:avLst/>
          </a:prstGeom>
          <a:noFill/>
          <a:ln w="1270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 name="TextBox 6"/>
          <p:cNvSpPr txBox="1">
            <a:spLocks noChangeArrowheads="1"/>
          </p:cNvSpPr>
          <p:nvPr/>
        </p:nvSpPr>
        <p:spPr bwMode="auto">
          <a:xfrm>
            <a:off x="6934200" y="2235200"/>
            <a:ext cx="2171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3600" b="1"/>
              <a:t>Strait of</a:t>
            </a:r>
            <a:br>
              <a:rPr lang="en-US" altLang="en-US" sz="3600" b="1"/>
            </a:br>
            <a:r>
              <a:rPr lang="en-US" altLang="en-US" sz="3600" b="1"/>
              <a:t>Hormuz</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33796"/>
                                        </p:tgtEl>
                                        <p:attrNameLst>
                                          <p:attrName>style.visibility</p:attrName>
                                        </p:attrNameLst>
                                      </p:cBhvr>
                                      <p:to>
                                        <p:strVal val="visible"/>
                                      </p:to>
                                    </p:set>
                                    <p:anim calcmode="lin" valueType="num">
                                      <p:cBhvr>
                                        <p:cTn id="7" dur="1000" fill="hold"/>
                                        <p:tgtEl>
                                          <p:spTgt spid="33796"/>
                                        </p:tgtEl>
                                        <p:attrNameLst>
                                          <p:attrName>ppt_w</p:attrName>
                                        </p:attrNameLst>
                                      </p:cBhvr>
                                      <p:tavLst>
                                        <p:tav tm="0">
                                          <p:val>
                                            <p:fltVal val="0"/>
                                          </p:val>
                                        </p:tav>
                                        <p:tav tm="100000">
                                          <p:val>
                                            <p:strVal val="#ppt_w"/>
                                          </p:val>
                                        </p:tav>
                                      </p:tavLst>
                                    </p:anim>
                                    <p:anim calcmode="lin" valueType="num">
                                      <p:cBhvr>
                                        <p:cTn id="8" dur="1000" fill="hold"/>
                                        <p:tgtEl>
                                          <p:spTgt spid="33796"/>
                                        </p:tgtEl>
                                        <p:attrNameLst>
                                          <p:attrName>ppt_h</p:attrName>
                                        </p:attrNameLst>
                                      </p:cBhvr>
                                      <p:tavLst>
                                        <p:tav tm="0">
                                          <p:val>
                                            <p:fltVal val="0"/>
                                          </p:val>
                                        </p:tav>
                                        <p:tav tm="100000">
                                          <p:val>
                                            <p:strVal val="#ppt_h"/>
                                          </p:val>
                                        </p:tav>
                                      </p:tavLst>
                                    </p:anim>
                                    <p:animEffect transition="in" filter="fade">
                                      <p:cBhvr>
                                        <p:cTn id="9" dur="1000"/>
                                        <p:tgtEl>
                                          <p:spTgt spid="33796"/>
                                        </p:tgtEl>
                                      </p:cBhvr>
                                    </p:animEffect>
                                  </p:childTnLst>
                                </p:cTn>
                              </p:par>
                            </p:childTnLst>
                          </p:cTn>
                        </p:par>
                        <p:par>
                          <p:cTn id="10" fill="hold" nodeType="afterGroup">
                            <p:stCondLst>
                              <p:cond delay="1500"/>
                            </p:stCondLst>
                            <p:childTnLst>
                              <p:par>
                                <p:cTn id="11" presetID="22" presetClass="entr" presetSubtype="2" fill="hold" nodeType="afterEffect">
                                  <p:stCondLst>
                                    <p:cond delay="500"/>
                                  </p:stCondLst>
                                  <p:childTnLst>
                                    <p:set>
                                      <p:cBhvr>
                                        <p:cTn id="12" dur="1" fill="hold">
                                          <p:stCondLst>
                                            <p:cond delay="0"/>
                                          </p:stCondLst>
                                        </p:cTn>
                                        <p:tgtEl>
                                          <p:spTgt spid="33797"/>
                                        </p:tgtEl>
                                        <p:attrNameLst>
                                          <p:attrName>style.visibility</p:attrName>
                                        </p:attrNameLst>
                                      </p:cBhvr>
                                      <p:to>
                                        <p:strVal val="visible"/>
                                      </p:to>
                                    </p:set>
                                    <p:animEffect transition="in" filter="wipe(right)">
                                      <p:cBhvr>
                                        <p:cTn id="13" dur="1000"/>
                                        <p:tgtEl>
                                          <p:spTgt spid="3379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98700"/>
            <a:ext cx="9144000" cy="915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blinds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5" y="304800"/>
            <a:ext cx="9144000" cy="2514600"/>
          </a:xfrm>
        </p:spPr>
        <p:txBody>
          <a:bodyPr/>
          <a:lstStyle/>
          <a:p>
            <a:pPr>
              <a:defRPr/>
            </a:pPr>
            <a:r>
              <a:rPr lang="en-US" sz="3800" b="1" dirty="0">
                <a:latin typeface="+mn-lt"/>
                <a:ea typeface="Batang" pitchFamily="18" charset="-127"/>
              </a:rPr>
              <a:t>Learning Target:</a:t>
            </a:r>
            <a:br>
              <a:rPr lang="en-US" sz="3800" b="1" dirty="0">
                <a:latin typeface="+mn-lt"/>
                <a:ea typeface="Batang" pitchFamily="18" charset="-127"/>
              </a:rPr>
            </a:br>
            <a:br>
              <a:rPr lang="en-US" sz="2400" b="1" dirty="0">
                <a:latin typeface="Batang" pitchFamily="18" charset="-127"/>
                <a:ea typeface="Batang" pitchFamily="18" charset="-127"/>
              </a:rPr>
            </a:br>
            <a:r>
              <a:rPr lang="en-US" sz="3800" b="1" dirty="0">
                <a:latin typeface="+mn-lt"/>
                <a:ea typeface="Batang" pitchFamily="18" charset="-127"/>
              </a:rPr>
              <a:t>I can identify the major physical features and nations of the Middle East.</a:t>
            </a:r>
          </a:p>
        </p:txBody>
      </p:sp>
      <p:sp>
        <p:nvSpPr>
          <p:cNvPr id="6147" name="Subtitle 2"/>
          <p:cNvSpPr>
            <a:spLocks noGrp="1"/>
          </p:cNvSpPr>
          <p:nvPr>
            <p:ph type="subTitle" idx="1"/>
          </p:nvPr>
        </p:nvSpPr>
        <p:spPr>
          <a:xfrm>
            <a:off x="152400" y="2819400"/>
            <a:ext cx="8839200" cy="3848100"/>
          </a:xfrm>
        </p:spPr>
        <p:txBody>
          <a:bodyPr/>
          <a:lstStyle/>
          <a:p>
            <a:pPr algn="l"/>
            <a:r>
              <a:rPr lang="en-US" altLang="en-US" b="1" dirty="0">
                <a:ea typeface="Batang" pitchFamily="18" charset="-127"/>
              </a:rPr>
              <a:t>Standards:</a:t>
            </a:r>
          </a:p>
          <a:p>
            <a:pPr algn="l"/>
            <a:endParaRPr lang="en-US" altLang="en-US" sz="1400" dirty="0">
              <a:ea typeface="Batang" pitchFamily="18" charset="-127"/>
            </a:endParaRPr>
          </a:p>
          <a:p>
            <a:pPr algn="l"/>
            <a:r>
              <a:rPr lang="en-US" altLang="en-US" sz="2400" b="1" dirty="0">
                <a:ea typeface="Batang" pitchFamily="18" charset="-127"/>
              </a:rPr>
              <a:t>SS7G5a.</a:t>
            </a:r>
            <a:r>
              <a:rPr lang="en-US" altLang="en-US" sz="2400" dirty="0">
                <a:ea typeface="Batang" pitchFamily="18" charset="-127"/>
              </a:rPr>
              <a:t> Locate on a world and regional political- physical map:</a:t>
            </a:r>
          </a:p>
          <a:p>
            <a:pPr algn="l"/>
            <a:r>
              <a:rPr lang="en-US" altLang="en-US" sz="2400" dirty="0">
                <a:ea typeface="Batang" pitchFamily="18" charset="-127"/>
              </a:rPr>
              <a:t>Euphrates River, Jordan River, Tigris River, Suez Canal, Persian Gulf, Strait of Hormuz, Arabian Sea, Red Sea, and Gaza Strip.</a:t>
            </a:r>
          </a:p>
          <a:p>
            <a:pPr algn="l"/>
            <a:endParaRPr lang="en-US" altLang="en-US" sz="1400" dirty="0">
              <a:ea typeface="Batang" pitchFamily="18" charset="-127"/>
            </a:endParaRPr>
          </a:p>
          <a:p>
            <a:pPr algn="l"/>
            <a:r>
              <a:rPr lang="en-US" altLang="en-US" sz="2400" b="1" dirty="0">
                <a:ea typeface="Batang" pitchFamily="18" charset="-127"/>
              </a:rPr>
              <a:t>SS7G5b.</a:t>
            </a:r>
            <a:r>
              <a:rPr lang="en-US" altLang="en-US" sz="2400" dirty="0">
                <a:ea typeface="Batang" pitchFamily="18" charset="-127"/>
              </a:rPr>
              <a:t> Locate on a world and regional political-physical map the nations of Afghanistan, Iran, Iraq, Israel, Saudi Arabia, and Turkey</a:t>
            </a:r>
            <a:endParaRPr lang="en-US" altLang="en-US" dirty="0">
              <a:latin typeface="Batang" pitchFamily="18" charset="-127"/>
              <a:ea typeface="Batang" pitchFamily="18" charset="-127"/>
            </a:endParaRPr>
          </a:p>
        </p:txBody>
      </p:sp>
    </p:spTree>
  </p:cSld>
  <p:clrMapOvr>
    <a:masterClrMapping/>
  </p:clrMapOvr>
  <p:transition spd="slow">
    <p:blinds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http://www.washburn.edu/cas/history/stucker/mideastoutl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363" y="1085850"/>
            <a:ext cx="6327775" cy="5440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459" name="Title 1"/>
          <p:cNvSpPr txBox="1">
            <a:spLocks/>
          </p:cNvSpPr>
          <p:nvPr/>
        </p:nvSpPr>
        <p:spPr bwMode="auto">
          <a:xfrm>
            <a:off x="0" y="152400"/>
            <a:ext cx="91440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4800" b="1" u="sng">
                <a:solidFill>
                  <a:srgbClr val="000000"/>
                </a:solidFill>
              </a:rPr>
              <a:t>Middle East Physical Features</a:t>
            </a:r>
          </a:p>
        </p:txBody>
      </p:sp>
      <p:sp>
        <p:nvSpPr>
          <p:cNvPr id="33796" name="TextBox 1"/>
          <p:cNvSpPr txBox="1">
            <a:spLocks noChangeArrowheads="1"/>
          </p:cNvSpPr>
          <p:nvPr/>
        </p:nvSpPr>
        <p:spPr bwMode="auto">
          <a:xfrm>
            <a:off x="5715000" y="5410200"/>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6000" b="1">
                <a:solidFill>
                  <a:srgbClr val="000000"/>
                </a:solidFill>
              </a:rPr>
              <a:t>5</a:t>
            </a:r>
          </a:p>
        </p:txBody>
      </p:sp>
      <p:cxnSp>
        <p:nvCxnSpPr>
          <p:cNvPr id="33797" name="Straight Arrow Connector 4"/>
          <p:cNvCxnSpPr>
            <a:cxnSpLocks noChangeShapeType="1"/>
          </p:cNvCxnSpPr>
          <p:nvPr/>
        </p:nvCxnSpPr>
        <p:spPr bwMode="auto">
          <a:xfrm flipH="1">
            <a:off x="6481763" y="5918200"/>
            <a:ext cx="757237" cy="0"/>
          </a:xfrm>
          <a:prstGeom prst="straightConnector1">
            <a:avLst/>
          </a:prstGeom>
          <a:noFill/>
          <a:ln w="1270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 name="TextBox 6"/>
          <p:cNvSpPr txBox="1">
            <a:spLocks noChangeArrowheads="1"/>
          </p:cNvSpPr>
          <p:nvPr/>
        </p:nvSpPr>
        <p:spPr bwMode="auto">
          <a:xfrm>
            <a:off x="6972300" y="5200650"/>
            <a:ext cx="2171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4000" b="1"/>
              <a:t>Arabian</a:t>
            </a:r>
            <a:br>
              <a:rPr lang="en-US" altLang="en-US" sz="4000" b="1"/>
            </a:br>
            <a:r>
              <a:rPr lang="en-US" altLang="en-US" sz="4000" b="1"/>
              <a:t>Sea</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33796"/>
                                        </p:tgtEl>
                                        <p:attrNameLst>
                                          <p:attrName>style.visibility</p:attrName>
                                        </p:attrNameLst>
                                      </p:cBhvr>
                                      <p:to>
                                        <p:strVal val="visible"/>
                                      </p:to>
                                    </p:set>
                                    <p:anim calcmode="lin" valueType="num">
                                      <p:cBhvr>
                                        <p:cTn id="7" dur="1000" fill="hold"/>
                                        <p:tgtEl>
                                          <p:spTgt spid="33796"/>
                                        </p:tgtEl>
                                        <p:attrNameLst>
                                          <p:attrName>ppt_w</p:attrName>
                                        </p:attrNameLst>
                                      </p:cBhvr>
                                      <p:tavLst>
                                        <p:tav tm="0">
                                          <p:val>
                                            <p:fltVal val="0"/>
                                          </p:val>
                                        </p:tav>
                                        <p:tav tm="100000">
                                          <p:val>
                                            <p:strVal val="#ppt_w"/>
                                          </p:val>
                                        </p:tav>
                                      </p:tavLst>
                                    </p:anim>
                                    <p:anim calcmode="lin" valueType="num">
                                      <p:cBhvr>
                                        <p:cTn id="8" dur="1000" fill="hold"/>
                                        <p:tgtEl>
                                          <p:spTgt spid="33796"/>
                                        </p:tgtEl>
                                        <p:attrNameLst>
                                          <p:attrName>ppt_h</p:attrName>
                                        </p:attrNameLst>
                                      </p:cBhvr>
                                      <p:tavLst>
                                        <p:tav tm="0">
                                          <p:val>
                                            <p:fltVal val="0"/>
                                          </p:val>
                                        </p:tav>
                                        <p:tav tm="100000">
                                          <p:val>
                                            <p:strVal val="#ppt_h"/>
                                          </p:val>
                                        </p:tav>
                                      </p:tavLst>
                                    </p:anim>
                                    <p:animEffect transition="in" filter="fade">
                                      <p:cBhvr>
                                        <p:cTn id="9" dur="1000"/>
                                        <p:tgtEl>
                                          <p:spTgt spid="33796"/>
                                        </p:tgtEl>
                                      </p:cBhvr>
                                    </p:animEffect>
                                  </p:childTnLst>
                                </p:cTn>
                              </p:par>
                            </p:childTnLst>
                          </p:cTn>
                        </p:par>
                        <p:par>
                          <p:cTn id="10" fill="hold" nodeType="afterGroup">
                            <p:stCondLst>
                              <p:cond delay="1500"/>
                            </p:stCondLst>
                            <p:childTnLst>
                              <p:par>
                                <p:cTn id="11" presetID="22" presetClass="entr" presetSubtype="2" fill="hold" nodeType="afterEffect">
                                  <p:stCondLst>
                                    <p:cond delay="500"/>
                                  </p:stCondLst>
                                  <p:childTnLst>
                                    <p:set>
                                      <p:cBhvr>
                                        <p:cTn id="12" dur="1" fill="hold">
                                          <p:stCondLst>
                                            <p:cond delay="0"/>
                                          </p:stCondLst>
                                        </p:cTn>
                                        <p:tgtEl>
                                          <p:spTgt spid="33797"/>
                                        </p:tgtEl>
                                        <p:attrNameLst>
                                          <p:attrName>style.visibility</p:attrName>
                                        </p:attrNameLst>
                                      </p:cBhvr>
                                      <p:to>
                                        <p:strVal val="visible"/>
                                      </p:to>
                                    </p:set>
                                    <p:animEffect transition="in" filter="wipe(right)">
                                      <p:cBhvr>
                                        <p:cTn id="13" dur="1000"/>
                                        <p:tgtEl>
                                          <p:spTgt spid="3379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10104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blinds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0"/>
            <a:ext cx="102981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blinds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http://www.washburn.edu/cas/history/stucker/mideastoutl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8113" y="1085850"/>
            <a:ext cx="6327775" cy="5440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531" name="Title 1"/>
          <p:cNvSpPr txBox="1">
            <a:spLocks/>
          </p:cNvSpPr>
          <p:nvPr/>
        </p:nvSpPr>
        <p:spPr bwMode="auto">
          <a:xfrm>
            <a:off x="0" y="152400"/>
            <a:ext cx="91440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4800" b="1" u="sng">
                <a:solidFill>
                  <a:srgbClr val="000000"/>
                </a:solidFill>
              </a:rPr>
              <a:t>Middle East Physical Features</a:t>
            </a:r>
          </a:p>
        </p:txBody>
      </p:sp>
      <p:sp>
        <p:nvSpPr>
          <p:cNvPr id="33796" name="TextBox 1"/>
          <p:cNvSpPr txBox="1">
            <a:spLocks noChangeArrowheads="1"/>
          </p:cNvSpPr>
          <p:nvPr/>
        </p:nvSpPr>
        <p:spPr bwMode="auto">
          <a:xfrm>
            <a:off x="4029075" y="3298825"/>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6000" b="1">
                <a:solidFill>
                  <a:srgbClr val="000000"/>
                </a:solidFill>
              </a:rPr>
              <a:t>6</a:t>
            </a:r>
          </a:p>
        </p:txBody>
      </p:sp>
      <p:cxnSp>
        <p:nvCxnSpPr>
          <p:cNvPr id="33797" name="Straight Arrow Connector 4"/>
          <p:cNvCxnSpPr>
            <a:cxnSpLocks noChangeShapeType="1"/>
          </p:cNvCxnSpPr>
          <p:nvPr/>
        </p:nvCxnSpPr>
        <p:spPr bwMode="auto">
          <a:xfrm flipH="1">
            <a:off x="4021138" y="4257675"/>
            <a:ext cx="377825" cy="762000"/>
          </a:xfrm>
          <a:prstGeom prst="straightConnector1">
            <a:avLst/>
          </a:prstGeom>
          <a:noFill/>
          <a:ln w="1270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 name="TextBox 6"/>
          <p:cNvSpPr txBox="1">
            <a:spLocks noChangeArrowheads="1"/>
          </p:cNvSpPr>
          <p:nvPr/>
        </p:nvSpPr>
        <p:spPr bwMode="auto">
          <a:xfrm>
            <a:off x="4387850" y="3825875"/>
            <a:ext cx="1724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4000" b="1"/>
              <a:t>Red Sea</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33796"/>
                                        </p:tgtEl>
                                        <p:attrNameLst>
                                          <p:attrName>style.visibility</p:attrName>
                                        </p:attrNameLst>
                                      </p:cBhvr>
                                      <p:to>
                                        <p:strVal val="visible"/>
                                      </p:to>
                                    </p:set>
                                    <p:anim calcmode="lin" valueType="num">
                                      <p:cBhvr>
                                        <p:cTn id="7" dur="1000" fill="hold"/>
                                        <p:tgtEl>
                                          <p:spTgt spid="33796"/>
                                        </p:tgtEl>
                                        <p:attrNameLst>
                                          <p:attrName>ppt_w</p:attrName>
                                        </p:attrNameLst>
                                      </p:cBhvr>
                                      <p:tavLst>
                                        <p:tav tm="0">
                                          <p:val>
                                            <p:fltVal val="0"/>
                                          </p:val>
                                        </p:tav>
                                        <p:tav tm="100000">
                                          <p:val>
                                            <p:strVal val="#ppt_w"/>
                                          </p:val>
                                        </p:tav>
                                      </p:tavLst>
                                    </p:anim>
                                    <p:anim calcmode="lin" valueType="num">
                                      <p:cBhvr>
                                        <p:cTn id="8" dur="1000" fill="hold"/>
                                        <p:tgtEl>
                                          <p:spTgt spid="33796"/>
                                        </p:tgtEl>
                                        <p:attrNameLst>
                                          <p:attrName>ppt_h</p:attrName>
                                        </p:attrNameLst>
                                      </p:cBhvr>
                                      <p:tavLst>
                                        <p:tav tm="0">
                                          <p:val>
                                            <p:fltVal val="0"/>
                                          </p:val>
                                        </p:tav>
                                        <p:tav tm="100000">
                                          <p:val>
                                            <p:strVal val="#ppt_h"/>
                                          </p:val>
                                        </p:tav>
                                      </p:tavLst>
                                    </p:anim>
                                    <p:animEffect transition="in" filter="fade">
                                      <p:cBhvr>
                                        <p:cTn id="9" dur="1000"/>
                                        <p:tgtEl>
                                          <p:spTgt spid="33796"/>
                                        </p:tgtEl>
                                      </p:cBhvr>
                                    </p:animEffect>
                                  </p:childTnLst>
                                </p:cTn>
                              </p:par>
                            </p:childTnLst>
                          </p:cTn>
                        </p:par>
                        <p:par>
                          <p:cTn id="10" fill="hold" nodeType="afterGroup">
                            <p:stCondLst>
                              <p:cond delay="1500"/>
                            </p:stCondLst>
                            <p:childTnLst>
                              <p:par>
                                <p:cTn id="11" presetID="22" presetClass="entr" presetSubtype="2" fill="hold" nodeType="afterEffect">
                                  <p:stCondLst>
                                    <p:cond delay="500"/>
                                  </p:stCondLst>
                                  <p:childTnLst>
                                    <p:set>
                                      <p:cBhvr>
                                        <p:cTn id="12" dur="1" fill="hold">
                                          <p:stCondLst>
                                            <p:cond delay="0"/>
                                          </p:stCondLst>
                                        </p:cTn>
                                        <p:tgtEl>
                                          <p:spTgt spid="33797"/>
                                        </p:tgtEl>
                                        <p:attrNameLst>
                                          <p:attrName>style.visibility</p:attrName>
                                        </p:attrNameLst>
                                      </p:cBhvr>
                                      <p:to>
                                        <p:strVal val="visible"/>
                                      </p:to>
                                    </p:set>
                                    <p:animEffect transition="in" filter="wipe(right)">
                                      <p:cBhvr>
                                        <p:cTn id="13" dur="1000"/>
                                        <p:tgtEl>
                                          <p:spTgt spid="3379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11113"/>
            <a:ext cx="10445750" cy="695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blinds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0200"/>
            <a:ext cx="9601200" cy="891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blinds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http://www.washburn.edu/cas/history/stucker/mideastoutl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8113" y="1085850"/>
            <a:ext cx="6327775" cy="5440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03" name="Title 1"/>
          <p:cNvSpPr txBox="1">
            <a:spLocks/>
          </p:cNvSpPr>
          <p:nvPr/>
        </p:nvSpPr>
        <p:spPr bwMode="auto">
          <a:xfrm>
            <a:off x="0" y="152400"/>
            <a:ext cx="91440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4800" b="1" u="sng">
                <a:solidFill>
                  <a:srgbClr val="000000"/>
                </a:solidFill>
              </a:rPr>
              <a:t>Middle East Physical Features</a:t>
            </a:r>
          </a:p>
        </p:txBody>
      </p:sp>
      <p:sp>
        <p:nvSpPr>
          <p:cNvPr id="33796" name="TextBox 1"/>
          <p:cNvSpPr txBox="1">
            <a:spLocks noChangeArrowheads="1"/>
          </p:cNvSpPr>
          <p:nvPr/>
        </p:nvSpPr>
        <p:spPr bwMode="auto">
          <a:xfrm>
            <a:off x="1614488" y="2724150"/>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6000" b="1">
                <a:solidFill>
                  <a:srgbClr val="000000"/>
                </a:solidFill>
              </a:rPr>
              <a:t>7</a:t>
            </a:r>
          </a:p>
        </p:txBody>
      </p:sp>
      <p:cxnSp>
        <p:nvCxnSpPr>
          <p:cNvPr id="33797" name="Straight Arrow Connector 4"/>
          <p:cNvCxnSpPr>
            <a:cxnSpLocks noChangeShapeType="1"/>
          </p:cNvCxnSpPr>
          <p:nvPr/>
        </p:nvCxnSpPr>
        <p:spPr bwMode="auto">
          <a:xfrm>
            <a:off x="2414588" y="3343275"/>
            <a:ext cx="790575" cy="0"/>
          </a:xfrm>
          <a:prstGeom prst="straightConnector1">
            <a:avLst/>
          </a:prstGeom>
          <a:noFill/>
          <a:ln w="1270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 name="TextBox 6"/>
          <p:cNvSpPr txBox="1">
            <a:spLocks noChangeArrowheads="1"/>
          </p:cNvSpPr>
          <p:nvPr/>
        </p:nvSpPr>
        <p:spPr bwMode="auto">
          <a:xfrm>
            <a:off x="1219200" y="3438525"/>
            <a:ext cx="17224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4000" b="1"/>
              <a:t>Suez</a:t>
            </a:r>
            <a:br>
              <a:rPr lang="en-US" altLang="en-US" sz="4000" b="1"/>
            </a:br>
            <a:r>
              <a:rPr lang="en-US" altLang="en-US" sz="4000" b="1"/>
              <a:t>Canal</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33796"/>
                                        </p:tgtEl>
                                        <p:attrNameLst>
                                          <p:attrName>style.visibility</p:attrName>
                                        </p:attrNameLst>
                                      </p:cBhvr>
                                      <p:to>
                                        <p:strVal val="visible"/>
                                      </p:to>
                                    </p:set>
                                    <p:anim calcmode="lin" valueType="num">
                                      <p:cBhvr>
                                        <p:cTn id="7" dur="1000" fill="hold"/>
                                        <p:tgtEl>
                                          <p:spTgt spid="33796"/>
                                        </p:tgtEl>
                                        <p:attrNameLst>
                                          <p:attrName>ppt_w</p:attrName>
                                        </p:attrNameLst>
                                      </p:cBhvr>
                                      <p:tavLst>
                                        <p:tav tm="0">
                                          <p:val>
                                            <p:fltVal val="0"/>
                                          </p:val>
                                        </p:tav>
                                        <p:tav tm="100000">
                                          <p:val>
                                            <p:strVal val="#ppt_w"/>
                                          </p:val>
                                        </p:tav>
                                      </p:tavLst>
                                    </p:anim>
                                    <p:anim calcmode="lin" valueType="num">
                                      <p:cBhvr>
                                        <p:cTn id="8" dur="1000" fill="hold"/>
                                        <p:tgtEl>
                                          <p:spTgt spid="33796"/>
                                        </p:tgtEl>
                                        <p:attrNameLst>
                                          <p:attrName>ppt_h</p:attrName>
                                        </p:attrNameLst>
                                      </p:cBhvr>
                                      <p:tavLst>
                                        <p:tav tm="0">
                                          <p:val>
                                            <p:fltVal val="0"/>
                                          </p:val>
                                        </p:tav>
                                        <p:tav tm="100000">
                                          <p:val>
                                            <p:strVal val="#ppt_h"/>
                                          </p:val>
                                        </p:tav>
                                      </p:tavLst>
                                    </p:anim>
                                    <p:animEffect transition="in" filter="fade">
                                      <p:cBhvr>
                                        <p:cTn id="9" dur="1000"/>
                                        <p:tgtEl>
                                          <p:spTgt spid="33796"/>
                                        </p:tgtEl>
                                      </p:cBhvr>
                                    </p:animEffect>
                                  </p:childTnLst>
                                </p:cTn>
                              </p:par>
                            </p:childTnLst>
                          </p:cTn>
                        </p:par>
                        <p:par>
                          <p:cTn id="10" fill="hold" nodeType="afterGroup">
                            <p:stCondLst>
                              <p:cond delay="1500"/>
                            </p:stCondLst>
                            <p:childTnLst>
                              <p:par>
                                <p:cTn id="11" presetID="22" presetClass="entr" presetSubtype="8" fill="hold" nodeType="afterEffect">
                                  <p:stCondLst>
                                    <p:cond delay="500"/>
                                  </p:stCondLst>
                                  <p:childTnLst>
                                    <p:set>
                                      <p:cBhvr>
                                        <p:cTn id="12" dur="1" fill="hold">
                                          <p:stCondLst>
                                            <p:cond delay="0"/>
                                          </p:stCondLst>
                                        </p:cTn>
                                        <p:tgtEl>
                                          <p:spTgt spid="33797"/>
                                        </p:tgtEl>
                                        <p:attrNameLst>
                                          <p:attrName>style.visibility</p:attrName>
                                        </p:attrNameLst>
                                      </p:cBhvr>
                                      <p:to>
                                        <p:strVal val="visible"/>
                                      </p:to>
                                    </p:set>
                                    <p:animEffect transition="in" filter="wipe(left)">
                                      <p:cBhvr>
                                        <p:cTn id="13" dur="1000"/>
                                        <p:tgtEl>
                                          <p:spTgt spid="3379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10477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blinds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413125" y="319088"/>
            <a:ext cx="23177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4800" b="1"/>
              <a:t>Geology</a:t>
            </a:r>
          </a:p>
        </p:txBody>
      </p:sp>
      <p:pic>
        <p:nvPicPr>
          <p:cNvPr id="35844" name="Picture 4"/>
          <p:cNvPicPr>
            <a:picLocks noChangeAspect="1" noChangeArrowheads="1"/>
          </p:cNvPicPr>
          <p:nvPr/>
        </p:nvPicPr>
        <p:blipFill>
          <a:blip r:embed="rId2">
            <a:extLst>
              <a:ext uri="{28A0092B-C50C-407E-A947-70E740481C1C}">
                <a14:useLocalDpi xmlns:a14="http://schemas.microsoft.com/office/drawing/2010/main" val="0"/>
              </a:ext>
            </a:extLst>
          </a:blip>
          <a:srcRect t="3696" r="5945" b="5074"/>
          <a:stretch>
            <a:fillRect/>
          </a:stretch>
        </p:blipFill>
        <p:spPr bwMode="auto">
          <a:xfrm>
            <a:off x="0" y="1600200"/>
            <a:ext cx="297338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5"/>
          <p:cNvPicPr>
            <a:picLocks noChangeAspect="1" noChangeArrowheads="1"/>
          </p:cNvPicPr>
          <p:nvPr/>
        </p:nvPicPr>
        <p:blipFill>
          <a:blip r:embed="rId3">
            <a:extLst>
              <a:ext uri="{28A0092B-C50C-407E-A947-70E740481C1C}">
                <a14:useLocalDpi xmlns:a14="http://schemas.microsoft.com/office/drawing/2010/main" val="0"/>
              </a:ext>
            </a:extLst>
          </a:blip>
          <a:srcRect t="22125"/>
          <a:stretch>
            <a:fillRect/>
          </a:stretch>
        </p:blipFill>
        <p:spPr bwMode="auto">
          <a:xfrm>
            <a:off x="3148013" y="1295400"/>
            <a:ext cx="294798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600200"/>
            <a:ext cx="289718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051987"/>
      </p:ext>
    </p:extLst>
  </p:cSld>
  <p:clrMapOvr>
    <a:masterClrMapping/>
  </p:clrMapOvr>
  <p:transition spd="slow">
    <p:blinds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5125"/>
            <a:ext cx="9144000" cy="349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6" name="Text Box 4"/>
          <p:cNvSpPr txBox="1">
            <a:spLocks noChangeArrowheads="1"/>
          </p:cNvSpPr>
          <p:nvPr/>
        </p:nvSpPr>
        <p:spPr bwMode="auto">
          <a:xfrm>
            <a:off x="1143000" y="652463"/>
            <a:ext cx="623888"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800">
                <a:latin typeface="Arial" panose="020B0604020202020204" pitchFamily="34" charset="0"/>
              </a:rPr>
              <a:t>N</a:t>
            </a:r>
          </a:p>
        </p:txBody>
      </p:sp>
      <p:sp>
        <p:nvSpPr>
          <p:cNvPr id="38917" name="Line 5"/>
          <p:cNvSpPr>
            <a:spLocks noChangeShapeType="1"/>
          </p:cNvSpPr>
          <p:nvPr/>
        </p:nvSpPr>
        <p:spPr bwMode="auto">
          <a:xfrm flipH="1">
            <a:off x="685800" y="1066800"/>
            <a:ext cx="1600200" cy="0"/>
          </a:xfrm>
          <a:prstGeom prst="line">
            <a:avLst/>
          </a:prstGeom>
          <a:noFill/>
          <a:ln w="381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Tree>
    <p:extLst>
      <p:ext uri="{BB962C8B-B14F-4D97-AF65-F5344CB8AC3E}">
        <p14:creationId xmlns:p14="http://schemas.microsoft.com/office/powerpoint/2010/main" val="378941696"/>
      </p:ext>
    </p:extLst>
  </p:cSld>
  <p:clrMapOvr>
    <a:masterClrMapping/>
  </p:clrMapOvr>
  <p:transition spd="slow">
    <p:blinds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28600" y="381000"/>
            <a:ext cx="8839200" cy="1143000"/>
          </a:xfrm>
        </p:spPr>
        <p:txBody>
          <a:bodyPr/>
          <a:lstStyle/>
          <a:p>
            <a:r>
              <a:rPr lang="en-US" altLang="en-US" sz="5400" b="1"/>
              <a:t>Where is the Middle East?</a:t>
            </a:r>
            <a:br>
              <a:rPr lang="en-US" altLang="en-US" sz="5400" b="1"/>
            </a:br>
            <a:r>
              <a:rPr lang="en-US" altLang="en-US" b="1"/>
              <a:t>[Use Google Earth]</a:t>
            </a:r>
          </a:p>
        </p:txBody>
      </p:sp>
      <p:pic>
        <p:nvPicPr>
          <p:cNvPr id="7171" name="Picture 5" descr="http://www.tetrapak.com/danice/publishingimages/World%20map%20Middle%20eas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057400"/>
            <a:ext cx="7086600" cy="4514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1000"/>
                                        <p:tgtEl>
                                          <p:spTgt spid="7171"/>
                                        </p:tgtEl>
                                      </p:cBhvr>
                                    </p:animEffect>
                                    <p:anim calcmode="lin" valueType="num">
                                      <p:cBhvr>
                                        <p:cTn id="8" dur="1000" fill="hold"/>
                                        <p:tgtEl>
                                          <p:spTgt spid="7171"/>
                                        </p:tgtEl>
                                        <p:attrNameLst>
                                          <p:attrName>ppt_x</p:attrName>
                                        </p:attrNameLst>
                                      </p:cBhvr>
                                      <p:tavLst>
                                        <p:tav tm="0">
                                          <p:val>
                                            <p:strVal val="#ppt_x"/>
                                          </p:val>
                                        </p:tav>
                                        <p:tav tm="100000">
                                          <p:val>
                                            <p:strVal val="#ppt_x"/>
                                          </p:val>
                                        </p:tav>
                                      </p:tavLst>
                                    </p:anim>
                                    <p:anim calcmode="lin" valueType="num">
                                      <p:cBhvr>
                                        <p:cTn id="9"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Documents and Settings\Nicholas Nazarko.ATHLON\My Documents\Geology\Suez Canal Map.jpg"/>
          <p:cNvPicPr>
            <a:picLocks noChangeAspect="1" noChangeArrowheads="1"/>
          </p:cNvPicPr>
          <p:nvPr/>
        </p:nvPicPr>
        <p:blipFill>
          <a:blip r:embed="rId2">
            <a:extLst>
              <a:ext uri="{28A0092B-C50C-407E-A947-70E740481C1C}">
                <a14:useLocalDpi xmlns:a14="http://schemas.microsoft.com/office/drawing/2010/main" val="0"/>
              </a:ext>
            </a:extLst>
          </a:blip>
          <a:srcRect l="890" t="520" r="739" b="45555"/>
          <a:stretch>
            <a:fillRect/>
          </a:stretch>
        </p:blipFill>
        <p:spPr bwMode="auto">
          <a:xfrm>
            <a:off x="914400" y="14288"/>
            <a:ext cx="7326313" cy="687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698994"/>
      </p:ext>
    </p:extLst>
  </p:cSld>
  <p:clrMapOvr>
    <a:masterClrMapping/>
  </p:clrMapOvr>
  <p:transition spd="slow">
    <p:blinds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795338"/>
            <a:ext cx="7848600" cy="526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2024293"/>
      </p:ext>
    </p:extLst>
  </p:cSld>
  <p:clrMapOvr>
    <a:masterClrMapping/>
  </p:clrMapOvr>
  <p:transition spd="slow">
    <p:blinds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blinds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http://www.washburn.edu/cas/history/stucker/mideastoutl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7163" y="1085850"/>
            <a:ext cx="6327775" cy="5440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675" name="Title 1"/>
          <p:cNvSpPr txBox="1">
            <a:spLocks/>
          </p:cNvSpPr>
          <p:nvPr/>
        </p:nvSpPr>
        <p:spPr bwMode="auto">
          <a:xfrm>
            <a:off x="0" y="152400"/>
            <a:ext cx="91440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4800" b="1" u="sng">
                <a:solidFill>
                  <a:srgbClr val="000000"/>
                </a:solidFill>
              </a:rPr>
              <a:t>Middle East Physical Features</a:t>
            </a:r>
          </a:p>
        </p:txBody>
      </p:sp>
      <p:sp>
        <p:nvSpPr>
          <p:cNvPr id="33796" name="TextBox 1"/>
          <p:cNvSpPr txBox="1">
            <a:spLocks noChangeArrowheads="1"/>
          </p:cNvSpPr>
          <p:nvPr/>
        </p:nvSpPr>
        <p:spPr bwMode="auto">
          <a:xfrm>
            <a:off x="4171950" y="2667000"/>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6000" b="1">
                <a:solidFill>
                  <a:srgbClr val="000000"/>
                </a:solidFill>
              </a:rPr>
              <a:t>8</a:t>
            </a:r>
          </a:p>
        </p:txBody>
      </p:sp>
      <p:cxnSp>
        <p:nvCxnSpPr>
          <p:cNvPr id="33797" name="Straight Arrow Connector 4"/>
          <p:cNvCxnSpPr>
            <a:cxnSpLocks noChangeShapeType="1"/>
          </p:cNvCxnSpPr>
          <p:nvPr/>
        </p:nvCxnSpPr>
        <p:spPr bwMode="auto">
          <a:xfrm flipH="1" flipV="1">
            <a:off x="3676650" y="2828925"/>
            <a:ext cx="628650" cy="295275"/>
          </a:xfrm>
          <a:prstGeom prst="straightConnector1">
            <a:avLst/>
          </a:prstGeom>
          <a:noFill/>
          <a:ln w="1270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 name="TextBox 6"/>
          <p:cNvSpPr txBox="1">
            <a:spLocks noChangeArrowheads="1"/>
          </p:cNvSpPr>
          <p:nvPr/>
        </p:nvSpPr>
        <p:spPr bwMode="auto">
          <a:xfrm>
            <a:off x="3857625" y="3355975"/>
            <a:ext cx="19621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4000" b="1"/>
              <a:t>Jordan River</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33796"/>
                                        </p:tgtEl>
                                        <p:attrNameLst>
                                          <p:attrName>style.visibility</p:attrName>
                                        </p:attrNameLst>
                                      </p:cBhvr>
                                      <p:to>
                                        <p:strVal val="visible"/>
                                      </p:to>
                                    </p:set>
                                    <p:anim calcmode="lin" valueType="num">
                                      <p:cBhvr>
                                        <p:cTn id="7" dur="1000" fill="hold"/>
                                        <p:tgtEl>
                                          <p:spTgt spid="33796"/>
                                        </p:tgtEl>
                                        <p:attrNameLst>
                                          <p:attrName>ppt_w</p:attrName>
                                        </p:attrNameLst>
                                      </p:cBhvr>
                                      <p:tavLst>
                                        <p:tav tm="0">
                                          <p:val>
                                            <p:fltVal val="0"/>
                                          </p:val>
                                        </p:tav>
                                        <p:tav tm="100000">
                                          <p:val>
                                            <p:strVal val="#ppt_w"/>
                                          </p:val>
                                        </p:tav>
                                      </p:tavLst>
                                    </p:anim>
                                    <p:anim calcmode="lin" valueType="num">
                                      <p:cBhvr>
                                        <p:cTn id="8" dur="1000" fill="hold"/>
                                        <p:tgtEl>
                                          <p:spTgt spid="33796"/>
                                        </p:tgtEl>
                                        <p:attrNameLst>
                                          <p:attrName>ppt_h</p:attrName>
                                        </p:attrNameLst>
                                      </p:cBhvr>
                                      <p:tavLst>
                                        <p:tav tm="0">
                                          <p:val>
                                            <p:fltVal val="0"/>
                                          </p:val>
                                        </p:tav>
                                        <p:tav tm="100000">
                                          <p:val>
                                            <p:strVal val="#ppt_h"/>
                                          </p:val>
                                        </p:tav>
                                      </p:tavLst>
                                    </p:anim>
                                    <p:animEffect transition="in" filter="fade">
                                      <p:cBhvr>
                                        <p:cTn id="9" dur="1000"/>
                                        <p:tgtEl>
                                          <p:spTgt spid="33796"/>
                                        </p:tgtEl>
                                      </p:cBhvr>
                                    </p:animEffect>
                                  </p:childTnLst>
                                </p:cTn>
                              </p:par>
                            </p:childTnLst>
                          </p:cTn>
                        </p:par>
                        <p:par>
                          <p:cTn id="10" fill="hold" nodeType="afterGroup">
                            <p:stCondLst>
                              <p:cond delay="1500"/>
                            </p:stCondLst>
                            <p:childTnLst>
                              <p:par>
                                <p:cTn id="11" presetID="22" presetClass="entr" presetSubtype="2" fill="hold" nodeType="afterEffect">
                                  <p:stCondLst>
                                    <p:cond delay="500"/>
                                  </p:stCondLst>
                                  <p:childTnLst>
                                    <p:set>
                                      <p:cBhvr>
                                        <p:cTn id="12" dur="1" fill="hold">
                                          <p:stCondLst>
                                            <p:cond delay="0"/>
                                          </p:stCondLst>
                                        </p:cTn>
                                        <p:tgtEl>
                                          <p:spTgt spid="33797"/>
                                        </p:tgtEl>
                                        <p:attrNameLst>
                                          <p:attrName>style.visibility</p:attrName>
                                        </p:attrNameLst>
                                      </p:cBhvr>
                                      <p:to>
                                        <p:strVal val="visible"/>
                                      </p:to>
                                    </p:set>
                                    <p:animEffect transition="in" filter="wipe(right)">
                                      <p:cBhvr>
                                        <p:cTn id="13" dur="1000"/>
                                        <p:tgtEl>
                                          <p:spTgt spid="3379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0"/>
            <a:ext cx="10106025" cy="688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blinds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0"/>
            <a:ext cx="10336213" cy="688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blinds dir="vert"/>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2770" name="TextBox 5"/>
          <p:cNvSpPr txBox="1">
            <a:spLocks noChangeArrowheads="1"/>
          </p:cNvSpPr>
          <p:nvPr/>
        </p:nvSpPr>
        <p:spPr bwMode="auto">
          <a:xfrm>
            <a:off x="-47625" y="152400"/>
            <a:ext cx="91440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2800">
                <a:solidFill>
                  <a:srgbClr val="000000"/>
                </a:solidFill>
              </a:rPr>
              <a:t>Distributed Summarizing: </a:t>
            </a:r>
          </a:p>
          <a:p>
            <a:pPr algn="ctr"/>
            <a:r>
              <a:rPr lang="en-US" altLang="en-US" sz="2200">
                <a:solidFill>
                  <a:srgbClr val="000000"/>
                </a:solidFill>
              </a:rPr>
              <a:t>Imagine that you took a vacation to the Middle East and followed the path shown on the map below. Write a letter to a friend describing the physical features that you visited or crossed during your trip.</a:t>
            </a:r>
          </a:p>
        </p:txBody>
      </p:sp>
      <p:grpSp>
        <p:nvGrpSpPr>
          <p:cNvPr id="32771" name="Group 4"/>
          <p:cNvGrpSpPr>
            <a:grpSpLocks/>
          </p:cNvGrpSpPr>
          <p:nvPr/>
        </p:nvGrpSpPr>
        <p:grpSpPr bwMode="auto">
          <a:xfrm>
            <a:off x="1504950" y="1927225"/>
            <a:ext cx="6889750" cy="4594225"/>
            <a:chOff x="2102425" y="1936894"/>
            <a:chExt cx="6889175" cy="4594860"/>
          </a:xfrm>
        </p:grpSpPr>
        <p:sp>
          <p:nvSpPr>
            <p:cNvPr id="32772" name="TextBox 7"/>
            <p:cNvSpPr txBox="1">
              <a:spLocks noChangeArrowheads="1"/>
            </p:cNvSpPr>
            <p:nvPr/>
          </p:nvSpPr>
          <p:spPr bwMode="auto">
            <a:xfrm>
              <a:off x="7162800" y="3429000"/>
              <a:ext cx="1828800" cy="1077175"/>
            </a:xfrm>
            <a:prstGeom prst="rect">
              <a:avLst/>
            </a:prstGeom>
            <a:solidFill>
              <a:schemeClr val="accent1"/>
            </a:solidFill>
            <a:ln w="9525">
              <a:solidFill>
                <a:srgbClr val="C00000"/>
              </a:solidFill>
              <a:miter lim="800000"/>
              <a:headEnd/>
              <a:tailEnd/>
            </a:ln>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3200" b="1">
                  <a:solidFill>
                    <a:srgbClr val="C00000"/>
                  </a:solidFill>
                </a:rPr>
                <a:t>Starting</a:t>
              </a:r>
              <a:br>
                <a:rPr lang="en-US" altLang="en-US" sz="3200" b="1">
                  <a:solidFill>
                    <a:srgbClr val="C00000"/>
                  </a:solidFill>
                </a:rPr>
              </a:br>
              <a:r>
                <a:rPr lang="en-US" altLang="en-US" sz="3200" b="1">
                  <a:solidFill>
                    <a:srgbClr val="C00000"/>
                  </a:solidFill>
                </a:rPr>
                <a:t>Point</a:t>
              </a:r>
            </a:p>
          </p:txBody>
        </p:sp>
        <p:grpSp>
          <p:nvGrpSpPr>
            <p:cNvPr id="32773" name="Group 3"/>
            <p:cNvGrpSpPr>
              <a:grpSpLocks/>
            </p:cNvGrpSpPr>
            <p:nvPr/>
          </p:nvGrpSpPr>
          <p:grpSpPr bwMode="auto">
            <a:xfrm>
              <a:off x="2102425" y="1936894"/>
              <a:ext cx="4884420" cy="4594860"/>
              <a:chOff x="2102425" y="1936894"/>
              <a:chExt cx="4884420" cy="4594860"/>
            </a:xfrm>
          </p:grpSpPr>
          <p:pic>
            <p:nvPicPr>
              <p:cNvPr id="32775" name="Picture 13" descr="http://www.washburn.edu/cas/history/stucker/mideastoutl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2425" y="1936894"/>
                <a:ext cx="4884420" cy="45948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27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599011">
                <a:off x="6489592" y="3793141"/>
                <a:ext cx="304800" cy="42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7" name="Freeform 1"/>
              <p:cNvSpPr>
                <a:spLocks/>
              </p:cNvSpPr>
              <p:nvPr/>
            </p:nvSpPr>
            <p:spPr bwMode="auto">
              <a:xfrm>
                <a:off x="3086100" y="3276600"/>
                <a:ext cx="3390900" cy="1621507"/>
              </a:xfrm>
              <a:custGeom>
                <a:avLst/>
                <a:gdLst>
                  <a:gd name="T0" fmla="*/ 3324225 w 3390900"/>
                  <a:gd name="T1" fmla="*/ 866775 h 1621507"/>
                  <a:gd name="T2" fmla="*/ 3248025 w 3390900"/>
                  <a:gd name="T3" fmla="*/ 933450 h 1621507"/>
                  <a:gd name="T4" fmla="*/ 3152775 w 3390900"/>
                  <a:gd name="T5" fmla="*/ 971550 h 1621507"/>
                  <a:gd name="T6" fmla="*/ 3057525 w 3390900"/>
                  <a:gd name="T7" fmla="*/ 1000125 h 1621507"/>
                  <a:gd name="T8" fmla="*/ 2971800 w 3390900"/>
                  <a:gd name="T9" fmla="*/ 1019175 h 1621507"/>
                  <a:gd name="T10" fmla="*/ 2695575 w 3390900"/>
                  <a:gd name="T11" fmla="*/ 971550 h 1621507"/>
                  <a:gd name="T12" fmla="*/ 2638425 w 3390900"/>
                  <a:gd name="T13" fmla="*/ 904875 h 1621507"/>
                  <a:gd name="T14" fmla="*/ 2609850 w 3390900"/>
                  <a:gd name="T15" fmla="*/ 847725 h 1621507"/>
                  <a:gd name="T16" fmla="*/ 2514600 w 3390900"/>
                  <a:gd name="T17" fmla="*/ 771525 h 1621507"/>
                  <a:gd name="T18" fmla="*/ 2457450 w 3390900"/>
                  <a:gd name="T19" fmla="*/ 695325 h 1621507"/>
                  <a:gd name="T20" fmla="*/ 2419350 w 3390900"/>
                  <a:gd name="T21" fmla="*/ 581025 h 1621507"/>
                  <a:gd name="T22" fmla="*/ 2381250 w 3390900"/>
                  <a:gd name="T23" fmla="*/ 419100 h 1621507"/>
                  <a:gd name="T24" fmla="*/ 2352675 w 3390900"/>
                  <a:gd name="T25" fmla="*/ 361950 h 1621507"/>
                  <a:gd name="T26" fmla="*/ 2305050 w 3390900"/>
                  <a:gd name="T27" fmla="*/ 285750 h 1621507"/>
                  <a:gd name="T28" fmla="*/ 2247900 w 3390900"/>
                  <a:gd name="T29" fmla="*/ 209550 h 1621507"/>
                  <a:gd name="T30" fmla="*/ 2105025 w 3390900"/>
                  <a:gd name="T31" fmla="*/ 114300 h 1621507"/>
                  <a:gd name="T32" fmla="*/ 2019300 w 3390900"/>
                  <a:gd name="T33" fmla="*/ 76200 h 1621507"/>
                  <a:gd name="T34" fmla="*/ 1876425 w 3390900"/>
                  <a:gd name="T35" fmla="*/ 9525 h 1621507"/>
                  <a:gd name="T36" fmla="*/ 1524000 w 3390900"/>
                  <a:gd name="T37" fmla="*/ 9525 h 1621507"/>
                  <a:gd name="T38" fmla="*/ 1409700 w 3390900"/>
                  <a:gd name="T39" fmla="*/ 47625 h 1621507"/>
                  <a:gd name="T40" fmla="*/ 1285875 w 3390900"/>
                  <a:gd name="T41" fmla="*/ 66675 h 1621507"/>
                  <a:gd name="T42" fmla="*/ 1076325 w 3390900"/>
                  <a:gd name="T43" fmla="*/ 95250 h 1621507"/>
                  <a:gd name="T44" fmla="*/ 781050 w 3390900"/>
                  <a:gd name="T45" fmla="*/ 133350 h 1621507"/>
                  <a:gd name="T46" fmla="*/ 552450 w 3390900"/>
                  <a:gd name="T47" fmla="*/ 200025 h 1621507"/>
                  <a:gd name="T48" fmla="*/ 476250 w 3390900"/>
                  <a:gd name="T49" fmla="*/ 219075 h 1621507"/>
                  <a:gd name="T50" fmla="*/ 419100 w 3390900"/>
                  <a:gd name="T51" fmla="*/ 247650 h 1621507"/>
                  <a:gd name="T52" fmla="*/ 295275 w 3390900"/>
                  <a:gd name="T53" fmla="*/ 371475 h 1621507"/>
                  <a:gd name="T54" fmla="*/ 238125 w 3390900"/>
                  <a:gd name="T55" fmla="*/ 419100 h 1621507"/>
                  <a:gd name="T56" fmla="*/ 161925 w 3390900"/>
                  <a:gd name="T57" fmla="*/ 485775 h 1621507"/>
                  <a:gd name="T58" fmla="*/ 85725 w 3390900"/>
                  <a:gd name="T59" fmla="*/ 542925 h 1621507"/>
                  <a:gd name="T60" fmla="*/ 19050 w 3390900"/>
                  <a:gd name="T61" fmla="*/ 609600 h 1621507"/>
                  <a:gd name="T62" fmla="*/ 19050 w 3390900"/>
                  <a:gd name="T63" fmla="*/ 876300 h 1621507"/>
                  <a:gd name="T64" fmla="*/ 57150 w 3390900"/>
                  <a:gd name="T65" fmla="*/ 962025 h 1621507"/>
                  <a:gd name="T66" fmla="*/ 152400 w 3390900"/>
                  <a:gd name="T67" fmla="*/ 1047750 h 1621507"/>
                  <a:gd name="T68" fmla="*/ 238125 w 3390900"/>
                  <a:gd name="T69" fmla="*/ 1104900 h 1621507"/>
                  <a:gd name="T70" fmla="*/ 323850 w 3390900"/>
                  <a:gd name="T71" fmla="*/ 1133475 h 1621507"/>
                  <a:gd name="T72" fmla="*/ 409575 w 3390900"/>
                  <a:gd name="T73" fmla="*/ 1181100 h 1621507"/>
                  <a:gd name="T74" fmla="*/ 476250 w 3390900"/>
                  <a:gd name="T75" fmla="*/ 1209675 h 1621507"/>
                  <a:gd name="T76" fmla="*/ 561975 w 3390900"/>
                  <a:gd name="T77" fmla="*/ 1247775 h 1621507"/>
                  <a:gd name="T78" fmla="*/ 647700 w 3390900"/>
                  <a:gd name="T79" fmla="*/ 1285875 h 1621507"/>
                  <a:gd name="T80" fmla="*/ 800100 w 3390900"/>
                  <a:gd name="T81" fmla="*/ 1371600 h 1621507"/>
                  <a:gd name="T82" fmla="*/ 876300 w 3390900"/>
                  <a:gd name="T83" fmla="*/ 1447800 h 1621507"/>
                  <a:gd name="T84" fmla="*/ 942975 w 3390900"/>
                  <a:gd name="T85" fmla="*/ 1514475 h 1621507"/>
                  <a:gd name="T86" fmla="*/ 990600 w 3390900"/>
                  <a:gd name="T87" fmla="*/ 1581150 h 1621507"/>
                  <a:gd name="T88" fmla="*/ 1019175 w 3390900"/>
                  <a:gd name="T89" fmla="*/ 1619250 h 16215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390900" h="1621507">
                    <a:moveTo>
                      <a:pt x="3390900" y="828675"/>
                    </a:moveTo>
                    <a:cubicBezTo>
                      <a:pt x="3295345" y="847786"/>
                      <a:pt x="3378209" y="819539"/>
                      <a:pt x="3324225" y="866775"/>
                    </a:cubicBezTo>
                    <a:cubicBezTo>
                      <a:pt x="3306995" y="881852"/>
                      <a:pt x="3267075" y="904875"/>
                      <a:pt x="3267075" y="904875"/>
                    </a:cubicBezTo>
                    <a:cubicBezTo>
                      <a:pt x="3260725" y="914400"/>
                      <a:pt x="3256964" y="926299"/>
                      <a:pt x="3248025" y="933450"/>
                    </a:cubicBezTo>
                    <a:cubicBezTo>
                      <a:pt x="3240185" y="939722"/>
                      <a:pt x="3228430" y="938485"/>
                      <a:pt x="3219450" y="942975"/>
                    </a:cubicBezTo>
                    <a:cubicBezTo>
                      <a:pt x="3136336" y="984532"/>
                      <a:pt x="3251893" y="941815"/>
                      <a:pt x="3152775" y="971550"/>
                    </a:cubicBezTo>
                    <a:cubicBezTo>
                      <a:pt x="3133541" y="977320"/>
                      <a:pt x="3115106" y="985730"/>
                      <a:pt x="3095625" y="990600"/>
                    </a:cubicBezTo>
                    <a:cubicBezTo>
                      <a:pt x="3082925" y="993775"/>
                      <a:pt x="3070112" y="996529"/>
                      <a:pt x="3057525" y="1000125"/>
                    </a:cubicBezTo>
                    <a:cubicBezTo>
                      <a:pt x="3047871" y="1002883"/>
                      <a:pt x="3038751" y="1007472"/>
                      <a:pt x="3028950" y="1009650"/>
                    </a:cubicBezTo>
                    <a:cubicBezTo>
                      <a:pt x="3010097" y="1013840"/>
                      <a:pt x="2990850" y="1016000"/>
                      <a:pt x="2971800" y="1019175"/>
                    </a:cubicBezTo>
                    <a:cubicBezTo>
                      <a:pt x="2962286" y="1018699"/>
                      <a:pt x="2778121" y="1026581"/>
                      <a:pt x="2724150" y="990600"/>
                    </a:cubicBezTo>
                    <a:lnTo>
                      <a:pt x="2695575" y="971550"/>
                    </a:lnTo>
                    <a:cubicBezTo>
                      <a:pt x="2689300" y="952726"/>
                      <a:pt x="2683786" y="927829"/>
                      <a:pt x="2667000" y="914400"/>
                    </a:cubicBezTo>
                    <a:cubicBezTo>
                      <a:pt x="2659160" y="908128"/>
                      <a:pt x="2647950" y="908050"/>
                      <a:pt x="2638425" y="904875"/>
                    </a:cubicBezTo>
                    <a:cubicBezTo>
                      <a:pt x="2632075" y="895350"/>
                      <a:pt x="2624495" y="886539"/>
                      <a:pt x="2619375" y="876300"/>
                    </a:cubicBezTo>
                    <a:cubicBezTo>
                      <a:pt x="2614885" y="867320"/>
                      <a:pt x="2616122" y="855565"/>
                      <a:pt x="2609850" y="847725"/>
                    </a:cubicBezTo>
                    <a:cubicBezTo>
                      <a:pt x="2596421" y="830939"/>
                      <a:pt x="2571524" y="825425"/>
                      <a:pt x="2552700" y="819150"/>
                    </a:cubicBezTo>
                    <a:cubicBezTo>
                      <a:pt x="2534157" y="763520"/>
                      <a:pt x="2557684" y="814609"/>
                      <a:pt x="2514600" y="771525"/>
                    </a:cubicBezTo>
                    <a:cubicBezTo>
                      <a:pt x="2434306" y="691231"/>
                      <a:pt x="2548000" y="791844"/>
                      <a:pt x="2486025" y="714375"/>
                    </a:cubicBezTo>
                    <a:cubicBezTo>
                      <a:pt x="2478874" y="705436"/>
                      <a:pt x="2466975" y="701675"/>
                      <a:pt x="2457450" y="695325"/>
                    </a:cubicBezTo>
                    <a:lnTo>
                      <a:pt x="2428875" y="609600"/>
                    </a:lnTo>
                    <a:lnTo>
                      <a:pt x="2419350" y="581025"/>
                    </a:lnTo>
                    <a:cubicBezTo>
                      <a:pt x="2416175" y="571500"/>
                      <a:pt x="2411476" y="562354"/>
                      <a:pt x="2409825" y="552450"/>
                    </a:cubicBezTo>
                    <a:cubicBezTo>
                      <a:pt x="2401832" y="504489"/>
                      <a:pt x="2397073" y="466568"/>
                      <a:pt x="2381250" y="419100"/>
                    </a:cubicBezTo>
                    <a:cubicBezTo>
                      <a:pt x="2378075" y="409575"/>
                      <a:pt x="2376215" y="399505"/>
                      <a:pt x="2371725" y="390525"/>
                    </a:cubicBezTo>
                    <a:cubicBezTo>
                      <a:pt x="2366605" y="380286"/>
                      <a:pt x="2359025" y="371475"/>
                      <a:pt x="2352675" y="361950"/>
                    </a:cubicBezTo>
                    <a:cubicBezTo>
                      <a:pt x="2352593" y="361620"/>
                      <a:pt x="2338180" y="299830"/>
                      <a:pt x="2333625" y="295275"/>
                    </a:cubicBezTo>
                    <a:cubicBezTo>
                      <a:pt x="2326525" y="288175"/>
                      <a:pt x="2314575" y="288925"/>
                      <a:pt x="2305050" y="285750"/>
                    </a:cubicBezTo>
                    <a:cubicBezTo>
                      <a:pt x="2286507" y="230120"/>
                      <a:pt x="2310034" y="281209"/>
                      <a:pt x="2266950" y="238125"/>
                    </a:cubicBezTo>
                    <a:cubicBezTo>
                      <a:pt x="2258855" y="230030"/>
                      <a:pt x="2256515" y="217088"/>
                      <a:pt x="2247900" y="209550"/>
                    </a:cubicBezTo>
                    <a:cubicBezTo>
                      <a:pt x="2230670" y="194473"/>
                      <a:pt x="2209800" y="184150"/>
                      <a:pt x="2190750" y="171450"/>
                    </a:cubicBezTo>
                    <a:lnTo>
                      <a:pt x="2105025" y="114300"/>
                    </a:lnTo>
                    <a:cubicBezTo>
                      <a:pt x="2095500" y="107950"/>
                      <a:pt x="2087310" y="98870"/>
                      <a:pt x="2076450" y="95250"/>
                    </a:cubicBezTo>
                    <a:cubicBezTo>
                      <a:pt x="2057400" y="88900"/>
                      <a:pt x="2036008" y="87339"/>
                      <a:pt x="2019300" y="76200"/>
                    </a:cubicBezTo>
                    <a:cubicBezTo>
                      <a:pt x="1945442" y="26961"/>
                      <a:pt x="1983870" y="45340"/>
                      <a:pt x="1905000" y="19050"/>
                    </a:cubicBezTo>
                    <a:cubicBezTo>
                      <a:pt x="1895475" y="15875"/>
                      <a:pt x="1886404" y="10634"/>
                      <a:pt x="1876425" y="9525"/>
                    </a:cubicBezTo>
                    <a:lnTo>
                      <a:pt x="1790700" y="0"/>
                    </a:lnTo>
                    <a:cubicBezTo>
                      <a:pt x="1701800" y="3175"/>
                      <a:pt x="1612612" y="1706"/>
                      <a:pt x="1524000" y="9525"/>
                    </a:cubicBezTo>
                    <a:cubicBezTo>
                      <a:pt x="1503997" y="11290"/>
                      <a:pt x="1485900" y="22225"/>
                      <a:pt x="1466850" y="28575"/>
                    </a:cubicBezTo>
                    <a:lnTo>
                      <a:pt x="1409700" y="47625"/>
                    </a:lnTo>
                    <a:cubicBezTo>
                      <a:pt x="1400175" y="50800"/>
                      <a:pt x="1391115" y="56151"/>
                      <a:pt x="1381125" y="57150"/>
                    </a:cubicBezTo>
                    <a:lnTo>
                      <a:pt x="1285875" y="66675"/>
                    </a:lnTo>
                    <a:cubicBezTo>
                      <a:pt x="1187784" y="91198"/>
                      <a:pt x="1310737" y="62854"/>
                      <a:pt x="1104900" y="85725"/>
                    </a:cubicBezTo>
                    <a:cubicBezTo>
                      <a:pt x="1094921" y="86834"/>
                      <a:pt x="1086229" y="93599"/>
                      <a:pt x="1076325" y="95250"/>
                    </a:cubicBezTo>
                    <a:cubicBezTo>
                      <a:pt x="1012712" y="105852"/>
                      <a:pt x="890590" y="111026"/>
                      <a:pt x="838200" y="114300"/>
                    </a:cubicBezTo>
                    <a:cubicBezTo>
                      <a:pt x="819150" y="120650"/>
                      <a:pt x="797758" y="122211"/>
                      <a:pt x="781050" y="133350"/>
                    </a:cubicBezTo>
                    <a:cubicBezTo>
                      <a:pt x="730588" y="166991"/>
                      <a:pt x="736060" y="172598"/>
                      <a:pt x="685800" y="180975"/>
                    </a:cubicBezTo>
                    <a:cubicBezTo>
                      <a:pt x="641510" y="188357"/>
                      <a:pt x="552450" y="200025"/>
                      <a:pt x="552450" y="200025"/>
                    </a:cubicBezTo>
                    <a:cubicBezTo>
                      <a:pt x="542925" y="203200"/>
                      <a:pt x="533615" y="207115"/>
                      <a:pt x="523875" y="209550"/>
                    </a:cubicBezTo>
                    <a:cubicBezTo>
                      <a:pt x="508169" y="213477"/>
                      <a:pt x="491409" y="213391"/>
                      <a:pt x="476250" y="219075"/>
                    </a:cubicBezTo>
                    <a:cubicBezTo>
                      <a:pt x="465531" y="223095"/>
                      <a:pt x="457914" y="233005"/>
                      <a:pt x="447675" y="238125"/>
                    </a:cubicBezTo>
                    <a:cubicBezTo>
                      <a:pt x="438695" y="242615"/>
                      <a:pt x="428625" y="244475"/>
                      <a:pt x="419100" y="247650"/>
                    </a:cubicBezTo>
                    <a:cubicBezTo>
                      <a:pt x="406400" y="266700"/>
                      <a:pt x="400050" y="292100"/>
                      <a:pt x="381000" y="304800"/>
                    </a:cubicBezTo>
                    <a:cubicBezTo>
                      <a:pt x="236557" y="401095"/>
                      <a:pt x="384804" y="296868"/>
                      <a:pt x="295275" y="371475"/>
                    </a:cubicBezTo>
                    <a:cubicBezTo>
                      <a:pt x="286481" y="378804"/>
                      <a:pt x="275494" y="383196"/>
                      <a:pt x="266700" y="390525"/>
                    </a:cubicBezTo>
                    <a:cubicBezTo>
                      <a:pt x="256352" y="399149"/>
                      <a:pt x="246749" y="408752"/>
                      <a:pt x="238125" y="419100"/>
                    </a:cubicBezTo>
                    <a:cubicBezTo>
                      <a:pt x="230796" y="427894"/>
                      <a:pt x="227690" y="440137"/>
                      <a:pt x="219075" y="447675"/>
                    </a:cubicBezTo>
                    <a:cubicBezTo>
                      <a:pt x="201845" y="462752"/>
                      <a:pt x="180975" y="473075"/>
                      <a:pt x="161925" y="485775"/>
                    </a:cubicBezTo>
                    <a:cubicBezTo>
                      <a:pt x="124996" y="510394"/>
                      <a:pt x="144210" y="501205"/>
                      <a:pt x="104775" y="514350"/>
                    </a:cubicBezTo>
                    <a:cubicBezTo>
                      <a:pt x="98425" y="523875"/>
                      <a:pt x="93820" y="534830"/>
                      <a:pt x="85725" y="542925"/>
                    </a:cubicBezTo>
                    <a:cubicBezTo>
                      <a:pt x="77630" y="551020"/>
                      <a:pt x="64301" y="553036"/>
                      <a:pt x="57150" y="561975"/>
                    </a:cubicBezTo>
                    <a:cubicBezTo>
                      <a:pt x="4570" y="627700"/>
                      <a:pt x="100942" y="555005"/>
                      <a:pt x="19050" y="609600"/>
                    </a:cubicBezTo>
                    <a:cubicBezTo>
                      <a:pt x="5655" y="649786"/>
                      <a:pt x="0" y="660523"/>
                      <a:pt x="0" y="714375"/>
                    </a:cubicBezTo>
                    <a:cubicBezTo>
                      <a:pt x="0" y="751353"/>
                      <a:pt x="6630" y="830759"/>
                      <a:pt x="19050" y="876300"/>
                    </a:cubicBezTo>
                    <a:cubicBezTo>
                      <a:pt x="24334" y="895673"/>
                      <a:pt x="26961" y="916742"/>
                      <a:pt x="38100" y="933450"/>
                    </a:cubicBezTo>
                    <a:cubicBezTo>
                      <a:pt x="44450" y="942975"/>
                      <a:pt x="52030" y="951786"/>
                      <a:pt x="57150" y="962025"/>
                    </a:cubicBezTo>
                    <a:cubicBezTo>
                      <a:pt x="61640" y="971005"/>
                      <a:pt x="59575" y="983500"/>
                      <a:pt x="66675" y="990600"/>
                    </a:cubicBezTo>
                    <a:lnTo>
                      <a:pt x="152400" y="1047750"/>
                    </a:lnTo>
                    <a:lnTo>
                      <a:pt x="209550" y="1085850"/>
                    </a:lnTo>
                    <a:cubicBezTo>
                      <a:pt x="219075" y="1092200"/>
                      <a:pt x="227265" y="1101280"/>
                      <a:pt x="238125" y="1104900"/>
                    </a:cubicBezTo>
                    <a:lnTo>
                      <a:pt x="295275" y="1123950"/>
                    </a:lnTo>
                    <a:cubicBezTo>
                      <a:pt x="304800" y="1127125"/>
                      <a:pt x="315496" y="1127906"/>
                      <a:pt x="323850" y="1133475"/>
                    </a:cubicBezTo>
                    <a:cubicBezTo>
                      <a:pt x="405742" y="1188070"/>
                      <a:pt x="302130" y="1122615"/>
                      <a:pt x="381000" y="1162050"/>
                    </a:cubicBezTo>
                    <a:cubicBezTo>
                      <a:pt x="391239" y="1167170"/>
                      <a:pt x="399336" y="1175980"/>
                      <a:pt x="409575" y="1181100"/>
                    </a:cubicBezTo>
                    <a:cubicBezTo>
                      <a:pt x="418555" y="1185590"/>
                      <a:pt x="428922" y="1186670"/>
                      <a:pt x="438150" y="1190625"/>
                    </a:cubicBezTo>
                    <a:cubicBezTo>
                      <a:pt x="451201" y="1196218"/>
                      <a:pt x="463067" y="1204402"/>
                      <a:pt x="476250" y="1209675"/>
                    </a:cubicBezTo>
                    <a:cubicBezTo>
                      <a:pt x="494894" y="1217133"/>
                      <a:pt x="516692" y="1217586"/>
                      <a:pt x="533400" y="1228725"/>
                    </a:cubicBezTo>
                    <a:cubicBezTo>
                      <a:pt x="542925" y="1235075"/>
                      <a:pt x="551514" y="1243126"/>
                      <a:pt x="561975" y="1247775"/>
                    </a:cubicBezTo>
                    <a:cubicBezTo>
                      <a:pt x="580325" y="1255930"/>
                      <a:pt x="602417" y="1255686"/>
                      <a:pt x="619125" y="1266825"/>
                    </a:cubicBezTo>
                    <a:cubicBezTo>
                      <a:pt x="628650" y="1273175"/>
                      <a:pt x="637239" y="1281226"/>
                      <a:pt x="647700" y="1285875"/>
                    </a:cubicBezTo>
                    <a:cubicBezTo>
                      <a:pt x="666050" y="1294030"/>
                      <a:pt x="704850" y="1304925"/>
                      <a:pt x="704850" y="1304925"/>
                    </a:cubicBezTo>
                    <a:cubicBezTo>
                      <a:pt x="761266" y="1347237"/>
                      <a:pt x="729741" y="1324694"/>
                      <a:pt x="800100" y="1371600"/>
                    </a:cubicBezTo>
                    <a:cubicBezTo>
                      <a:pt x="828197" y="1390331"/>
                      <a:pt x="834331" y="1391723"/>
                      <a:pt x="857250" y="1419225"/>
                    </a:cubicBezTo>
                    <a:cubicBezTo>
                      <a:pt x="864579" y="1428019"/>
                      <a:pt x="867685" y="1440262"/>
                      <a:pt x="876300" y="1447800"/>
                    </a:cubicBezTo>
                    <a:cubicBezTo>
                      <a:pt x="893530" y="1462877"/>
                      <a:pt x="933450" y="1485900"/>
                      <a:pt x="933450" y="1485900"/>
                    </a:cubicBezTo>
                    <a:cubicBezTo>
                      <a:pt x="936625" y="1495425"/>
                      <a:pt x="935875" y="1507375"/>
                      <a:pt x="942975" y="1514475"/>
                    </a:cubicBezTo>
                    <a:cubicBezTo>
                      <a:pt x="950075" y="1521575"/>
                      <a:pt x="965714" y="1515830"/>
                      <a:pt x="971550" y="1524000"/>
                    </a:cubicBezTo>
                    <a:cubicBezTo>
                      <a:pt x="983222" y="1540340"/>
                      <a:pt x="985730" y="1561669"/>
                      <a:pt x="990600" y="1581150"/>
                    </a:cubicBezTo>
                    <a:cubicBezTo>
                      <a:pt x="993775" y="1593850"/>
                      <a:pt x="992270" y="1608777"/>
                      <a:pt x="1000125" y="1619250"/>
                    </a:cubicBezTo>
                    <a:cubicBezTo>
                      <a:pt x="1003935" y="1624330"/>
                      <a:pt x="1012825" y="1619250"/>
                      <a:pt x="1019175" y="1619250"/>
                    </a:cubicBezTo>
                  </a:path>
                </a:pathLst>
              </a:custGeom>
              <a:noFill/>
              <a:ln w="50800" cap="flat" cmpd="sng" algn="ctr">
                <a:solidFill>
                  <a:srgbClr val="C000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78" name="Freeform 2"/>
              <p:cNvSpPr>
                <a:spLocks/>
              </p:cNvSpPr>
              <p:nvPr/>
            </p:nvSpPr>
            <p:spPr bwMode="auto">
              <a:xfrm>
                <a:off x="4086225" y="4962525"/>
                <a:ext cx="1695450" cy="686974"/>
              </a:xfrm>
              <a:custGeom>
                <a:avLst/>
                <a:gdLst>
                  <a:gd name="T0" fmla="*/ 0 w 1695450"/>
                  <a:gd name="T1" fmla="*/ 0 h 686974"/>
                  <a:gd name="T2" fmla="*/ 28575 w 1695450"/>
                  <a:gd name="T3" fmla="*/ 123825 h 686974"/>
                  <a:gd name="T4" fmla="*/ 38100 w 1695450"/>
                  <a:gd name="T5" fmla="*/ 152400 h 686974"/>
                  <a:gd name="T6" fmla="*/ 66675 w 1695450"/>
                  <a:gd name="T7" fmla="*/ 171450 h 686974"/>
                  <a:gd name="T8" fmla="*/ 85725 w 1695450"/>
                  <a:gd name="T9" fmla="*/ 200025 h 686974"/>
                  <a:gd name="T10" fmla="*/ 114300 w 1695450"/>
                  <a:gd name="T11" fmla="*/ 209550 h 686974"/>
                  <a:gd name="T12" fmla="*/ 123825 w 1695450"/>
                  <a:gd name="T13" fmla="*/ 238125 h 686974"/>
                  <a:gd name="T14" fmla="*/ 152400 w 1695450"/>
                  <a:gd name="T15" fmla="*/ 247650 h 686974"/>
                  <a:gd name="T16" fmla="*/ 180975 w 1695450"/>
                  <a:gd name="T17" fmla="*/ 266700 h 686974"/>
                  <a:gd name="T18" fmla="*/ 285750 w 1695450"/>
                  <a:gd name="T19" fmla="*/ 295275 h 686974"/>
                  <a:gd name="T20" fmla="*/ 704850 w 1695450"/>
                  <a:gd name="T21" fmla="*/ 285750 h 686974"/>
                  <a:gd name="T22" fmla="*/ 847725 w 1695450"/>
                  <a:gd name="T23" fmla="*/ 257175 h 686974"/>
                  <a:gd name="T24" fmla="*/ 971550 w 1695450"/>
                  <a:gd name="T25" fmla="*/ 238125 h 686974"/>
                  <a:gd name="T26" fmla="*/ 1162050 w 1695450"/>
                  <a:gd name="T27" fmla="*/ 247650 h 686974"/>
                  <a:gd name="T28" fmla="*/ 1219200 w 1695450"/>
                  <a:gd name="T29" fmla="*/ 276225 h 686974"/>
                  <a:gd name="T30" fmla="*/ 1276350 w 1695450"/>
                  <a:gd name="T31" fmla="*/ 304800 h 686974"/>
                  <a:gd name="T32" fmla="*/ 1343025 w 1695450"/>
                  <a:gd name="T33" fmla="*/ 381000 h 686974"/>
                  <a:gd name="T34" fmla="*/ 1409700 w 1695450"/>
                  <a:gd name="T35" fmla="*/ 457200 h 686974"/>
                  <a:gd name="T36" fmla="*/ 1428750 w 1695450"/>
                  <a:gd name="T37" fmla="*/ 485775 h 686974"/>
                  <a:gd name="T38" fmla="*/ 1485900 w 1695450"/>
                  <a:gd name="T39" fmla="*/ 523875 h 686974"/>
                  <a:gd name="T40" fmla="*/ 1514475 w 1695450"/>
                  <a:gd name="T41" fmla="*/ 542925 h 686974"/>
                  <a:gd name="T42" fmla="*/ 1543050 w 1695450"/>
                  <a:gd name="T43" fmla="*/ 571500 h 686974"/>
                  <a:gd name="T44" fmla="*/ 1600200 w 1695450"/>
                  <a:gd name="T45" fmla="*/ 590550 h 686974"/>
                  <a:gd name="T46" fmla="*/ 1657350 w 1695450"/>
                  <a:gd name="T47" fmla="*/ 628650 h 686974"/>
                  <a:gd name="T48" fmla="*/ 1676400 w 1695450"/>
                  <a:gd name="T49" fmla="*/ 657225 h 686974"/>
                  <a:gd name="T50" fmla="*/ 1685925 w 1695450"/>
                  <a:gd name="T51" fmla="*/ 685800 h 686974"/>
                  <a:gd name="T52" fmla="*/ 1695450 w 1695450"/>
                  <a:gd name="T53" fmla="*/ 685800 h 6869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95450" h="686974">
                    <a:moveTo>
                      <a:pt x="0" y="0"/>
                    </a:moveTo>
                    <a:cubicBezTo>
                      <a:pt x="12365" y="86554"/>
                      <a:pt x="2425" y="45376"/>
                      <a:pt x="28575" y="123825"/>
                    </a:cubicBezTo>
                    <a:cubicBezTo>
                      <a:pt x="31750" y="133350"/>
                      <a:pt x="29746" y="146831"/>
                      <a:pt x="38100" y="152400"/>
                    </a:cubicBezTo>
                    <a:lnTo>
                      <a:pt x="66675" y="171450"/>
                    </a:lnTo>
                    <a:cubicBezTo>
                      <a:pt x="73025" y="180975"/>
                      <a:pt x="76786" y="192874"/>
                      <a:pt x="85725" y="200025"/>
                    </a:cubicBezTo>
                    <a:cubicBezTo>
                      <a:pt x="93565" y="206297"/>
                      <a:pt x="107200" y="202450"/>
                      <a:pt x="114300" y="209550"/>
                    </a:cubicBezTo>
                    <a:cubicBezTo>
                      <a:pt x="121400" y="216650"/>
                      <a:pt x="116725" y="231025"/>
                      <a:pt x="123825" y="238125"/>
                    </a:cubicBezTo>
                    <a:cubicBezTo>
                      <a:pt x="130925" y="245225"/>
                      <a:pt x="143420" y="243160"/>
                      <a:pt x="152400" y="247650"/>
                    </a:cubicBezTo>
                    <a:cubicBezTo>
                      <a:pt x="162639" y="252770"/>
                      <a:pt x="170514" y="262051"/>
                      <a:pt x="180975" y="266700"/>
                    </a:cubicBezTo>
                    <a:cubicBezTo>
                      <a:pt x="220525" y="284278"/>
                      <a:pt x="245006" y="287126"/>
                      <a:pt x="285750" y="295275"/>
                    </a:cubicBezTo>
                    <a:lnTo>
                      <a:pt x="704850" y="285750"/>
                    </a:lnTo>
                    <a:cubicBezTo>
                      <a:pt x="955794" y="276280"/>
                      <a:pt x="661845" y="283729"/>
                      <a:pt x="847725" y="257175"/>
                    </a:cubicBezTo>
                    <a:cubicBezTo>
                      <a:pt x="933519" y="244919"/>
                      <a:pt x="892255" y="251341"/>
                      <a:pt x="971550" y="238125"/>
                    </a:cubicBezTo>
                    <a:cubicBezTo>
                      <a:pt x="1035050" y="241300"/>
                      <a:pt x="1098710" y="242142"/>
                      <a:pt x="1162050" y="247650"/>
                    </a:cubicBezTo>
                    <a:cubicBezTo>
                      <a:pt x="1191032" y="250170"/>
                      <a:pt x="1194190" y="263720"/>
                      <a:pt x="1219200" y="276225"/>
                    </a:cubicBezTo>
                    <a:cubicBezTo>
                      <a:pt x="1298070" y="315660"/>
                      <a:pt x="1194458" y="250205"/>
                      <a:pt x="1276350" y="304800"/>
                    </a:cubicBezTo>
                    <a:cubicBezTo>
                      <a:pt x="1320800" y="371475"/>
                      <a:pt x="1295400" y="349250"/>
                      <a:pt x="1343025" y="381000"/>
                    </a:cubicBezTo>
                    <a:cubicBezTo>
                      <a:pt x="1387475" y="447675"/>
                      <a:pt x="1362075" y="425450"/>
                      <a:pt x="1409700" y="457200"/>
                    </a:cubicBezTo>
                    <a:cubicBezTo>
                      <a:pt x="1416050" y="466725"/>
                      <a:pt x="1420135" y="478237"/>
                      <a:pt x="1428750" y="485775"/>
                    </a:cubicBezTo>
                    <a:cubicBezTo>
                      <a:pt x="1445980" y="500852"/>
                      <a:pt x="1466850" y="511175"/>
                      <a:pt x="1485900" y="523875"/>
                    </a:cubicBezTo>
                    <a:cubicBezTo>
                      <a:pt x="1495425" y="530225"/>
                      <a:pt x="1506380" y="534830"/>
                      <a:pt x="1514475" y="542925"/>
                    </a:cubicBezTo>
                    <a:cubicBezTo>
                      <a:pt x="1524000" y="552450"/>
                      <a:pt x="1531275" y="564958"/>
                      <a:pt x="1543050" y="571500"/>
                    </a:cubicBezTo>
                    <a:cubicBezTo>
                      <a:pt x="1560603" y="581252"/>
                      <a:pt x="1583492" y="579411"/>
                      <a:pt x="1600200" y="590550"/>
                    </a:cubicBezTo>
                    <a:lnTo>
                      <a:pt x="1657350" y="628650"/>
                    </a:lnTo>
                    <a:cubicBezTo>
                      <a:pt x="1663700" y="638175"/>
                      <a:pt x="1671280" y="646986"/>
                      <a:pt x="1676400" y="657225"/>
                    </a:cubicBezTo>
                    <a:cubicBezTo>
                      <a:pt x="1680890" y="666205"/>
                      <a:pt x="1680356" y="677446"/>
                      <a:pt x="1685925" y="685800"/>
                    </a:cubicBezTo>
                    <a:cubicBezTo>
                      <a:pt x="1687686" y="688442"/>
                      <a:pt x="1692275" y="685800"/>
                      <a:pt x="1695450" y="685800"/>
                    </a:cubicBezTo>
                  </a:path>
                </a:pathLst>
              </a:custGeom>
              <a:noFill/>
              <a:ln w="50800" cap="flat" cmpd="sng" algn="ctr">
                <a:solidFill>
                  <a:srgbClr val="C000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3277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839566">
                <a:off x="5490910" y="5405380"/>
                <a:ext cx="304788" cy="42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774" name="TextBox 8"/>
            <p:cNvSpPr txBox="1">
              <a:spLocks noChangeArrowheads="1"/>
            </p:cNvSpPr>
            <p:nvPr/>
          </p:nvSpPr>
          <p:spPr bwMode="auto">
            <a:xfrm>
              <a:off x="5849072" y="5791200"/>
              <a:ext cx="2971800" cy="584752"/>
            </a:xfrm>
            <a:prstGeom prst="rect">
              <a:avLst/>
            </a:prstGeom>
            <a:solidFill>
              <a:schemeClr val="accent1"/>
            </a:solidFill>
            <a:ln w="9525">
              <a:solidFill>
                <a:srgbClr val="C00000"/>
              </a:solidFill>
              <a:miter lim="800000"/>
              <a:headEnd/>
              <a:tailEnd/>
            </a:ln>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3200" b="1">
                  <a:solidFill>
                    <a:srgbClr val="C00000"/>
                  </a:solidFill>
                </a:rPr>
                <a:t>Ending Point</a:t>
              </a:r>
            </a:p>
          </p:txBody>
        </p:sp>
      </p:grpSp>
    </p:spTree>
  </p:cSld>
  <p:clrMapOvr>
    <a:masterClrMapping/>
  </p:clrMapOvr>
  <p:transition spd="slow">
    <p:blinds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1066800"/>
            <a:ext cx="5181600" cy="5181600"/>
          </a:xfrm>
        </p:spPr>
        <p:txBody>
          <a:bodyPr/>
          <a:lstStyle/>
          <a:p>
            <a:pPr algn="l"/>
            <a:r>
              <a:rPr lang="en-US" altLang="en-US" sz="3200"/>
              <a:t>     Use your labeled physical features map to:</a:t>
            </a:r>
            <a:br>
              <a:rPr lang="en-US" altLang="en-US" sz="3200"/>
            </a:br>
            <a:r>
              <a:rPr lang="en-US" altLang="en-US" sz="3200"/>
              <a:t> </a:t>
            </a:r>
            <a:br>
              <a:rPr lang="en-US" altLang="en-US" sz="3200"/>
            </a:br>
            <a:r>
              <a:rPr lang="en-US" altLang="en-US" sz="2800"/>
              <a:t>*Mark each feature on a </a:t>
            </a:r>
            <a:br>
              <a:rPr lang="en-US" altLang="en-US" sz="2800"/>
            </a:br>
            <a:r>
              <a:rPr lang="en-US" altLang="en-US" sz="2800"/>
              <a:t> small map</a:t>
            </a:r>
            <a:br>
              <a:rPr lang="en-US" altLang="en-US" sz="2800"/>
            </a:br>
            <a:br>
              <a:rPr lang="en-US" altLang="en-US" sz="1400"/>
            </a:br>
            <a:r>
              <a:rPr lang="en-US" altLang="en-US" sz="2800"/>
              <a:t>*Write a description of where the feature is located in the Middle East</a:t>
            </a:r>
            <a:br>
              <a:rPr lang="en-US" altLang="en-US" sz="2800"/>
            </a:br>
            <a:br>
              <a:rPr lang="en-US" altLang="en-US" sz="1400"/>
            </a:br>
            <a:r>
              <a:rPr lang="en-US" altLang="en-US" sz="2800"/>
              <a:t>*Write a method for remembering the location </a:t>
            </a:r>
            <a:br>
              <a:rPr lang="en-US" altLang="en-US" sz="2800"/>
            </a:br>
            <a:r>
              <a:rPr lang="en-US" altLang="en-US" sz="2800"/>
              <a:t>of the physical feature</a:t>
            </a:r>
          </a:p>
        </p:txBody>
      </p:sp>
      <p:sp>
        <p:nvSpPr>
          <p:cNvPr id="31747" name="Rectangle 3"/>
          <p:cNvSpPr>
            <a:spLocks noChangeArrowheads="1"/>
          </p:cNvSpPr>
          <p:nvPr/>
        </p:nvSpPr>
        <p:spPr bwMode="auto">
          <a:xfrm>
            <a:off x="457200" y="304800"/>
            <a:ext cx="800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3200" b="1">
                <a:solidFill>
                  <a:srgbClr val="000000"/>
                </a:solidFill>
              </a:rPr>
              <a:t>Middle East Physical Features Foldable</a:t>
            </a:r>
          </a:p>
        </p:txBody>
      </p:sp>
      <p:graphicFrame>
        <p:nvGraphicFramePr>
          <p:cNvPr id="31748" name="Object 1"/>
          <p:cNvGraphicFramePr>
            <a:graphicFrameLocks noChangeAspect="1"/>
          </p:cNvGraphicFramePr>
          <p:nvPr/>
        </p:nvGraphicFramePr>
        <p:xfrm>
          <a:off x="5029200" y="1371600"/>
          <a:ext cx="3567113" cy="4064000"/>
        </p:xfrm>
        <a:graphic>
          <a:graphicData uri="http://schemas.openxmlformats.org/presentationml/2006/ole">
            <mc:AlternateContent xmlns:mc="http://schemas.openxmlformats.org/markup-compatibility/2006">
              <mc:Choice xmlns:v="urn:schemas-microsoft-com:vml" Requires="v">
                <p:oleObj spid="_x0000_s31754" name="Document" r:id="rId4" imgW="7828714" imgH="8918965" progId="Word.Document.12">
                  <p:embed/>
                </p:oleObj>
              </mc:Choice>
              <mc:Fallback>
                <p:oleObj name="Document" r:id="rId4" imgW="7828714" imgH="8918965" progId="Word.Documen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371600"/>
                        <a:ext cx="3567113" cy="4064000"/>
                      </a:xfrm>
                      <a:prstGeom prst="rect">
                        <a:avLst/>
                      </a:prstGeom>
                      <a:solidFill>
                        <a:schemeClr val="accent1"/>
                      </a:solidFill>
                      <a:ln w="9525">
                        <a:solidFill>
                          <a:schemeClr val="tx1"/>
                        </a:solidFill>
                        <a:miter lim="800000"/>
                        <a:headEnd/>
                        <a:tailEnd/>
                      </a:ln>
                    </p:spPr>
                  </p:pic>
                </p:oleObj>
              </mc:Fallback>
            </mc:AlternateContent>
          </a:graphicData>
        </a:graphic>
      </p:graphicFrame>
    </p:spTree>
  </p:cSld>
  <p:clrMapOvr>
    <a:masterClrMapping/>
  </p:clrMapOvr>
  <p:transition spd="slow">
    <p:blinds dir="vert"/>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3794" name="Title 1"/>
          <p:cNvSpPr>
            <a:spLocks noGrp="1"/>
          </p:cNvSpPr>
          <p:nvPr>
            <p:ph type="title"/>
          </p:nvPr>
        </p:nvSpPr>
        <p:spPr>
          <a:xfrm>
            <a:off x="-28575" y="142875"/>
            <a:ext cx="9220200" cy="1143000"/>
          </a:xfrm>
        </p:spPr>
        <p:txBody>
          <a:bodyPr/>
          <a:lstStyle/>
          <a:p>
            <a:r>
              <a:rPr lang="en-US" altLang="en-US" sz="5400" b="1" u="sng"/>
              <a:t>Nations of the Middle East</a:t>
            </a:r>
          </a:p>
        </p:txBody>
      </p:sp>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1371600"/>
            <a:ext cx="7292975"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blinds dir="vert"/>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1363" y="228600"/>
            <a:ext cx="7772400" cy="1143000"/>
          </a:xfrm>
        </p:spPr>
        <p:txBody>
          <a:bodyPr/>
          <a:lstStyle/>
          <a:p>
            <a:r>
              <a:rPr lang="en-US" altLang="en-US" sz="7200" b="1"/>
              <a:t>Saudi Arabia</a:t>
            </a:r>
          </a:p>
        </p:txBody>
      </p:sp>
      <p:grpSp>
        <p:nvGrpSpPr>
          <p:cNvPr id="34819" name="Group 3"/>
          <p:cNvGrpSpPr>
            <a:grpSpLocks/>
          </p:cNvGrpSpPr>
          <p:nvPr/>
        </p:nvGrpSpPr>
        <p:grpSpPr bwMode="auto">
          <a:xfrm>
            <a:off x="914400" y="1447800"/>
            <a:ext cx="7275513" cy="5105400"/>
            <a:chOff x="914400" y="1447800"/>
            <a:chExt cx="7275370" cy="5105400"/>
          </a:xfrm>
        </p:grpSpPr>
        <p:pic>
          <p:nvPicPr>
            <p:cNvPr id="348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447800"/>
              <a:ext cx="727537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1" name="TextBox 2"/>
            <p:cNvSpPr txBox="1">
              <a:spLocks noChangeArrowheads="1"/>
            </p:cNvSpPr>
            <p:nvPr/>
          </p:nvSpPr>
          <p:spPr bwMode="auto">
            <a:xfrm>
              <a:off x="4981575" y="4371975"/>
              <a:ext cx="838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6600" b="1"/>
                <a:t>1</a:t>
              </a:r>
            </a:p>
          </p:txBody>
        </p:sp>
      </p:gr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23825" y="209550"/>
            <a:ext cx="8839200" cy="830263"/>
          </a:xfrm>
          <a:prstGeom prst="rect">
            <a:avLst/>
          </a:prstGeom>
          <a:noFill/>
          <a:ln>
            <a:noFill/>
          </a:ln>
          <a:effectLst>
            <a:outerShdw dist="45791" dir="3378596" algn="ctr" rotWithShape="0">
              <a:srgbClr val="ABABC7">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4800" b="1">
                <a:solidFill>
                  <a:srgbClr val="000000"/>
                </a:solidFill>
                <a:ea typeface="Batang" pitchFamily="18" charset="-127"/>
              </a:rPr>
              <a:t>Satellite View the Middle East</a:t>
            </a:r>
          </a:p>
        </p:txBody>
      </p:sp>
      <p:pic>
        <p:nvPicPr>
          <p:cNvPr id="8195" name="Picture 5" descr="http://www.zonu.com/images/0X0/2009-11-17-11122/Middle-East-satellite-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19200"/>
            <a:ext cx="55356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038" y="152400"/>
            <a:ext cx="8143875" cy="1143000"/>
          </a:xfrm>
        </p:spPr>
        <p:txBody>
          <a:bodyPr/>
          <a:lstStyle/>
          <a:p>
            <a:r>
              <a:rPr lang="en-US" altLang="en-US" sz="9600" b="1"/>
              <a:t>Iraq</a:t>
            </a:r>
          </a:p>
        </p:txBody>
      </p:sp>
      <p:grpSp>
        <p:nvGrpSpPr>
          <p:cNvPr id="35843" name="Group 3"/>
          <p:cNvGrpSpPr>
            <a:grpSpLocks/>
          </p:cNvGrpSpPr>
          <p:nvPr/>
        </p:nvGrpSpPr>
        <p:grpSpPr bwMode="auto">
          <a:xfrm>
            <a:off x="838200" y="1524000"/>
            <a:ext cx="7342188" cy="5122863"/>
            <a:chOff x="838200" y="1524000"/>
            <a:chExt cx="7342837" cy="5122673"/>
          </a:xfrm>
        </p:grpSpPr>
        <p:pic>
          <p:nvPicPr>
            <p:cNvPr id="358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7342837" cy="5122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5" name="TextBox 2"/>
            <p:cNvSpPr txBox="1">
              <a:spLocks noChangeArrowheads="1"/>
            </p:cNvSpPr>
            <p:nvPr/>
          </p:nvSpPr>
          <p:spPr bwMode="auto">
            <a:xfrm>
              <a:off x="4895850" y="3314700"/>
              <a:ext cx="762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6600" b="1"/>
                <a:t>2</a:t>
              </a:r>
            </a:p>
          </p:txBody>
        </p:sp>
      </p:gr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7225" y="228600"/>
            <a:ext cx="7772400" cy="1143000"/>
          </a:xfrm>
        </p:spPr>
        <p:txBody>
          <a:bodyPr/>
          <a:lstStyle/>
          <a:p>
            <a:r>
              <a:rPr lang="en-US" altLang="en-US" sz="9600" b="1"/>
              <a:t>Iran</a:t>
            </a:r>
          </a:p>
        </p:txBody>
      </p:sp>
      <p:grpSp>
        <p:nvGrpSpPr>
          <p:cNvPr id="36867" name="Group 3"/>
          <p:cNvGrpSpPr>
            <a:grpSpLocks/>
          </p:cNvGrpSpPr>
          <p:nvPr/>
        </p:nvGrpSpPr>
        <p:grpSpPr bwMode="auto">
          <a:xfrm>
            <a:off x="971550" y="1490663"/>
            <a:ext cx="7191375" cy="5043487"/>
            <a:chOff x="990600" y="1518774"/>
            <a:chExt cx="7191375" cy="5043951"/>
          </a:xfrm>
        </p:grpSpPr>
        <p:pic>
          <p:nvPicPr>
            <p:cNvPr id="368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18774"/>
              <a:ext cx="7191375" cy="5043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TextBox 2"/>
            <p:cNvSpPr txBox="1">
              <a:spLocks noChangeArrowheads="1"/>
            </p:cNvSpPr>
            <p:nvPr/>
          </p:nvSpPr>
          <p:spPr bwMode="auto">
            <a:xfrm>
              <a:off x="5981700" y="3380517"/>
              <a:ext cx="106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7200" b="1"/>
                <a:t>3</a:t>
              </a:r>
            </a:p>
          </p:txBody>
        </p:sp>
      </p:gr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altLang="en-US" sz="8000" b="1"/>
              <a:t>Afghanistan</a:t>
            </a:r>
          </a:p>
        </p:txBody>
      </p:sp>
      <p:grpSp>
        <p:nvGrpSpPr>
          <p:cNvPr id="37891" name="Group 3"/>
          <p:cNvGrpSpPr>
            <a:grpSpLocks/>
          </p:cNvGrpSpPr>
          <p:nvPr/>
        </p:nvGrpSpPr>
        <p:grpSpPr bwMode="auto">
          <a:xfrm>
            <a:off x="990600" y="1585913"/>
            <a:ext cx="7162800" cy="5081587"/>
            <a:chOff x="990600" y="1585513"/>
            <a:chExt cx="7162800" cy="5081987"/>
          </a:xfrm>
        </p:grpSpPr>
        <p:pic>
          <p:nvPicPr>
            <p:cNvPr id="378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85513"/>
              <a:ext cx="7162800" cy="508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3" name="TextBox 2"/>
            <p:cNvSpPr txBox="1">
              <a:spLocks noChangeArrowheads="1"/>
            </p:cNvSpPr>
            <p:nvPr/>
          </p:nvSpPr>
          <p:spPr bwMode="auto">
            <a:xfrm>
              <a:off x="7162800" y="3387804"/>
              <a:ext cx="6858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6600" b="1"/>
                <a:t>4</a:t>
              </a:r>
            </a:p>
          </p:txBody>
        </p:sp>
      </p:gr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1143000"/>
          </a:xfrm>
        </p:spPr>
        <p:txBody>
          <a:bodyPr/>
          <a:lstStyle/>
          <a:p>
            <a:r>
              <a:rPr lang="en-US" altLang="en-US" sz="8800" b="1"/>
              <a:t>Turkey</a:t>
            </a:r>
          </a:p>
        </p:txBody>
      </p:sp>
      <p:grpSp>
        <p:nvGrpSpPr>
          <p:cNvPr id="38915" name="Group 4"/>
          <p:cNvGrpSpPr>
            <a:grpSpLocks/>
          </p:cNvGrpSpPr>
          <p:nvPr/>
        </p:nvGrpSpPr>
        <p:grpSpPr bwMode="auto">
          <a:xfrm>
            <a:off x="762000" y="1371600"/>
            <a:ext cx="7467600" cy="5248275"/>
            <a:chOff x="762000" y="1371600"/>
            <a:chExt cx="7467600" cy="5248063"/>
          </a:xfrm>
        </p:grpSpPr>
        <p:pic>
          <p:nvPicPr>
            <p:cNvPr id="38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7467600" cy="52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7" name="TextBox 3"/>
            <p:cNvSpPr txBox="1">
              <a:spLocks noChangeArrowheads="1"/>
            </p:cNvSpPr>
            <p:nvPr/>
          </p:nvSpPr>
          <p:spPr bwMode="auto">
            <a:xfrm>
              <a:off x="3771900" y="2659707"/>
              <a:ext cx="91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6000" b="1"/>
                <a:t>5</a:t>
              </a:r>
            </a:p>
          </p:txBody>
        </p:sp>
      </p:gr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9938" name="Title 1"/>
          <p:cNvSpPr>
            <a:spLocks noGrp="1"/>
          </p:cNvSpPr>
          <p:nvPr>
            <p:ph type="title"/>
          </p:nvPr>
        </p:nvSpPr>
        <p:spPr>
          <a:xfrm>
            <a:off x="0" y="152400"/>
            <a:ext cx="9144000" cy="1143000"/>
          </a:xfrm>
        </p:spPr>
        <p:txBody>
          <a:bodyPr/>
          <a:lstStyle/>
          <a:p>
            <a:r>
              <a:rPr lang="en-US" altLang="en-US" sz="5400" b="1" u="sng"/>
              <a:t>Nations of the Middle East</a:t>
            </a:r>
          </a:p>
        </p:txBody>
      </p:sp>
      <p:pic>
        <p:nvPicPr>
          <p:cNvPr id="399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47800"/>
            <a:ext cx="337502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0" name="Group 7"/>
          <p:cNvGrpSpPr>
            <a:grpSpLocks/>
          </p:cNvGrpSpPr>
          <p:nvPr/>
        </p:nvGrpSpPr>
        <p:grpSpPr bwMode="auto">
          <a:xfrm>
            <a:off x="4137025" y="1905000"/>
            <a:ext cx="4800600" cy="2971800"/>
            <a:chOff x="4137660" y="1905000"/>
            <a:chExt cx="4800600" cy="2971800"/>
          </a:xfrm>
        </p:grpSpPr>
        <p:pic>
          <p:nvPicPr>
            <p:cNvPr id="3994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905000"/>
              <a:ext cx="375666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4"/>
            <p:cNvSpPr>
              <a:spLocks noChangeArrowheads="1"/>
            </p:cNvSpPr>
            <p:nvPr/>
          </p:nvSpPr>
          <p:spPr bwMode="auto">
            <a:xfrm>
              <a:off x="6953250" y="3200400"/>
              <a:ext cx="152400" cy="457200"/>
            </a:xfrm>
            <a:prstGeom prst="rect">
              <a:avLst/>
            </a:prstGeom>
            <a:noFill/>
            <a:ln w="349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endParaRPr lang="en-US" altLang="en-US"/>
            </a:p>
          </p:txBody>
        </p:sp>
        <p:cxnSp>
          <p:nvCxnSpPr>
            <p:cNvPr id="39943" name="Straight Arrow Connector 6"/>
            <p:cNvCxnSpPr>
              <a:cxnSpLocks noChangeShapeType="1"/>
            </p:cNvCxnSpPr>
            <p:nvPr/>
          </p:nvCxnSpPr>
          <p:spPr bwMode="auto">
            <a:xfrm flipH="1">
              <a:off x="4137660" y="3429000"/>
              <a:ext cx="2815590" cy="0"/>
            </a:xfrm>
            <a:prstGeom prst="straightConnector1">
              <a:avLst/>
            </a:prstGeom>
            <a:noFill/>
            <a:ln w="127000" algn="ctr">
              <a:solidFill>
                <a:schemeClr val="tx1"/>
              </a:solidFill>
              <a:round/>
              <a:headEnd/>
              <a:tailEnd type="triangle" w="med" len="med"/>
            </a:ln>
            <a:extLst>
              <a:ext uri="{909E8E84-426E-40DD-AFC4-6F175D3DCCD1}">
                <a14:hiddenFill xmlns:a14="http://schemas.microsoft.com/office/drawing/2010/main">
                  <a:noFill/>
                </a14:hiddenFill>
              </a:ext>
            </a:extLst>
          </p:spPr>
        </p:cxnSp>
      </p:grpSp>
    </p:spTree>
  </p:cSld>
  <p:clrMapOvr>
    <a:masterClrMapping/>
  </p:clrMapOvr>
  <p:transition spd="slow">
    <p:blinds dir="vert"/>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altLang="en-US" sz="7200" b="1"/>
              <a:t>Gaza Strip</a:t>
            </a:r>
          </a:p>
        </p:txBody>
      </p:sp>
      <p:grpSp>
        <p:nvGrpSpPr>
          <p:cNvPr id="40963" name="Group 11"/>
          <p:cNvGrpSpPr>
            <a:grpSpLocks/>
          </p:cNvGrpSpPr>
          <p:nvPr/>
        </p:nvGrpSpPr>
        <p:grpSpPr bwMode="auto">
          <a:xfrm>
            <a:off x="2581275" y="1485900"/>
            <a:ext cx="3689350" cy="5029200"/>
            <a:chOff x="2581275" y="1485900"/>
            <a:chExt cx="3689985" cy="5029200"/>
          </a:xfrm>
        </p:grpSpPr>
        <p:pic>
          <p:nvPicPr>
            <p:cNvPr id="409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485900"/>
              <a:ext cx="3680460" cy="502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65" name="TextBox 5"/>
            <p:cNvSpPr txBox="1">
              <a:spLocks noChangeArrowheads="1"/>
            </p:cNvSpPr>
            <p:nvPr/>
          </p:nvSpPr>
          <p:spPr bwMode="auto">
            <a:xfrm>
              <a:off x="2581275" y="1871752"/>
              <a:ext cx="1219200"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11500" b="1"/>
                <a:t>6</a:t>
              </a:r>
            </a:p>
          </p:txBody>
        </p:sp>
        <p:cxnSp>
          <p:nvCxnSpPr>
            <p:cNvPr id="40966" name="Straight Arrow Connector 9"/>
            <p:cNvCxnSpPr>
              <a:cxnSpLocks noChangeShapeType="1"/>
            </p:cNvCxnSpPr>
            <p:nvPr/>
          </p:nvCxnSpPr>
          <p:spPr bwMode="auto">
            <a:xfrm>
              <a:off x="3352800" y="3448050"/>
              <a:ext cx="304800" cy="609600"/>
            </a:xfrm>
            <a:prstGeom prst="straightConnector1">
              <a:avLst/>
            </a:prstGeom>
            <a:noFill/>
            <a:ln w="127000" algn="ctr">
              <a:solidFill>
                <a:schemeClr val="tx1"/>
              </a:solidFill>
              <a:round/>
              <a:headEnd/>
              <a:tailEnd type="triangle" w="med" len="med"/>
            </a:ln>
            <a:extLst>
              <a:ext uri="{909E8E84-426E-40DD-AFC4-6F175D3DCCD1}">
                <a14:hiddenFill xmlns:a14="http://schemas.microsoft.com/office/drawing/2010/main">
                  <a:noFill/>
                </a14:hiddenFill>
              </a:ext>
            </a:extLst>
          </p:spPr>
        </p:cxnSp>
      </p:gr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altLang="en-US" sz="9600" b="1"/>
              <a:t>Israel</a:t>
            </a:r>
          </a:p>
        </p:txBody>
      </p:sp>
      <p:grpSp>
        <p:nvGrpSpPr>
          <p:cNvPr id="41987" name="Group 3"/>
          <p:cNvGrpSpPr>
            <a:grpSpLocks/>
          </p:cNvGrpSpPr>
          <p:nvPr/>
        </p:nvGrpSpPr>
        <p:grpSpPr bwMode="auto">
          <a:xfrm>
            <a:off x="2590800" y="1524000"/>
            <a:ext cx="3679825" cy="5029200"/>
            <a:chOff x="2590800" y="1485900"/>
            <a:chExt cx="3680460" cy="5029200"/>
          </a:xfrm>
        </p:grpSpPr>
        <p:pic>
          <p:nvPicPr>
            <p:cNvPr id="419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485900"/>
              <a:ext cx="3680460" cy="502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989" name="TextBox 5"/>
            <p:cNvSpPr txBox="1">
              <a:spLocks noChangeArrowheads="1"/>
            </p:cNvSpPr>
            <p:nvPr/>
          </p:nvSpPr>
          <p:spPr bwMode="auto">
            <a:xfrm>
              <a:off x="3657600" y="3905250"/>
              <a:ext cx="1219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8800" b="1">
                  <a:solidFill>
                    <a:srgbClr val="000000"/>
                  </a:solidFill>
                </a:rPr>
                <a:t>7</a:t>
              </a:r>
            </a:p>
          </p:txBody>
        </p:sp>
      </p:gr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altLang="en-US" sz="8000" b="1"/>
              <a:t>West Bank</a:t>
            </a:r>
          </a:p>
        </p:txBody>
      </p:sp>
      <p:grpSp>
        <p:nvGrpSpPr>
          <p:cNvPr id="43011" name="Group 4"/>
          <p:cNvGrpSpPr>
            <a:grpSpLocks/>
          </p:cNvGrpSpPr>
          <p:nvPr/>
        </p:nvGrpSpPr>
        <p:grpSpPr bwMode="auto">
          <a:xfrm>
            <a:off x="2590800" y="1524000"/>
            <a:ext cx="3679825" cy="5029200"/>
            <a:chOff x="2590800" y="1524000"/>
            <a:chExt cx="3680460" cy="5029200"/>
          </a:xfrm>
        </p:grpSpPr>
        <p:pic>
          <p:nvPicPr>
            <p:cNvPr id="430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524000"/>
              <a:ext cx="3680460" cy="502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3" name="TextBox 5"/>
            <p:cNvSpPr txBox="1">
              <a:spLocks noChangeArrowheads="1"/>
            </p:cNvSpPr>
            <p:nvPr/>
          </p:nvSpPr>
          <p:spPr bwMode="auto">
            <a:xfrm>
              <a:off x="4076700" y="2630150"/>
              <a:ext cx="1219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6600" b="1">
                  <a:solidFill>
                    <a:srgbClr val="000000"/>
                  </a:solidFill>
                </a:rPr>
                <a:t>8</a:t>
              </a:r>
            </a:p>
          </p:txBody>
        </p:sp>
      </p:gr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95800" y="1565275"/>
            <a:ext cx="4800600" cy="2286000"/>
          </a:xfrm>
        </p:spPr>
        <p:txBody>
          <a:bodyPr/>
          <a:lstStyle/>
          <a:p>
            <a:r>
              <a:rPr lang="en-US" altLang="en-US" sz="8000" b="1"/>
              <a:t>Jordan River</a:t>
            </a:r>
          </a:p>
        </p:txBody>
      </p:sp>
      <p:grpSp>
        <p:nvGrpSpPr>
          <p:cNvPr id="44035" name="Group 6"/>
          <p:cNvGrpSpPr>
            <a:grpSpLocks/>
          </p:cNvGrpSpPr>
          <p:nvPr/>
        </p:nvGrpSpPr>
        <p:grpSpPr bwMode="auto">
          <a:xfrm>
            <a:off x="381000" y="914400"/>
            <a:ext cx="3679825" cy="5029200"/>
            <a:chOff x="381000" y="609600"/>
            <a:chExt cx="3680460" cy="5029200"/>
          </a:xfrm>
        </p:grpSpPr>
        <p:pic>
          <p:nvPicPr>
            <p:cNvPr id="440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09600"/>
              <a:ext cx="3680460" cy="502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38" name="Freeform 3"/>
            <p:cNvSpPr>
              <a:spLocks/>
            </p:cNvSpPr>
            <p:nvPr/>
          </p:nvSpPr>
          <p:spPr bwMode="auto">
            <a:xfrm>
              <a:off x="2645030" y="1673157"/>
              <a:ext cx="156536" cy="1459149"/>
            </a:xfrm>
            <a:custGeom>
              <a:avLst/>
              <a:gdLst>
                <a:gd name="T0" fmla="*/ 127353 w 156536"/>
                <a:gd name="T1" fmla="*/ 0 h 1459149"/>
                <a:gd name="T2" fmla="*/ 137081 w 156536"/>
                <a:gd name="T3" fmla="*/ 48639 h 1459149"/>
                <a:gd name="T4" fmla="*/ 146808 w 156536"/>
                <a:gd name="T5" fmla="*/ 77822 h 1459149"/>
                <a:gd name="T6" fmla="*/ 156536 w 156536"/>
                <a:gd name="T7" fmla="*/ 126460 h 1459149"/>
                <a:gd name="T8" fmla="*/ 146808 w 156536"/>
                <a:gd name="T9" fmla="*/ 272375 h 1459149"/>
                <a:gd name="T10" fmla="*/ 127353 w 156536"/>
                <a:gd name="T11" fmla="*/ 330741 h 1459149"/>
                <a:gd name="T12" fmla="*/ 117625 w 156536"/>
                <a:gd name="T13" fmla="*/ 359924 h 1459149"/>
                <a:gd name="T14" fmla="*/ 98170 w 156536"/>
                <a:gd name="T15" fmla="*/ 807396 h 1459149"/>
                <a:gd name="T16" fmla="*/ 107898 w 156536"/>
                <a:gd name="T17" fmla="*/ 1031132 h 1459149"/>
                <a:gd name="T18" fmla="*/ 98170 w 156536"/>
                <a:gd name="T19" fmla="*/ 1108954 h 1459149"/>
                <a:gd name="T20" fmla="*/ 59259 w 156536"/>
                <a:gd name="T21" fmla="*/ 1157592 h 1459149"/>
                <a:gd name="T22" fmla="*/ 49532 w 156536"/>
                <a:gd name="T23" fmla="*/ 1186775 h 1459149"/>
                <a:gd name="T24" fmla="*/ 20349 w 156536"/>
                <a:gd name="T25" fmla="*/ 1245141 h 1459149"/>
                <a:gd name="T26" fmla="*/ 10621 w 156536"/>
                <a:gd name="T27" fmla="*/ 1381328 h 1459149"/>
                <a:gd name="T28" fmla="*/ 893 w 156536"/>
                <a:gd name="T29" fmla="*/ 1410511 h 1459149"/>
                <a:gd name="T30" fmla="*/ 893 w 156536"/>
                <a:gd name="T31" fmla="*/ 1459149 h 14591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536" h="1459149">
                  <a:moveTo>
                    <a:pt x="127353" y="0"/>
                  </a:moveTo>
                  <a:cubicBezTo>
                    <a:pt x="130596" y="16213"/>
                    <a:pt x="133071" y="32599"/>
                    <a:pt x="137081" y="48639"/>
                  </a:cubicBezTo>
                  <a:cubicBezTo>
                    <a:pt x="139568" y="58587"/>
                    <a:pt x="144321" y="67874"/>
                    <a:pt x="146808" y="77822"/>
                  </a:cubicBezTo>
                  <a:cubicBezTo>
                    <a:pt x="150818" y="93862"/>
                    <a:pt x="153293" y="110247"/>
                    <a:pt x="156536" y="126460"/>
                  </a:cubicBezTo>
                  <a:cubicBezTo>
                    <a:pt x="153293" y="175098"/>
                    <a:pt x="153702" y="224119"/>
                    <a:pt x="146808" y="272375"/>
                  </a:cubicBezTo>
                  <a:cubicBezTo>
                    <a:pt x="143908" y="292677"/>
                    <a:pt x="133838" y="311286"/>
                    <a:pt x="127353" y="330741"/>
                  </a:cubicBezTo>
                  <a:lnTo>
                    <a:pt x="117625" y="359924"/>
                  </a:lnTo>
                  <a:cubicBezTo>
                    <a:pt x="114503" y="425486"/>
                    <a:pt x="98170" y="757614"/>
                    <a:pt x="98170" y="807396"/>
                  </a:cubicBezTo>
                  <a:cubicBezTo>
                    <a:pt x="98170" y="882045"/>
                    <a:pt x="104655" y="956553"/>
                    <a:pt x="107898" y="1031132"/>
                  </a:cubicBezTo>
                  <a:cubicBezTo>
                    <a:pt x="104655" y="1057073"/>
                    <a:pt x="105049" y="1083733"/>
                    <a:pt x="98170" y="1108954"/>
                  </a:cubicBezTo>
                  <a:cubicBezTo>
                    <a:pt x="93568" y="1125829"/>
                    <a:pt x="71340" y="1145512"/>
                    <a:pt x="59259" y="1157592"/>
                  </a:cubicBezTo>
                  <a:cubicBezTo>
                    <a:pt x="56017" y="1167320"/>
                    <a:pt x="54118" y="1177604"/>
                    <a:pt x="49532" y="1186775"/>
                  </a:cubicBezTo>
                  <a:cubicBezTo>
                    <a:pt x="11817" y="1262204"/>
                    <a:pt x="44798" y="1171789"/>
                    <a:pt x="20349" y="1245141"/>
                  </a:cubicBezTo>
                  <a:cubicBezTo>
                    <a:pt x="17106" y="1290537"/>
                    <a:pt x="15939" y="1336128"/>
                    <a:pt x="10621" y="1381328"/>
                  </a:cubicBezTo>
                  <a:cubicBezTo>
                    <a:pt x="9423" y="1391512"/>
                    <a:pt x="2165" y="1400336"/>
                    <a:pt x="893" y="1410511"/>
                  </a:cubicBezTo>
                  <a:cubicBezTo>
                    <a:pt x="-1118" y="1426598"/>
                    <a:pt x="893" y="1442936"/>
                    <a:pt x="893" y="1459149"/>
                  </a:cubicBezTo>
                </a:path>
              </a:pathLst>
            </a:custGeom>
            <a:noFill/>
            <a:ln w="635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cxnSp>
        <p:nvCxnSpPr>
          <p:cNvPr id="9" name="Straight Arrow Connector 8"/>
          <p:cNvCxnSpPr>
            <a:cxnSpLocks noChangeShapeType="1"/>
          </p:cNvCxnSpPr>
          <p:nvPr/>
        </p:nvCxnSpPr>
        <p:spPr bwMode="auto">
          <a:xfrm flipH="1">
            <a:off x="2728913" y="2590800"/>
            <a:ext cx="2074862" cy="0"/>
          </a:xfrm>
          <a:prstGeom prst="straightConnector1">
            <a:avLst/>
          </a:prstGeom>
          <a:noFill/>
          <a:ln w="152400"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2000"/>
                            </p:stCondLst>
                            <p:childTnLst>
                              <p:par>
                                <p:cTn id="11" presetID="22" presetClass="entr" presetSubtype="2" fill="hold" nodeType="afterEffect">
                                  <p:stCondLst>
                                    <p:cond delay="100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5058" name="TextBox 5"/>
          <p:cNvSpPr txBox="1">
            <a:spLocks noChangeArrowheads="1"/>
          </p:cNvSpPr>
          <p:nvPr/>
        </p:nvSpPr>
        <p:spPr bwMode="auto">
          <a:xfrm>
            <a:off x="0" y="76200"/>
            <a:ext cx="91440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2800">
                <a:solidFill>
                  <a:srgbClr val="000000"/>
                </a:solidFill>
              </a:rPr>
              <a:t>Distributed Summarizing: </a:t>
            </a:r>
            <a:r>
              <a:rPr lang="en-US" altLang="en-US" sz="2200">
                <a:solidFill>
                  <a:srgbClr val="000000"/>
                </a:solidFill>
              </a:rPr>
              <a:t>Use your Distributed Summarizing vacation in the Middle East handout. Identify the nations that you would have traveled through on your vacation. Write or draw arrows to identify the countries. Which countries did you not visit?</a:t>
            </a:r>
          </a:p>
        </p:txBody>
      </p:sp>
      <p:pic>
        <p:nvPicPr>
          <p:cNvPr id="45059"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828800"/>
            <a:ext cx="7005638" cy="464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blinds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09600" y="28575"/>
            <a:ext cx="7772400" cy="933450"/>
          </a:xfrm>
        </p:spPr>
        <p:txBody>
          <a:bodyPr/>
          <a:lstStyle/>
          <a:p>
            <a:r>
              <a:rPr lang="en-US" altLang="en-US" sz="4800" b="1" u="sng"/>
              <a:t>Activating Strategy</a:t>
            </a:r>
          </a:p>
        </p:txBody>
      </p:sp>
      <p:sp>
        <p:nvSpPr>
          <p:cNvPr id="9219" name="TextBox 2"/>
          <p:cNvSpPr txBox="1">
            <a:spLocks noChangeArrowheads="1"/>
          </p:cNvSpPr>
          <p:nvPr/>
        </p:nvSpPr>
        <p:spPr bwMode="auto">
          <a:xfrm>
            <a:off x="381000" y="1066800"/>
            <a:ext cx="830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a:t>Use the Middle East Physical Features and Nations summarizer to activate student’s prior knowledge of the physical features and nations located in the Middle East.</a:t>
            </a:r>
          </a:p>
        </p:txBody>
      </p:sp>
      <p:graphicFrame>
        <p:nvGraphicFramePr>
          <p:cNvPr id="9220" name="Object 1"/>
          <p:cNvGraphicFramePr>
            <a:graphicFrameLocks noChangeAspect="1"/>
          </p:cNvGraphicFramePr>
          <p:nvPr/>
        </p:nvGraphicFramePr>
        <p:xfrm>
          <a:off x="1676400" y="2438400"/>
          <a:ext cx="5502275" cy="4251325"/>
        </p:xfrm>
        <a:graphic>
          <a:graphicData uri="http://schemas.openxmlformats.org/presentationml/2006/ole">
            <mc:AlternateContent xmlns:mc="http://schemas.openxmlformats.org/markup-compatibility/2006">
              <mc:Choice xmlns:v="urn:schemas-microsoft-com:vml" Requires="v">
                <p:oleObj spid="_x0000_s9226" name="Acrobat Document" r:id="rId4" imgW="6034986" imgH="4663440" progId="AcroExch.Document.11">
                  <p:embed/>
                </p:oleObj>
              </mc:Choice>
              <mc:Fallback>
                <p:oleObj name="Acrobat Document" r:id="rId4" imgW="6034986" imgH="4663440" progId="AcroExch.Document.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2438400"/>
                        <a:ext cx="5502275" cy="4251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blinds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228600"/>
            <a:ext cx="7772400" cy="6096000"/>
          </a:xfrm>
        </p:spPr>
        <p:txBody>
          <a:bodyPr/>
          <a:lstStyle/>
          <a:p>
            <a:r>
              <a:rPr lang="en-US" altLang="en-US" sz="4800"/>
              <a:t>Use the Middle East Physical Features and Nations PPT Review to quiz students on the location of the Middle East’s Physical Features and Nations.</a:t>
            </a:r>
          </a:p>
        </p:txBody>
      </p:sp>
    </p:spTree>
  </p:cSld>
  <p:clrMapOvr>
    <a:masterClrMapping/>
  </p:clrMapOvr>
  <p:transition spd="slow">
    <p:blinds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685800" y="0"/>
            <a:ext cx="7772400" cy="1143000"/>
          </a:xfrm>
        </p:spPr>
        <p:txBody>
          <a:bodyPr/>
          <a:lstStyle/>
          <a:p>
            <a:r>
              <a:rPr lang="en-US" altLang="en-US" sz="5400" b="1" u="sng"/>
              <a:t>Summarizing Strategy</a:t>
            </a:r>
          </a:p>
        </p:txBody>
      </p:sp>
      <p:graphicFrame>
        <p:nvGraphicFramePr>
          <p:cNvPr id="47107" name="Object 1"/>
          <p:cNvGraphicFramePr>
            <a:graphicFrameLocks noChangeAspect="1"/>
          </p:cNvGraphicFramePr>
          <p:nvPr/>
        </p:nvGraphicFramePr>
        <p:xfrm>
          <a:off x="1143000" y="1219200"/>
          <a:ext cx="6858000" cy="5299075"/>
        </p:xfrm>
        <a:graphic>
          <a:graphicData uri="http://schemas.openxmlformats.org/presentationml/2006/ole">
            <mc:AlternateContent xmlns:mc="http://schemas.openxmlformats.org/markup-compatibility/2006">
              <mc:Choice xmlns:v="urn:schemas-microsoft-com:vml" Requires="v">
                <p:oleObj spid="_x0000_s47113" name="Acrobat Document" r:id="rId4" imgW="6034986" imgH="4663440" progId="AcroExch.Document.11">
                  <p:embed/>
                </p:oleObj>
              </mc:Choice>
              <mc:Fallback>
                <p:oleObj name="Acrobat Document" r:id="rId4" imgW="6034986" imgH="4663440" progId="AcroExch.Document.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219200"/>
                        <a:ext cx="6858000" cy="5299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blinds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txBox="1">
            <a:spLocks/>
          </p:cNvSpPr>
          <p:nvPr/>
        </p:nvSpPr>
        <p:spPr bwMode="auto">
          <a:xfrm>
            <a:off x="0" y="152400"/>
            <a:ext cx="91440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4800" b="1" u="sng">
                <a:solidFill>
                  <a:schemeClr val="tx2"/>
                </a:solidFill>
              </a:rPr>
              <a:t>Middle East Physical Features</a:t>
            </a:r>
          </a:p>
        </p:txBody>
      </p:sp>
      <p:sp>
        <p:nvSpPr>
          <p:cNvPr id="10243" name="TextBox 1"/>
          <p:cNvSpPr txBox="1">
            <a:spLocks noChangeArrowheads="1"/>
          </p:cNvSpPr>
          <p:nvPr/>
        </p:nvSpPr>
        <p:spPr bwMode="auto">
          <a:xfrm>
            <a:off x="457200" y="1009650"/>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a:t>Use the Physical Features Map to record your answers.</a:t>
            </a:r>
          </a:p>
        </p:txBody>
      </p:sp>
      <p:grpSp>
        <p:nvGrpSpPr>
          <p:cNvPr id="10244" name="Group 24"/>
          <p:cNvGrpSpPr>
            <a:grpSpLocks/>
          </p:cNvGrpSpPr>
          <p:nvPr/>
        </p:nvGrpSpPr>
        <p:grpSpPr bwMode="auto">
          <a:xfrm>
            <a:off x="1935163" y="1676400"/>
            <a:ext cx="5272087" cy="4975225"/>
            <a:chOff x="0" y="0"/>
            <a:chExt cx="5273040" cy="4975860"/>
          </a:xfrm>
        </p:grpSpPr>
        <p:pic>
          <p:nvPicPr>
            <p:cNvPr id="10245" name="Picture 25" descr="http://www.washburn.edu/cas/history/stucker/mideastoutlin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273040" cy="49758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 name="Text Box 3"/>
            <p:cNvSpPr txBox="1"/>
            <p:nvPr/>
          </p:nvSpPr>
          <p:spPr>
            <a:xfrm>
              <a:off x="3253375" y="1089164"/>
              <a:ext cx="585894" cy="677950"/>
            </a:xfrm>
            <a:prstGeom prst="rect">
              <a:avLst/>
            </a:prstGeom>
            <a:noFill/>
            <a:ln w="6350">
              <a:noFill/>
            </a:ln>
            <a:effectLst/>
          </p:spPr>
          <p:txBody>
            <a:bodyPr/>
            <a:lstStyle/>
            <a:p>
              <a:pPr eaLnBrk="1" fontAlgn="auto" hangingPunct="1">
                <a:spcBef>
                  <a:spcPts val="0"/>
                </a:spcBef>
                <a:spcAft>
                  <a:spcPts val="0"/>
                </a:spcAft>
                <a:defRPr/>
              </a:pPr>
              <a:r>
                <a:rPr lang="en-US" sz="3000" b="1" kern="0">
                  <a:solidFill>
                    <a:sysClr val="windowText" lastClr="000000"/>
                  </a:solidFill>
                  <a:latin typeface="Arial"/>
                  <a:ea typeface="Calibri"/>
                  <a:cs typeface="Times New Roman"/>
                </a:rPr>
                <a:t>1</a:t>
              </a:r>
              <a:endParaRPr lang="en-US" sz="1100" kern="0">
                <a:solidFill>
                  <a:sysClr val="windowText" lastClr="000000"/>
                </a:solidFill>
                <a:latin typeface="Calibri"/>
                <a:ea typeface="Calibri"/>
                <a:cs typeface="Times New Roman"/>
              </a:endParaRPr>
            </a:p>
          </p:txBody>
        </p:sp>
        <p:cxnSp>
          <p:nvCxnSpPr>
            <p:cNvPr id="10247" name="Straight Arrow Connector 27"/>
            <p:cNvCxnSpPr>
              <a:cxnSpLocks noChangeShapeType="1"/>
            </p:cNvCxnSpPr>
            <p:nvPr/>
          </p:nvCxnSpPr>
          <p:spPr bwMode="auto">
            <a:xfrm flipH="1">
              <a:off x="2956560" y="1409700"/>
              <a:ext cx="387845" cy="0"/>
            </a:xfrm>
            <a:prstGeom prst="straightConnector1">
              <a:avLst/>
            </a:prstGeom>
            <a:noFill/>
            <a:ln w="50800"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248" name="Straight Arrow Connector 28"/>
            <p:cNvCxnSpPr>
              <a:cxnSpLocks noChangeShapeType="1"/>
            </p:cNvCxnSpPr>
            <p:nvPr/>
          </p:nvCxnSpPr>
          <p:spPr bwMode="auto">
            <a:xfrm flipV="1">
              <a:off x="2506980" y="1691640"/>
              <a:ext cx="495121" cy="123983"/>
            </a:xfrm>
            <a:prstGeom prst="straightConnector1">
              <a:avLst/>
            </a:prstGeom>
            <a:noFill/>
            <a:ln w="5080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0" name="Text Box 6"/>
            <p:cNvSpPr txBox="1"/>
            <p:nvPr/>
          </p:nvSpPr>
          <p:spPr>
            <a:xfrm>
              <a:off x="2172093" y="1538484"/>
              <a:ext cx="585893" cy="677949"/>
            </a:xfrm>
            <a:prstGeom prst="rect">
              <a:avLst/>
            </a:prstGeom>
            <a:noFill/>
            <a:ln w="6350">
              <a:noFill/>
            </a:ln>
            <a:effectLst/>
          </p:spPr>
          <p:txBody>
            <a:bodyPr/>
            <a:lstStyle/>
            <a:p>
              <a:pPr eaLnBrk="1" fontAlgn="auto" hangingPunct="1">
                <a:spcBef>
                  <a:spcPts val="0"/>
                </a:spcBef>
                <a:spcAft>
                  <a:spcPts val="0"/>
                </a:spcAft>
                <a:defRPr/>
              </a:pPr>
              <a:r>
                <a:rPr lang="en-US" sz="3000" b="1" kern="0">
                  <a:solidFill>
                    <a:sysClr val="windowText" lastClr="000000"/>
                  </a:solidFill>
                  <a:latin typeface="Arial"/>
                  <a:ea typeface="Calibri"/>
                  <a:cs typeface="Times New Roman"/>
                </a:rPr>
                <a:t>2</a:t>
              </a:r>
              <a:endParaRPr lang="en-US" sz="1100" kern="0">
                <a:solidFill>
                  <a:sysClr val="windowText" lastClr="000000"/>
                </a:solidFill>
                <a:latin typeface="Calibri"/>
                <a:ea typeface="Calibri"/>
                <a:cs typeface="Times New Roman"/>
              </a:endParaRPr>
            </a:p>
          </p:txBody>
        </p:sp>
        <p:sp>
          <p:nvSpPr>
            <p:cNvPr id="31" name="Text Box 7"/>
            <p:cNvSpPr txBox="1"/>
            <p:nvPr/>
          </p:nvSpPr>
          <p:spPr>
            <a:xfrm>
              <a:off x="3421680" y="1889366"/>
              <a:ext cx="585894" cy="677950"/>
            </a:xfrm>
            <a:prstGeom prst="rect">
              <a:avLst/>
            </a:prstGeom>
            <a:noFill/>
            <a:ln w="6350">
              <a:noFill/>
            </a:ln>
            <a:effectLst/>
          </p:spPr>
          <p:txBody>
            <a:bodyPr/>
            <a:lstStyle/>
            <a:p>
              <a:pPr eaLnBrk="1" fontAlgn="auto" hangingPunct="1">
                <a:spcBef>
                  <a:spcPts val="0"/>
                </a:spcBef>
                <a:spcAft>
                  <a:spcPts val="0"/>
                </a:spcAft>
                <a:defRPr/>
              </a:pPr>
              <a:r>
                <a:rPr lang="en-US" sz="3000" b="1" kern="0">
                  <a:solidFill>
                    <a:sysClr val="windowText" lastClr="000000"/>
                  </a:solidFill>
                  <a:latin typeface="Arial"/>
                  <a:ea typeface="Calibri"/>
                  <a:cs typeface="Times New Roman"/>
                </a:rPr>
                <a:t>3</a:t>
              </a:r>
              <a:endParaRPr lang="en-US" sz="1100" kern="0">
                <a:solidFill>
                  <a:sysClr val="windowText" lastClr="000000"/>
                </a:solidFill>
                <a:latin typeface="Calibri"/>
                <a:ea typeface="Calibri"/>
                <a:cs typeface="Times New Roman"/>
              </a:endParaRPr>
            </a:p>
          </p:txBody>
        </p:sp>
        <p:sp>
          <p:nvSpPr>
            <p:cNvPr id="32" name="Text Box 8"/>
            <p:cNvSpPr txBox="1"/>
            <p:nvPr/>
          </p:nvSpPr>
          <p:spPr>
            <a:xfrm>
              <a:off x="4685559" y="1646448"/>
              <a:ext cx="585894" cy="677949"/>
            </a:xfrm>
            <a:prstGeom prst="rect">
              <a:avLst/>
            </a:prstGeom>
            <a:noFill/>
            <a:ln w="6350">
              <a:noFill/>
            </a:ln>
            <a:effectLst/>
          </p:spPr>
          <p:txBody>
            <a:bodyPr/>
            <a:lstStyle/>
            <a:p>
              <a:pPr eaLnBrk="1" fontAlgn="auto" hangingPunct="1">
                <a:spcBef>
                  <a:spcPts val="0"/>
                </a:spcBef>
                <a:spcAft>
                  <a:spcPts val="0"/>
                </a:spcAft>
                <a:defRPr/>
              </a:pPr>
              <a:r>
                <a:rPr lang="en-US" sz="3000" b="1" kern="0">
                  <a:solidFill>
                    <a:sysClr val="windowText" lastClr="000000"/>
                  </a:solidFill>
                  <a:latin typeface="Arial"/>
                  <a:ea typeface="Calibri"/>
                  <a:cs typeface="Times New Roman"/>
                </a:rPr>
                <a:t>4</a:t>
              </a:r>
              <a:endParaRPr lang="en-US" sz="1100" kern="0">
                <a:solidFill>
                  <a:sysClr val="windowText" lastClr="000000"/>
                </a:solidFill>
                <a:latin typeface="Calibri"/>
                <a:ea typeface="Calibri"/>
                <a:cs typeface="Times New Roman"/>
              </a:endParaRPr>
            </a:p>
          </p:txBody>
        </p:sp>
        <p:sp>
          <p:nvSpPr>
            <p:cNvPr id="33" name="Text Box 9"/>
            <p:cNvSpPr txBox="1"/>
            <p:nvPr/>
          </p:nvSpPr>
          <p:spPr>
            <a:xfrm>
              <a:off x="4556949" y="4115325"/>
              <a:ext cx="585893" cy="677950"/>
            </a:xfrm>
            <a:prstGeom prst="rect">
              <a:avLst/>
            </a:prstGeom>
            <a:noFill/>
            <a:ln w="6350">
              <a:noFill/>
            </a:ln>
            <a:effectLst/>
          </p:spPr>
          <p:txBody>
            <a:bodyPr/>
            <a:lstStyle/>
            <a:p>
              <a:pPr eaLnBrk="1" fontAlgn="auto" hangingPunct="1">
                <a:spcBef>
                  <a:spcPts val="0"/>
                </a:spcBef>
                <a:spcAft>
                  <a:spcPts val="0"/>
                </a:spcAft>
                <a:defRPr/>
              </a:pPr>
              <a:r>
                <a:rPr lang="en-US" sz="3000" b="1" kern="0">
                  <a:solidFill>
                    <a:sysClr val="windowText" lastClr="000000"/>
                  </a:solidFill>
                  <a:latin typeface="Arial"/>
                  <a:ea typeface="Calibri"/>
                  <a:cs typeface="Times New Roman"/>
                </a:rPr>
                <a:t>5</a:t>
              </a:r>
              <a:endParaRPr lang="en-US" sz="1100" kern="0">
                <a:solidFill>
                  <a:sysClr val="windowText" lastClr="000000"/>
                </a:solidFill>
                <a:latin typeface="Calibri"/>
                <a:ea typeface="Calibri"/>
                <a:cs typeface="Times New Roman"/>
              </a:endParaRPr>
            </a:p>
          </p:txBody>
        </p:sp>
        <p:sp>
          <p:nvSpPr>
            <p:cNvPr id="34" name="Text Box 10"/>
            <p:cNvSpPr txBox="1"/>
            <p:nvPr/>
          </p:nvSpPr>
          <p:spPr>
            <a:xfrm>
              <a:off x="2057772" y="3307185"/>
              <a:ext cx="585893" cy="677949"/>
            </a:xfrm>
            <a:prstGeom prst="rect">
              <a:avLst/>
            </a:prstGeom>
            <a:noFill/>
            <a:ln w="6350">
              <a:noFill/>
            </a:ln>
            <a:effectLst/>
          </p:spPr>
          <p:txBody>
            <a:bodyPr/>
            <a:lstStyle/>
            <a:p>
              <a:pPr eaLnBrk="1" fontAlgn="auto" hangingPunct="1">
                <a:spcBef>
                  <a:spcPts val="0"/>
                </a:spcBef>
                <a:spcAft>
                  <a:spcPts val="0"/>
                </a:spcAft>
                <a:defRPr/>
              </a:pPr>
              <a:r>
                <a:rPr lang="en-US" sz="3000" b="1" kern="0">
                  <a:solidFill>
                    <a:sysClr val="windowText" lastClr="000000"/>
                  </a:solidFill>
                  <a:latin typeface="Arial"/>
                  <a:ea typeface="Calibri"/>
                  <a:cs typeface="Times New Roman"/>
                </a:rPr>
                <a:t>6</a:t>
              </a:r>
              <a:endParaRPr lang="en-US" sz="1100" kern="0">
                <a:solidFill>
                  <a:sysClr val="windowText" lastClr="000000"/>
                </a:solidFill>
                <a:latin typeface="Calibri"/>
                <a:ea typeface="Calibri"/>
                <a:cs typeface="Times New Roman"/>
              </a:endParaRPr>
            </a:p>
          </p:txBody>
        </p:sp>
        <p:cxnSp>
          <p:nvCxnSpPr>
            <p:cNvPr id="10254" name="Straight Arrow Connector 34"/>
            <p:cNvCxnSpPr>
              <a:cxnSpLocks noChangeShapeType="1"/>
            </p:cNvCxnSpPr>
            <p:nvPr/>
          </p:nvCxnSpPr>
          <p:spPr bwMode="auto">
            <a:xfrm flipH="1">
              <a:off x="4556760" y="2110740"/>
              <a:ext cx="239309" cy="347153"/>
            </a:xfrm>
            <a:prstGeom prst="straightConnector1">
              <a:avLst/>
            </a:prstGeom>
            <a:noFill/>
            <a:ln w="50800"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255" name="Straight Arrow Connector 35"/>
            <p:cNvCxnSpPr>
              <a:cxnSpLocks noChangeShapeType="1"/>
            </p:cNvCxnSpPr>
            <p:nvPr/>
          </p:nvCxnSpPr>
          <p:spPr bwMode="auto">
            <a:xfrm>
              <a:off x="975360" y="2011680"/>
              <a:ext cx="544633" cy="157045"/>
            </a:xfrm>
            <a:prstGeom prst="straightConnector1">
              <a:avLst/>
            </a:prstGeom>
            <a:noFill/>
            <a:ln w="5080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7" name="Text Box 17"/>
            <p:cNvSpPr txBox="1"/>
            <p:nvPr/>
          </p:nvSpPr>
          <p:spPr>
            <a:xfrm>
              <a:off x="625588" y="1684553"/>
              <a:ext cx="585893" cy="677949"/>
            </a:xfrm>
            <a:prstGeom prst="rect">
              <a:avLst/>
            </a:prstGeom>
            <a:noFill/>
            <a:ln w="6350">
              <a:noFill/>
            </a:ln>
            <a:effectLst/>
          </p:spPr>
          <p:txBody>
            <a:bodyPr/>
            <a:lstStyle/>
            <a:p>
              <a:pPr eaLnBrk="1" fontAlgn="auto" hangingPunct="1">
                <a:spcBef>
                  <a:spcPts val="0"/>
                </a:spcBef>
                <a:spcAft>
                  <a:spcPts val="0"/>
                </a:spcAft>
                <a:defRPr/>
              </a:pPr>
              <a:r>
                <a:rPr lang="en-US" sz="3000" b="1" kern="0">
                  <a:solidFill>
                    <a:sysClr val="windowText" lastClr="000000"/>
                  </a:solidFill>
                  <a:latin typeface="Arial"/>
                  <a:ea typeface="Calibri"/>
                  <a:cs typeface="Times New Roman"/>
                </a:rPr>
                <a:t>7</a:t>
              </a:r>
              <a:endParaRPr lang="en-US" sz="1100" kern="0">
                <a:solidFill>
                  <a:sysClr val="windowText" lastClr="000000"/>
                </a:solidFill>
                <a:latin typeface="Calibri"/>
                <a:ea typeface="Calibri"/>
                <a:cs typeface="Times New Roman"/>
              </a:endParaRPr>
            </a:p>
          </p:txBody>
        </p:sp>
        <p:sp>
          <p:nvSpPr>
            <p:cNvPr id="38" name="Text Box 18"/>
            <p:cNvSpPr txBox="1"/>
            <p:nvPr/>
          </p:nvSpPr>
          <p:spPr>
            <a:xfrm>
              <a:off x="998717" y="1089164"/>
              <a:ext cx="585894" cy="677950"/>
            </a:xfrm>
            <a:prstGeom prst="rect">
              <a:avLst/>
            </a:prstGeom>
            <a:noFill/>
            <a:ln w="6350">
              <a:noFill/>
            </a:ln>
            <a:effectLst/>
          </p:spPr>
          <p:txBody>
            <a:bodyPr/>
            <a:lstStyle/>
            <a:p>
              <a:pPr eaLnBrk="1" fontAlgn="auto" hangingPunct="1">
                <a:spcBef>
                  <a:spcPts val="0"/>
                </a:spcBef>
                <a:spcAft>
                  <a:spcPts val="0"/>
                </a:spcAft>
                <a:defRPr/>
              </a:pPr>
              <a:r>
                <a:rPr lang="en-US" sz="3000" b="1" kern="0">
                  <a:solidFill>
                    <a:sysClr val="windowText" lastClr="000000"/>
                  </a:solidFill>
                  <a:latin typeface="Arial"/>
                  <a:ea typeface="Calibri"/>
                  <a:cs typeface="Times New Roman"/>
                </a:rPr>
                <a:t>8</a:t>
              </a:r>
              <a:endParaRPr lang="en-US" sz="1100" kern="0">
                <a:solidFill>
                  <a:sysClr val="windowText" lastClr="000000"/>
                </a:solidFill>
                <a:latin typeface="Calibri"/>
                <a:ea typeface="Calibri"/>
                <a:cs typeface="Times New Roman"/>
              </a:endParaRPr>
            </a:p>
          </p:txBody>
        </p:sp>
        <p:cxnSp>
          <p:nvCxnSpPr>
            <p:cNvPr id="10258" name="Straight Arrow Connector 38"/>
            <p:cNvCxnSpPr>
              <a:cxnSpLocks noChangeShapeType="1"/>
            </p:cNvCxnSpPr>
            <p:nvPr/>
          </p:nvCxnSpPr>
          <p:spPr bwMode="auto">
            <a:xfrm>
              <a:off x="1318260" y="1501140"/>
              <a:ext cx="544633" cy="157045"/>
            </a:xfrm>
            <a:prstGeom prst="straightConnector1">
              <a:avLst/>
            </a:prstGeom>
            <a:noFill/>
            <a:ln w="50800" algn="ctr">
              <a:solidFill>
                <a:srgbClr val="000000"/>
              </a:solidFill>
              <a:round/>
              <a:headEnd/>
              <a:tailEnd type="triangle" w="med" len="med"/>
            </a:ln>
            <a:extLst>
              <a:ext uri="{909E8E84-426E-40DD-AFC4-6F175D3DCCD1}">
                <a14:hiddenFill xmlns:a14="http://schemas.microsoft.com/office/drawing/2010/main">
                  <a:noFill/>
                </a14:hiddenFill>
              </a:ext>
            </a:extLst>
          </p:spPr>
        </p:cxnSp>
      </p:grpSp>
    </p:spTree>
  </p:cSld>
  <p:clrMapOvr>
    <a:masterClrMapping/>
  </p:clrMapOvr>
  <p:transition spd="slow">
    <p:blinds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http://www.washburn.edu/cas/history/stucker/mideastoutl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371600"/>
            <a:ext cx="5641975" cy="5116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67" name="Title 1"/>
          <p:cNvSpPr txBox="1">
            <a:spLocks/>
          </p:cNvSpPr>
          <p:nvPr/>
        </p:nvSpPr>
        <p:spPr bwMode="auto">
          <a:xfrm>
            <a:off x="0" y="152400"/>
            <a:ext cx="91440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4800" b="1" u="sng">
                <a:solidFill>
                  <a:schemeClr val="tx2"/>
                </a:solidFill>
              </a:rPr>
              <a:t>Middle East Physical Features</a:t>
            </a:r>
          </a:p>
        </p:txBody>
      </p:sp>
      <p:sp>
        <p:nvSpPr>
          <p:cNvPr id="33796" name="TextBox 1"/>
          <p:cNvSpPr txBox="1">
            <a:spLocks noChangeArrowheads="1"/>
          </p:cNvSpPr>
          <p:nvPr/>
        </p:nvSpPr>
        <p:spPr bwMode="auto">
          <a:xfrm>
            <a:off x="5210175" y="2200275"/>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6000" b="1"/>
              <a:t>1</a:t>
            </a:r>
          </a:p>
        </p:txBody>
      </p:sp>
      <p:cxnSp>
        <p:nvCxnSpPr>
          <p:cNvPr id="33797" name="Straight Arrow Connector 4"/>
          <p:cNvCxnSpPr>
            <a:cxnSpLocks noChangeShapeType="1"/>
          </p:cNvCxnSpPr>
          <p:nvPr/>
        </p:nvCxnSpPr>
        <p:spPr bwMode="auto">
          <a:xfrm flipH="1">
            <a:off x="4657725" y="2813050"/>
            <a:ext cx="685800" cy="0"/>
          </a:xfrm>
          <a:prstGeom prst="straightConnector1">
            <a:avLst/>
          </a:prstGeom>
          <a:noFill/>
          <a:ln w="1270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 name="TextBox 1"/>
          <p:cNvSpPr txBox="1">
            <a:spLocks noChangeArrowheads="1"/>
          </p:cNvSpPr>
          <p:nvPr/>
        </p:nvSpPr>
        <p:spPr bwMode="auto">
          <a:xfrm>
            <a:off x="5753100" y="2314575"/>
            <a:ext cx="1457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3600" b="1"/>
              <a:t>Tigris</a:t>
            </a:r>
            <a:br>
              <a:rPr lang="en-US" altLang="en-US" sz="3600" b="1"/>
            </a:br>
            <a:r>
              <a:rPr lang="en-US" altLang="en-US" sz="3600" b="1"/>
              <a:t>River</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33796"/>
                                        </p:tgtEl>
                                        <p:attrNameLst>
                                          <p:attrName>style.visibility</p:attrName>
                                        </p:attrNameLst>
                                      </p:cBhvr>
                                      <p:to>
                                        <p:strVal val="visible"/>
                                      </p:to>
                                    </p:set>
                                    <p:anim calcmode="lin" valueType="num">
                                      <p:cBhvr>
                                        <p:cTn id="7" dur="1000" fill="hold"/>
                                        <p:tgtEl>
                                          <p:spTgt spid="33796"/>
                                        </p:tgtEl>
                                        <p:attrNameLst>
                                          <p:attrName>ppt_w</p:attrName>
                                        </p:attrNameLst>
                                      </p:cBhvr>
                                      <p:tavLst>
                                        <p:tav tm="0">
                                          <p:val>
                                            <p:fltVal val="0"/>
                                          </p:val>
                                        </p:tav>
                                        <p:tav tm="100000">
                                          <p:val>
                                            <p:strVal val="#ppt_w"/>
                                          </p:val>
                                        </p:tav>
                                      </p:tavLst>
                                    </p:anim>
                                    <p:anim calcmode="lin" valueType="num">
                                      <p:cBhvr>
                                        <p:cTn id="8" dur="1000" fill="hold"/>
                                        <p:tgtEl>
                                          <p:spTgt spid="33796"/>
                                        </p:tgtEl>
                                        <p:attrNameLst>
                                          <p:attrName>ppt_h</p:attrName>
                                        </p:attrNameLst>
                                      </p:cBhvr>
                                      <p:tavLst>
                                        <p:tav tm="0">
                                          <p:val>
                                            <p:fltVal val="0"/>
                                          </p:val>
                                        </p:tav>
                                        <p:tav tm="100000">
                                          <p:val>
                                            <p:strVal val="#ppt_h"/>
                                          </p:val>
                                        </p:tav>
                                      </p:tavLst>
                                    </p:anim>
                                    <p:animEffect transition="in" filter="fade">
                                      <p:cBhvr>
                                        <p:cTn id="9" dur="1000"/>
                                        <p:tgtEl>
                                          <p:spTgt spid="33796"/>
                                        </p:tgtEl>
                                      </p:cBhvr>
                                    </p:animEffect>
                                  </p:childTnLst>
                                </p:cTn>
                              </p:par>
                            </p:childTnLst>
                          </p:cTn>
                        </p:par>
                        <p:par>
                          <p:cTn id="10" fill="hold" nodeType="afterGroup">
                            <p:stCondLst>
                              <p:cond delay="1500"/>
                            </p:stCondLst>
                            <p:childTnLst>
                              <p:par>
                                <p:cTn id="11" presetID="22" presetClass="entr" presetSubtype="2" fill="hold" nodeType="afterEffect">
                                  <p:stCondLst>
                                    <p:cond delay="500"/>
                                  </p:stCondLst>
                                  <p:childTnLst>
                                    <p:set>
                                      <p:cBhvr>
                                        <p:cTn id="12" dur="1" fill="hold">
                                          <p:stCondLst>
                                            <p:cond delay="0"/>
                                          </p:stCondLst>
                                        </p:cTn>
                                        <p:tgtEl>
                                          <p:spTgt spid="33797"/>
                                        </p:tgtEl>
                                        <p:attrNameLst>
                                          <p:attrName>style.visibility</p:attrName>
                                        </p:attrNameLst>
                                      </p:cBhvr>
                                      <p:to>
                                        <p:strVal val="visible"/>
                                      </p:to>
                                    </p:set>
                                    <p:animEffect transition="in" filter="wipe(right)">
                                      <p:cBhvr>
                                        <p:cTn id="13" dur="1000"/>
                                        <p:tgtEl>
                                          <p:spTgt spid="3379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3" y="-304800"/>
            <a:ext cx="9834563" cy="754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blinds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10298113" cy="68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blinds dir="vert"/>
  </p:transition>
</p:sld>
</file>

<file path=ppt/theme/theme1.xml><?xml version="1.0" encoding="utf-8"?>
<a:theme xmlns:a="http://schemas.openxmlformats.org/drawingml/2006/main" name="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3643</TotalTime>
  <Words>2079</Words>
  <Application>Microsoft Office PowerPoint</Application>
  <PresentationFormat>On-screen Show (4:3)</PresentationFormat>
  <Paragraphs>156</Paragraphs>
  <Slides>51</Slides>
  <Notes>38</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2</vt:i4>
      </vt:variant>
      <vt:variant>
        <vt:lpstr>Slide Titles</vt:lpstr>
      </vt:variant>
      <vt:variant>
        <vt:i4>51</vt:i4>
      </vt:variant>
    </vt:vector>
  </HeadingPairs>
  <TitlesOfParts>
    <vt:vector size="64" baseType="lpstr">
      <vt:lpstr>ＭＳ Ｐゴシック</vt:lpstr>
      <vt:lpstr>Arial</vt:lpstr>
      <vt:lpstr>Batang</vt:lpstr>
      <vt:lpstr>Blackadder ITC</vt:lpstr>
      <vt:lpstr>Calibri</vt:lpstr>
      <vt:lpstr>Lucida Grande</vt:lpstr>
      <vt:lpstr>Times New Roman</vt:lpstr>
      <vt:lpstr>Blank Presentation</vt:lpstr>
      <vt:lpstr>1_Blank Presentation</vt:lpstr>
      <vt:lpstr>2_Blank Presentation</vt:lpstr>
      <vt:lpstr>3_Blank Presentation</vt:lpstr>
      <vt:lpstr>Acrobat Document</vt:lpstr>
      <vt:lpstr>Document</vt:lpstr>
      <vt:lpstr>Geography of the  Middle East</vt:lpstr>
      <vt:lpstr>Learning Target:  I can identify the major physical features and nations of the Middle East.</vt:lpstr>
      <vt:lpstr>Where is the Middle East? [Use Google Earth]</vt:lpstr>
      <vt:lpstr>PowerPoint Presentation</vt:lpstr>
      <vt:lpstr>Activating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view of the Persian Gulf</vt:lpstr>
      <vt:lpstr>Another View</vt:lpstr>
      <vt:lpstr>Oil Rig</vt:lpstr>
      <vt:lpstr>PowerPoint Presentation</vt:lpstr>
      <vt:lpstr>Oil Tanker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Use your labeled physical features map to:   *Mark each feature on a   small map  *Write a description of where the feature is located in the Middle East  *Write a method for remembering the location  of the physical feature</vt:lpstr>
      <vt:lpstr>Nations of the Middle East</vt:lpstr>
      <vt:lpstr>Saudi Arabia</vt:lpstr>
      <vt:lpstr>Iraq</vt:lpstr>
      <vt:lpstr>Iran</vt:lpstr>
      <vt:lpstr>Afghanistan</vt:lpstr>
      <vt:lpstr>Turkey</vt:lpstr>
      <vt:lpstr>Nations of the Middle East</vt:lpstr>
      <vt:lpstr>Gaza Strip</vt:lpstr>
      <vt:lpstr>Israel</vt:lpstr>
      <vt:lpstr>West Bank</vt:lpstr>
      <vt:lpstr>Jordan River</vt:lpstr>
      <vt:lpstr>PowerPoint Presentation</vt:lpstr>
      <vt:lpstr>Use the Middle East Physical Features and Nations PPT Review to quiz students on the location of the Middle East’s Physical Features and Nations.</vt:lpstr>
      <vt:lpstr>Summarizing Strategy</vt:lpstr>
    </vt:vector>
  </TitlesOfParts>
  <Company>Ansley Bennett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Features of Europe</dc:title>
  <dc:creator>Ansley Bennett User</dc:creator>
  <cp:lastModifiedBy>Mike Daly</cp:lastModifiedBy>
  <cp:revision>152</cp:revision>
  <dcterms:created xsi:type="dcterms:W3CDTF">2008-08-17T13:31:11Z</dcterms:created>
  <dcterms:modified xsi:type="dcterms:W3CDTF">2017-01-05T21:16:28Z</dcterms:modified>
</cp:coreProperties>
</file>