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6B091-5D21-4634-A893-ADA3B1A88F61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923451-21DA-4799-A6C0-849834FBD161}">
      <dgm:prSet/>
      <dgm:spPr/>
      <dgm:t>
        <a:bodyPr/>
        <a:lstStyle/>
        <a:p>
          <a:r>
            <a:rPr lang="en-US"/>
            <a:t>In rural areas such as Tajikistan, medical attention is constantly needed.</a:t>
          </a:r>
        </a:p>
      </dgm:t>
    </dgm:pt>
    <dgm:pt modelId="{A92796B6-64C4-4AA0-A38C-F9701953E987}" type="parTrans" cxnId="{0AB79A8D-3A64-43A3-9F7A-D83A7FB2BC22}">
      <dgm:prSet/>
      <dgm:spPr/>
      <dgm:t>
        <a:bodyPr/>
        <a:lstStyle/>
        <a:p>
          <a:endParaRPr lang="en-US"/>
        </a:p>
      </dgm:t>
    </dgm:pt>
    <dgm:pt modelId="{1D21CFF6-7237-4CB0-A19F-A90616F1EE9D}" type="sibTrans" cxnId="{0AB79A8D-3A64-43A3-9F7A-D83A7FB2BC22}">
      <dgm:prSet/>
      <dgm:spPr/>
      <dgm:t>
        <a:bodyPr/>
        <a:lstStyle/>
        <a:p>
          <a:endParaRPr lang="en-US"/>
        </a:p>
      </dgm:t>
    </dgm:pt>
    <dgm:pt modelId="{528DB398-24BD-4534-B40D-CD3DC2E077F8}">
      <dgm:prSet/>
      <dgm:spPr/>
      <dgm:t>
        <a:bodyPr/>
        <a:lstStyle/>
        <a:p>
          <a:r>
            <a:rPr lang="en-US"/>
            <a:t>While clinics are fairly common, they are mostly found only in main towns.</a:t>
          </a:r>
        </a:p>
      </dgm:t>
    </dgm:pt>
    <dgm:pt modelId="{CE1C15C5-A7A8-4B45-9877-9AA5D93E1F9E}" type="parTrans" cxnId="{2970A242-CBB5-4595-A78A-5621BB0B73F9}">
      <dgm:prSet/>
      <dgm:spPr/>
      <dgm:t>
        <a:bodyPr/>
        <a:lstStyle/>
        <a:p>
          <a:endParaRPr lang="en-US"/>
        </a:p>
      </dgm:t>
    </dgm:pt>
    <dgm:pt modelId="{E2F95004-052A-4B5C-8746-CE0D0F7FBA8E}" type="sibTrans" cxnId="{2970A242-CBB5-4595-A78A-5621BB0B73F9}">
      <dgm:prSet/>
      <dgm:spPr/>
      <dgm:t>
        <a:bodyPr/>
        <a:lstStyle/>
        <a:p>
          <a:endParaRPr lang="en-US"/>
        </a:p>
      </dgm:t>
    </dgm:pt>
    <dgm:pt modelId="{36AD1E01-25A7-4F1E-AD8D-820B1BEB50B4}">
      <dgm:prSet/>
      <dgm:spPr/>
      <dgm:t>
        <a:bodyPr/>
        <a:lstStyle/>
        <a:p>
          <a:r>
            <a:rPr lang="en-US"/>
            <a:t>The water quality there is also very poor. Giardia and many other water born illnesses plague the population. The tap water there is undrinkable.</a:t>
          </a:r>
        </a:p>
      </dgm:t>
    </dgm:pt>
    <dgm:pt modelId="{38DF02B2-908F-474F-8A3C-8AF1811B6B73}" type="parTrans" cxnId="{CA70BF7F-2390-4549-BA2A-876FD72F9510}">
      <dgm:prSet/>
      <dgm:spPr/>
      <dgm:t>
        <a:bodyPr/>
        <a:lstStyle/>
        <a:p>
          <a:endParaRPr lang="en-US"/>
        </a:p>
      </dgm:t>
    </dgm:pt>
    <dgm:pt modelId="{D5E9CE56-7689-4FF3-992E-733E8A809F57}" type="sibTrans" cxnId="{CA70BF7F-2390-4549-BA2A-876FD72F9510}">
      <dgm:prSet/>
      <dgm:spPr/>
      <dgm:t>
        <a:bodyPr/>
        <a:lstStyle/>
        <a:p>
          <a:endParaRPr lang="en-US"/>
        </a:p>
      </dgm:t>
    </dgm:pt>
    <dgm:pt modelId="{B34C302A-9E83-42D6-8507-168CC19B2672}">
      <dgm:prSet/>
      <dgm:spPr/>
      <dgm:t>
        <a:bodyPr/>
        <a:lstStyle/>
        <a:p>
          <a:r>
            <a:rPr lang="en-US"/>
            <a:t>According to numbeo.com, the satisfaction with cost of medical attention is 37.5% on average and the overall skill and competency of the staff is 25%.</a:t>
          </a:r>
        </a:p>
      </dgm:t>
    </dgm:pt>
    <dgm:pt modelId="{3F7CEBDE-1B7C-44B1-94E4-2FE8AD9C349C}" type="parTrans" cxnId="{00A20F79-2E25-481B-AE51-765AC359910D}">
      <dgm:prSet/>
      <dgm:spPr/>
      <dgm:t>
        <a:bodyPr/>
        <a:lstStyle/>
        <a:p>
          <a:endParaRPr lang="en-US"/>
        </a:p>
      </dgm:t>
    </dgm:pt>
    <dgm:pt modelId="{881C571A-404C-4B18-90D9-DB9ED2A25CD4}" type="sibTrans" cxnId="{00A20F79-2E25-481B-AE51-765AC359910D}">
      <dgm:prSet/>
      <dgm:spPr/>
      <dgm:t>
        <a:bodyPr/>
        <a:lstStyle/>
        <a:p>
          <a:endParaRPr lang="en-US"/>
        </a:p>
      </dgm:t>
    </dgm:pt>
    <dgm:pt modelId="{2583FA3C-39CE-4CE8-BFB5-DF17A0A638BD}">
      <dgm:prSet/>
      <dgm:spPr/>
      <dgm:t>
        <a:bodyPr/>
        <a:lstStyle/>
        <a:p>
          <a:r>
            <a:rPr lang="en-US"/>
            <a:t>If you loan the money for Umar's mother, you can fund the proper medical attention she needs for her condition</a:t>
          </a:r>
        </a:p>
      </dgm:t>
    </dgm:pt>
    <dgm:pt modelId="{9216BA21-AB0B-46FB-8A16-B4F4DBA34379}" type="parTrans" cxnId="{08709E3A-532B-4988-81CC-056EBE1D8E54}">
      <dgm:prSet/>
      <dgm:spPr/>
      <dgm:t>
        <a:bodyPr/>
        <a:lstStyle/>
        <a:p>
          <a:endParaRPr lang="en-US"/>
        </a:p>
      </dgm:t>
    </dgm:pt>
    <dgm:pt modelId="{5E9461F9-2A1C-4AF3-8059-970FB0C4CA0E}" type="sibTrans" cxnId="{08709E3A-532B-4988-81CC-056EBE1D8E54}">
      <dgm:prSet/>
      <dgm:spPr/>
      <dgm:t>
        <a:bodyPr/>
        <a:lstStyle/>
        <a:p>
          <a:endParaRPr lang="en-US"/>
        </a:p>
      </dgm:t>
    </dgm:pt>
    <dgm:pt modelId="{EB0A8F37-863E-4FE7-B6C6-E82B9F4257B0}" type="pres">
      <dgm:prSet presAssocID="{54E6B091-5D21-4634-A893-ADA3B1A88F61}" presName="vert0" presStyleCnt="0">
        <dgm:presLayoutVars>
          <dgm:dir/>
          <dgm:animOne val="branch"/>
          <dgm:animLvl val="lvl"/>
        </dgm:presLayoutVars>
      </dgm:prSet>
      <dgm:spPr/>
    </dgm:pt>
    <dgm:pt modelId="{22DA1A05-A48A-4C32-9977-F90EA28A44C4}" type="pres">
      <dgm:prSet presAssocID="{DE923451-21DA-4799-A6C0-849834FBD161}" presName="thickLine" presStyleLbl="alignNode1" presStyleIdx="0" presStyleCnt="5"/>
      <dgm:spPr/>
    </dgm:pt>
    <dgm:pt modelId="{4F9A00AD-7C58-4190-8257-DDC281502691}" type="pres">
      <dgm:prSet presAssocID="{DE923451-21DA-4799-A6C0-849834FBD161}" presName="horz1" presStyleCnt="0"/>
      <dgm:spPr/>
    </dgm:pt>
    <dgm:pt modelId="{F56777D5-1B82-4E11-80E4-224CB2578299}" type="pres">
      <dgm:prSet presAssocID="{DE923451-21DA-4799-A6C0-849834FBD161}" presName="tx1" presStyleLbl="revTx" presStyleIdx="0" presStyleCnt="5"/>
      <dgm:spPr/>
    </dgm:pt>
    <dgm:pt modelId="{45BFAE00-1BF8-41AA-9EDD-67E260485636}" type="pres">
      <dgm:prSet presAssocID="{DE923451-21DA-4799-A6C0-849834FBD161}" presName="vert1" presStyleCnt="0"/>
      <dgm:spPr/>
    </dgm:pt>
    <dgm:pt modelId="{4C3448E0-4524-4C73-804E-DF96633AEAA5}" type="pres">
      <dgm:prSet presAssocID="{528DB398-24BD-4534-B40D-CD3DC2E077F8}" presName="thickLine" presStyleLbl="alignNode1" presStyleIdx="1" presStyleCnt="5"/>
      <dgm:spPr/>
    </dgm:pt>
    <dgm:pt modelId="{2AD6E7DB-B5DE-4D20-965C-978D4FA3A7FB}" type="pres">
      <dgm:prSet presAssocID="{528DB398-24BD-4534-B40D-CD3DC2E077F8}" presName="horz1" presStyleCnt="0"/>
      <dgm:spPr/>
    </dgm:pt>
    <dgm:pt modelId="{F9227376-B3D2-4DA7-B2AD-5552C3F23232}" type="pres">
      <dgm:prSet presAssocID="{528DB398-24BD-4534-B40D-CD3DC2E077F8}" presName="tx1" presStyleLbl="revTx" presStyleIdx="1" presStyleCnt="5"/>
      <dgm:spPr/>
    </dgm:pt>
    <dgm:pt modelId="{A69B4B61-179A-4305-A482-36EE1DEDDF8D}" type="pres">
      <dgm:prSet presAssocID="{528DB398-24BD-4534-B40D-CD3DC2E077F8}" presName="vert1" presStyleCnt="0"/>
      <dgm:spPr/>
    </dgm:pt>
    <dgm:pt modelId="{B4E9C9C8-001C-4847-B441-388F46F0ABA9}" type="pres">
      <dgm:prSet presAssocID="{36AD1E01-25A7-4F1E-AD8D-820B1BEB50B4}" presName="thickLine" presStyleLbl="alignNode1" presStyleIdx="2" presStyleCnt="5"/>
      <dgm:spPr/>
    </dgm:pt>
    <dgm:pt modelId="{FE28ACE4-1169-4F02-AEA6-ABF50B560FAB}" type="pres">
      <dgm:prSet presAssocID="{36AD1E01-25A7-4F1E-AD8D-820B1BEB50B4}" presName="horz1" presStyleCnt="0"/>
      <dgm:spPr/>
    </dgm:pt>
    <dgm:pt modelId="{4E00A805-9201-43EC-8CE5-9A376DA5DDE5}" type="pres">
      <dgm:prSet presAssocID="{36AD1E01-25A7-4F1E-AD8D-820B1BEB50B4}" presName="tx1" presStyleLbl="revTx" presStyleIdx="2" presStyleCnt="5"/>
      <dgm:spPr/>
    </dgm:pt>
    <dgm:pt modelId="{83806C58-FA7B-432B-A4AB-6A7EAB760FE7}" type="pres">
      <dgm:prSet presAssocID="{36AD1E01-25A7-4F1E-AD8D-820B1BEB50B4}" presName="vert1" presStyleCnt="0"/>
      <dgm:spPr/>
    </dgm:pt>
    <dgm:pt modelId="{7727F70C-3B9F-4831-9E72-D580D1036299}" type="pres">
      <dgm:prSet presAssocID="{B34C302A-9E83-42D6-8507-168CC19B2672}" presName="thickLine" presStyleLbl="alignNode1" presStyleIdx="3" presStyleCnt="5"/>
      <dgm:spPr/>
    </dgm:pt>
    <dgm:pt modelId="{36E3BB81-3387-49B0-AADA-988C55FEDE53}" type="pres">
      <dgm:prSet presAssocID="{B34C302A-9E83-42D6-8507-168CC19B2672}" presName="horz1" presStyleCnt="0"/>
      <dgm:spPr/>
    </dgm:pt>
    <dgm:pt modelId="{44ED6685-9046-4993-947F-AB599D9A0BEA}" type="pres">
      <dgm:prSet presAssocID="{B34C302A-9E83-42D6-8507-168CC19B2672}" presName="tx1" presStyleLbl="revTx" presStyleIdx="3" presStyleCnt="5"/>
      <dgm:spPr/>
    </dgm:pt>
    <dgm:pt modelId="{889F6B14-0C3E-42DF-A19A-B0A6509F171F}" type="pres">
      <dgm:prSet presAssocID="{B34C302A-9E83-42D6-8507-168CC19B2672}" presName="vert1" presStyleCnt="0"/>
      <dgm:spPr/>
    </dgm:pt>
    <dgm:pt modelId="{6FC389EC-FAEA-4675-82C1-F87B5510C568}" type="pres">
      <dgm:prSet presAssocID="{2583FA3C-39CE-4CE8-BFB5-DF17A0A638BD}" presName="thickLine" presStyleLbl="alignNode1" presStyleIdx="4" presStyleCnt="5"/>
      <dgm:spPr/>
    </dgm:pt>
    <dgm:pt modelId="{9815D5A8-8A66-4317-BE3C-555FFD2A9DF6}" type="pres">
      <dgm:prSet presAssocID="{2583FA3C-39CE-4CE8-BFB5-DF17A0A638BD}" presName="horz1" presStyleCnt="0"/>
      <dgm:spPr/>
    </dgm:pt>
    <dgm:pt modelId="{89DAC76F-53E6-4FD2-847F-472CF7CB1BE2}" type="pres">
      <dgm:prSet presAssocID="{2583FA3C-39CE-4CE8-BFB5-DF17A0A638BD}" presName="tx1" presStyleLbl="revTx" presStyleIdx="4" presStyleCnt="5"/>
      <dgm:spPr/>
    </dgm:pt>
    <dgm:pt modelId="{5DACE439-499E-4C67-AEB8-729F5DF88E8C}" type="pres">
      <dgm:prSet presAssocID="{2583FA3C-39CE-4CE8-BFB5-DF17A0A638BD}" presName="vert1" presStyleCnt="0"/>
      <dgm:spPr/>
    </dgm:pt>
  </dgm:ptLst>
  <dgm:cxnLst>
    <dgm:cxn modelId="{DABB5034-62A7-445A-8B80-2FEFE6A7A593}" type="presOf" srcId="{528DB398-24BD-4534-B40D-CD3DC2E077F8}" destId="{F9227376-B3D2-4DA7-B2AD-5552C3F23232}" srcOrd="0" destOrd="0" presId="urn:microsoft.com/office/officeart/2008/layout/LinedList"/>
    <dgm:cxn modelId="{08709E3A-532B-4988-81CC-056EBE1D8E54}" srcId="{54E6B091-5D21-4634-A893-ADA3B1A88F61}" destId="{2583FA3C-39CE-4CE8-BFB5-DF17A0A638BD}" srcOrd="4" destOrd="0" parTransId="{9216BA21-AB0B-46FB-8A16-B4F4DBA34379}" sibTransId="{5E9461F9-2A1C-4AF3-8059-970FB0C4CA0E}"/>
    <dgm:cxn modelId="{A611625E-6CE9-4E94-8EEE-90047350ABC9}" type="presOf" srcId="{36AD1E01-25A7-4F1E-AD8D-820B1BEB50B4}" destId="{4E00A805-9201-43EC-8CE5-9A376DA5DDE5}" srcOrd="0" destOrd="0" presId="urn:microsoft.com/office/officeart/2008/layout/LinedList"/>
    <dgm:cxn modelId="{2970A242-CBB5-4595-A78A-5621BB0B73F9}" srcId="{54E6B091-5D21-4634-A893-ADA3B1A88F61}" destId="{528DB398-24BD-4534-B40D-CD3DC2E077F8}" srcOrd="1" destOrd="0" parTransId="{CE1C15C5-A7A8-4B45-9877-9AA5D93E1F9E}" sibTransId="{E2F95004-052A-4B5C-8746-CE0D0F7FBA8E}"/>
    <dgm:cxn modelId="{B424A254-D88D-48C4-A4B2-0313A51A4386}" type="presOf" srcId="{DE923451-21DA-4799-A6C0-849834FBD161}" destId="{F56777D5-1B82-4E11-80E4-224CB2578299}" srcOrd="0" destOrd="0" presId="urn:microsoft.com/office/officeart/2008/layout/LinedList"/>
    <dgm:cxn modelId="{00A20F79-2E25-481B-AE51-765AC359910D}" srcId="{54E6B091-5D21-4634-A893-ADA3B1A88F61}" destId="{B34C302A-9E83-42D6-8507-168CC19B2672}" srcOrd="3" destOrd="0" parTransId="{3F7CEBDE-1B7C-44B1-94E4-2FE8AD9C349C}" sibTransId="{881C571A-404C-4B18-90D9-DB9ED2A25CD4}"/>
    <dgm:cxn modelId="{E9AC8F7E-613B-4986-9D5F-55E20139E46A}" type="presOf" srcId="{B34C302A-9E83-42D6-8507-168CC19B2672}" destId="{44ED6685-9046-4993-947F-AB599D9A0BEA}" srcOrd="0" destOrd="0" presId="urn:microsoft.com/office/officeart/2008/layout/LinedList"/>
    <dgm:cxn modelId="{CA70BF7F-2390-4549-BA2A-876FD72F9510}" srcId="{54E6B091-5D21-4634-A893-ADA3B1A88F61}" destId="{36AD1E01-25A7-4F1E-AD8D-820B1BEB50B4}" srcOrd="2" destOrd="0" parTransId="{38DF02B2-908F-474F-8A3C-8AF1811B6B73}" sibTransId="{D5E9CE56-7689-4FF3-992E-733E8A809F57}"/>
    <dgm:cxn modelId="{0AB79A8D-3A64-43A3-9F7A-D83A7FB2BC22}" srcId="{54E6B091-5D21-4634-A893-ADA3B1A88F61}" destId="{DE923451-21DA-4799-A6C0-849834FBD161}" srcOrd="0" destOrd="0" parTransId="{A92796B6-64C4-4AA0-A38C-F9701953E987}" sibTransId="{1D21CFF6-7237-4CB0-A19F-A90616F1EE9D}"/>
    <dgm:cxn modelId="{4CEAEBA1-C945-42F1-A0A4-19AA864514AC}" type="presOf" srcId="{2583FA3C-39CE-4CE8-BFB5-DF17A0A638BD}" destId="{89DAC76F-53E6-4FD2-847F-472CF7CB1BE2}" srcOrd="0" destOrd="0" presId="urn:microsoft.com/office/officeart/2008/layout/LinedList"/>
    <dgm:cxn modelId="{5D22A9A3-FEE6-4C16-BF08-4F760704D383}" type="presOf" srcId="{54E6B091-5D21-4634-A893-ADA3B1A88F61}" destId="{EB0A8F37-863E-4FE7-B6C6-E82B9F4257B0}" srcOrd="0" destOrd="0" presId="urn:microsoft.com/office/officeart/2008/layout/LinedList"/>
    <dgm:cxn modelId="{0582D573-32F7-4E85-871C-CE30C0A80DD7}" type="presParOf" srcId="{EB0A8F37-863E-4FE7-B6C6-E82B9F4257B0}" destId="{22DA1A05-A48A-4C32-9977-F90EA28A44C4}" srcOrd="0" destOrd="0" presId="urn:microsoft.com/office/officeart/2008/layout/LinedList"/>
    <dgm:cxn modelId="{09EE9EF4-5E8C-457C-BC99-D788E26EBB24}" type="presParOf" srcId="{EB0A8F37-863E-4FE7-B6C6-E82B9F4257B0}" destId="{4F9A00AD-7C58-4190-8257-DDC281502691}" srcOrd="1" destOrd="0" presId="urn:microsoft.com/office/officeart/2008/layout/LinedList"/>
    <dgm:cxn modelId="{80EDD7C4-BFD7-465D-A953-365F065FF5AD}" type="presParOf" srcId="{4F9A00AD-7C58-4190-8257-DDC281502691}" destId="{F56777D5-1B82-4E11-80E4-224CB2578299}" srcOrd="0" destOrd="0" presId="urn:microsoft.com/office/officeart/2008/layout/LinedList"/>
    <dgm:cxn modelId="{4A6431C9-E5E4-4433-9026-19E23F3367DC}" type="presParOf" srcId="{4F9A00AD-7C58-4190-8257-DDC281502691}" destId="{45BFAE00-1BF8-41AA-9EDD-67E260485636}" srcOrd="1" destOrd="0" presId="urn:microsoft.com/office/officeart/2008/layout/LinedList"/>
    <dgm:cxn modelId="{DAD1DD0C-6945-4013-9190-C8A07CA311C6}" type="presParOf" srcId="{EB0A8F37-863E-4FE7-B6C6-E82B9F4257B0}" destId="{4C3448E0-4524-4C73-804E-DF96633AEAA5}" srcOrd="2" destOrd="0" presId="urn:microsoft.com/office/officeart/2008/layout/LinedList"/>
    <dgm:cxn modelId="{3B1DEE55-1E74-4381-859F-AA28E4815FD9}" type="presParOf" srcId="{EB0A8F37-863E-4FE7-B6C6-E82B9F4257B0}" destId="{2AD6E7DB-B5DE-4D20-965C-978D4FA3A7FB}" srcOrd="3" destOrd="0" presId="urn:microsoft.com/office/officeart/2008/layout/LinedList"/>
    <dgm:cxn modelId="{139F669D-00BF-4A24-AA69-5AA858EB8476}" type="presParOf" srcId="{2AD6E7DB-B5DE-4D20-965C-978D4FA3A7FB}" destId="{F9227376-B3D2-4DA7-B2AD-5552C3F23232}" srcOrd="0" destOrd="0" presId="urn:microsoft.com/office/officeart/2008/layout/LinedList"/>
    <dgm:cxn modelId="{7AC09AC8-6035-4CCE-B5AE-090D42ED3713}" type="presParOf" srcId="{2AD6E7DB-B5DE-4D20-965C-978D4FA3A7FB}" destId="{A69B4B61-179A-4305-A482-36EE1DEDDF8D}" srcOrd="1" destOrd="0" presId="urn:microsoft.com/office/officeart/2008/layout/LinedList"/>
    <dgm:cxn modelId="{7D409139-5F64-4792-AE6C-815C4B4D082B}" type="presParOf" srcId="{EB0A8F37-863E-4FE7-B6C6-E82B9F4257B0}" destId="{B4E9C9C8-001C-4847-B441-388F46F0ABA9}" srcOrd="4" destOrd="0" presId="urn:microsoft.com/office/officeart/2008/layout/LinedList"/>
    <dgm:cxn modelId="{B56C59DE-CDA7-4897-851C-09560CD0E9C2}" type="presParOf" srcId="{EB0A8F37-863E-4FE7-B6C6-E82B9F4257B0}" destId="{FE28ACE4-1169-4F02-AEA6-ABF50B560FAB}" srcOrd="5" destOrd="0" presId="urn:microsoft.com/office/officeart/2008/layout/LinedList"/>
    <dgm:cxn modelId="{B2C78C68-604D-49F3-8B1A-ED19A5156755}" type="presParOf" srcId="{FE28ACE4-1169-4F02-AEA6-ABF50B560FAB}" destId="{4E00A805-9201-43EC-8CE5-9A376DA5DDE5}" srcOrd="0" destOrd="0" presId="urn:microsoft.com/office/officeart/2008/layout/LinedList"/>
    <dgm:cxn modelId="{EEC1862C-D0DA-4BC5-AF4B-BB7BF40353BC}" type="presParOf" srcId="{FE28ACE4-1169-4F02-AEA6-ABF50B560FAB}" destId="{83806C58-FA7B-432B-A4AB-6A7EAB760FE7}" srcOrd="1" destOrd="0" presId="urn:microsoft.com/office/officeart/2008/layout/LinedList"/>
    <dgm:cxn modelId="{C6618D1D-0796-4CA0-ADC7-2483BE88A4EA}" type="presParOf" srcId="{EB0A8F37-863E-4FE7-B6C6-E82B9F4257B0}" destId="{7727F70C-3B9F-4831-9E72-D580D1036299}" srcOrd="6" destOrd="0" presId="urn:microsoft.com/office/officeart/2008/layout/LinedList"/>
    <dgm:cxn modelId="{BA6B04A0-0AB5-44F4-B454-D012D433E29A}" type="presParOf" srcId="{EB0A8F37-863E-4FE7-B6C6-E82B9F4257B0}" destId="{36E3BB81-3387-49B0-AADA-988C55FEDE53}" srcOrd="7" destOrd="0" presId="urn:microsoft.com/office/officeart/2008/layout/LinedList"/>
    <dgm:cxn modelId="{2C17B546-04C0-43F7-A4CB-E70AEE20E424}" type="presParOf" srcId="{36E3BB81-3387-49B0-AADA-988C55FEDE53}" destId="{44ED6685-9046-4993-947F-AB599D9A0BEA}" srcOrd="0" destOrd="0" presId="urn:microsoft.com/office/officeart/2008/layout/LinedList"/>
    <dgm:cxn modelId="{CC1A1E71-BD4C-4075-8082-E0704DBB5ED5}" type="presParOf" srcId="{36E3BB81-3387-49B0-AADA-988C55FEDE53}" destId="{889F6B14-0C3E-42DF-A19A-B0A6509F171F}" srcOrd="1" destOrd="0" presId="urn:microsoft.com/office/officeart/2008/layout/LinedList"/>
    <dgm:cxn modelId="{7820E3F2-C4DE-42A7-BD6C-9601659D5E84}" type="presParOf" srcId="{EB0A8F37-863E-4FE7-B6C6-E82B9F4257B0}" destId="{6FC389EC-FAEA-4675-82C1-F87B5510C568}" srcOrd="8" destOrd="0" presId="urn:microsoft.com/office/officeart/2008/layout/LinedList"/>
    <dgm:cxn modelId="{07C8FA1B-C14A-4B8F-90CC-19D765623A4D}" type="presParOf" srcId="{EB0A8F37-863E-4FE7-B6C6-E82B9F4257B0}" destId="{9815D5A8-8A66-4317-BE3C-555FFD2A9DF6}" srcOrd="9" destOrd="0" presId="urn:microsoft.com/office/officeart/2008/layout/LinedList"/>
    <dgm:cxn modelId="{FF9961AC-ACB0-4E0B-9B6F-A27FD205016E}" type="presParOf" srcId="{9815D5A8-8A66-4317-BE3C-555FFD2A9DF6}" destId="{89DAC76F-53E6-4FD2-847F-472CF7CB1BE2}" srcOrd="0" destOrd="0" presId="urn:microsoft.com/office/officeart/2008/layout/LinedList"/>
    <dgm:cxn modelId="{5A8F91A0-ED62-472D-9506-D38DBAFE7366}" type="presParOf" srcId="{9815D5A8-8A66-4317-BE3C-555FFD2A9DF6}" destId="{5DACE439-499E-4C67-AEB8-729F5DF88E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BB0D0-F1FC-4777-BF4D-B205ADE25F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0944EE0-5B94-4AA9-B855-3AED290591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 of April 26, 2019; only 5 people have loaned their money to Umar for a total of $125. </a:t>
          </a:r>
        </a:p>
      </dgm:t>
    </dgm:pt>
    <dgm:pt modelId="{34FB4C44-175D-456A-AE57-F1277D2953A3}" type="parTrans" cxnId="{BCEF829D-7FE7-4420-8B80-556357055CBA}">
      <dgm:prSet/>
      <dgm:spPr/>
      <dgm:t>
        <a:bodyPr/>
        <a:lstStyle/>
        <a:p>
          <a:endParaRPr lang="en-US"/>
        </a:p>
      </dgm:t>
    </dgm:pt>
    <dgm:pt modelId="{50610CF7-C421-481C-934A-C70584C7E743}" type="sibTrans" cxnId="{BCEF829D-7FE7-4420-8B80-556357055CBA}">
      <dgm:prSet/>
      <dgm:spPr/>
      <dgm:t>
        <a:bodyPr/>
        <a:lstStyle/>
        <a:p>
          <a:endParaRPr lang="en-US"/>
        </a:p>
      </dgm:t>
    </dgm:pt>
    <dgm:pt modelId="{0A8C9CB8-9916-47B5-9905-784EDC8C6B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he wants to pay his mother's medical expenses, he will need a total of $1375 more.</a:t>
          </a:r>
        </a:p>
      </dgm:t>
    </dgm:pt>
    <dgm:pt modelId="{A9BDD04B-A000-457B-AE55-2F83A014D9A9}" type="parTrans" cxnId="{D3FCE5E5-311E-48BC-AD10-5F9AFE3BFDFA}">
      <dgm:prSet/>
      <dgm:spPr/>
      <dgm:t>
        <a:bodyPr/>
        <a:lstStyle/>
        <a:p>
          <a:endParaRPr lang="en-US"/>
        </a:p>
      </dgm:t>
    </dgm:pt>
    <dgm:pt modelId="{CE033B35-19B4-4404-9813-F4555A0B549F}" type="sibTrans" cxnId="{D3FCE5E5-311E-48BC-AD10-5F9AFE3BFDFA}">
      <dgm:prSet/>
      <dgm:spPr/>
      <dgm:t>
        <a:bodyPr/>
        <a:lstStyle/>
        <a:p>
          <a:endParaRPr lang="en-US"/>
        </a:p>
      </dgm:t>
    </dgm:pt>
    <dgm:pt modelId="{1CF182E5-7A20-4245-BEAD-FD60F3374E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There are only 26 days left on his MicroFund, and if he doesn't make the deadline then it could risk his mother's health and wellbeing.</a:t>
          </a:r>
        </a:p>
      </dgm:t>
    </dgm:pt>
    <dgm:pt modelId="{7EA58354-0022-4152-ACD4-4800C0ECD219}" type="parTrans" cxnId="{9563FA22-2DEF-4E01-90A5-48A133331850}">
      <dgm:prSet/>
      <dgm:spPr/>
      <dgm:t>
        <a:bodyPr/>
        <a:lstStyle/>
        <a:p>
          <a:endParaRPr lang="en-US"/>
        </a:p>
      </dgm:t>
    </dgm:pt>
    <dgm:pt modelId="{05CE09DE-3784-4FB6-85EE-A1C2A958AD64}" type="sibTrans" cxnId="{9563FA22-2DEF-4E01-90A5-48A133331850}">
      <dgm:prSet/>
      <dgm:spPr/>
      <dgm:t>
        <a:bodyPr/>
        <a:lstStyle/>
        <a:p>
          <a:endParaRPr lang="en-US"/>
        </a:p>
      </dgm:t>
    </dgm:pt>
    <dgm:pt modelId="{57F32E18-3988-4FF0-9C8A-8C89BEF008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What if Umar doesn't get the money? What if he can't pay the bills? </a:t>
          </a:r>
          <a:endParaRPr lang="en-US"/>
        </a:p>
      </dgm:t>
    </dgm:pt>
    <dgm:pt modelId="{B351E1DF-323B-4555-9A00-59FDCE516ACA}" type="parTrans" cxnId="{D0E8558B-5A81-426B-8CBA-99D121FE983E}">
      <dgm:prSet/>
      <dgm:spPr/>
      <dgm:t>
        <a:bodyPr/>
        <a:lstStyle/>
        <a:p>
          <a:endParaRPr lang="en-US"/>
        </a:p>
      </dgm:t>
    </dgm:pt>
    <dgm:pt modelId="{24036275-FADA-4D38-BD50-1B44F18FCBF0}" type="sibTrans" cxnId="{D0E8558B-5A81-426B-8CBA-99D121FE983E}">
      <dgm:prSet/>
      <dgm:spPr/>
      <dgm:t>
        <a:bodyPr/>
        <a:lstStyle/>
        <a:p>
          <a:endParaRPr lang="en-US"/>
        </a:p>
      </dgm:t>
    </dgm:pt>
    <dgm:pt modelId="{9702F14A-499A-451D-87E0-3212FA249F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Then he will be in deep debt to the hospital and with 2 children, we don't want to make that an option.</a:t>
          </a:r>
        </a:p>
      </dgm:t>
    </dgm:pt>
    <dgm:pt modelId="{7E98F89F-3B9F-4808-9848-5D414DC7E078}" type="parTrans" cxnId="{1185161F-B426-4697-95BB-97CAE05C59F9}">
      <dgm:prSet/>
      <dgm:spPr/>
      <dgm:t>
        <a:bodyPr/>
        <a:lstStyle/>
        <a:p>
          <a:endParaRPr lang="en-US"/>
        </a:p>
      </dgm:t>
    </dgm:pt>
    <dgm:pt modelId="{42DCCD2E-49FF-416A-90A6-004A50D02AA4}" type="sibTrans" cxnId="{1185161F-B426-4697-95BB-97CAE05C59F9}">
      <dgm:prSet/>
      <dgm:spPr/>
      <dgm:t>
        <a:bodyPr/>
        <a:lstStyle/>
        <a:p>
          <a:endParaRPr lang="en-US"/>
        </a:p>
      </dgm:t>
    </dgm:pt>
    <dgm:pt modelId="{4DD0DF6C-BD9E-4F75-A21B-3D8FA5D6C4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we are not able to provide Umar with this starter money, his entire family and future could go into poverty. Is that a chance you are willing to take?</a:t>
          </a:r>
        </a:p>
      </dgm:t>
    </dgm:pt>
    <dgm:pt modelId="{50A050D1-E699-49A7-AB31-83CB62F553F3}" type="parTrans" cxnId="{D121FCE0-69D0-4A3B-B04B-4FA665D60B2B}">
      <dgm:prSet/>
      <dgm:spPr/>
      <dgm:t>
        <a:bodyPr/>
        <a:lstStyle/>
        <a:p>
          <a:endParaRPr lang="en-US"/>
        </a:p>
      </dgm:t>
    </dgm:pt>
    <dgm:pt modelId="{2374ACF5-8430-491B-B531-599ED277CE2F}" type="sibTrans" cxnId="{D121FCE0-69D0-4A3B-B04B-4FA665D60B2B}">
      <dgm:prSet/>
      <dgm:spPr/>
      <dgm:t>
        <a:bodyPr/>
        <a:lstStyle/>
        <a:p>
          <a:endParaRPr lang="en-US"/>
        </a:p>
      </dgm:t>
    </dgm:pt>
    <dgm:pt modelId="{2347BA7C-8514-4E97-B227-8D37FDC9B7CC}" type="pres">
      <dgm:prSet presAssocID="{600BB0D0-F1FC-4777-BF4D-B205ADE25F8F}" presName="root" presStyleCnt="0">
        <dgm:presLayoutVars>
          <dgm:dir/>
          <dgm:resizeHandles val="exact"/>
        </dgm:presLayoutVars>
      </dgm:prSet>
      <dgm:spPr/>
    </dgm:pt>
    <dgm:pt modelId="{E03F4B88-8A81-4AC6-82A1-58437858542F}" type="pres">
      <dgm:prSet presAssocID="{C0944EE0-5B94-4AA9-B855-3AED2905912A}" presName="compNode" presStyleCnt="0"/>
      <dgm:spPr/>
    </dgm:pt>
    <dgm:pt modelId="{52A42EB7-0976-464C-8E92-DC45073CD251}" type="pres">
      <dgm:prSet presAssocID="{C0944EE0-5B94-4AA9-B855-3AED2905912A}" presName="bgRect" presStyleLbl="bgShp" presStyleIdx="0" presStyleCnt="6"/>
      <dgm:spPr/>
    </dgm:pt>
    <dgm:pt modelId="{184D7B97-60D2-4A5A-8FFB-42D5897A6145}" type="pres">
      <dgm:prSet presAssocID="{C0944EE0-5B94-4AA9-B855-3AED2905912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C1A7A189-E041-4DC7-A7D7-3A513477BBC8}" type="pres">
      <dgm:prSet presAssocID="{C0944EE0-5B94-4AA9-B855-3AED2905912A}" presName="spaceRect" presStyleCnt="0"/>
      <dgm:spPr/>
    </dgm:pt>
    <dgm:pt modelId="{C864BD3D-84E8-4E9F-9F41-387DE5E4511A}" type="pres">
      <dgm:prSet presAssocID="{C0944EE0-5B94-4AA9-B855-3AED2905912A}" presName="parTx" presStyleLbl="revTx" presStyleIdx="0" presStyleCnt="6">
        <dgm:presLayoutVars>
          <dgm:chMax val="0"/>
          <dgm:chPref val="0"/>
        </dgm:presLayoutVars>
      </dgm:prSet>
      <dgm:spPr/>
    </dgm:pt>
    <dgm:pt modelId="{77FF9A11-82E3-4EEC-BEA7-57B0E0210045}" type="pres">
      <dgm:prSet presAssocID="{50610CF7-C421-481C-934A-C70584C7E743}" presName="sibTrans" presStyleCnt="0"/>
      <dgm:spPr/>
    </dgm:pt>
    <dgm:pt modelId="{8B265ED1-05B7-4B69-A94B-695FFA7E4C7F}" type="pres">
      <dgm:prSet presAssocID="{0A8C9CB8-9916-47B5-9905-784EDC8C6BFC}" presName="compNode" presStyleCnt="0"/>
      <dgm:spPr/>
    </dgm:pt>
    <dgm:pt modelId="{2D990D9B-B221-4B35-81AB-D3A461A41E2E}" type="pres">
      <dgm:prSet presAssocID="{0A8C9CB8-9916-47B5-9905-784EDC8C6BFC}" presName="bgRect" presStyleLbl="bgShp" presStyleIdx="1" presStyleCnt="6"/>
      <dgm:spPr/>
    </dgm:pt>
    <dgm:pt modelId="{2E46F068-2341-4DCB-9AD3-51FA59B7160A}" type="pres">
      <dgm:prSet presAssocID="{0A8C9CB8-9916-47B5-9905-784EDC8C6BF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FBD0C34-8AD3-4C05-B922-4425B406764E}" type="pres">
      <dgm:prSet presAssocID="{0A8C9CB8-9916-47B5-9905-784EDC8C6BFC}" presName="spaceRect" presStyleCnt="0"/>
      <dgm:spPr/>
    </dgm:pt>
    <dgm:pt modelId="{ACC06251-84D9-428D-81F8-772DC16D6E10}" type="pres">
      <dgm:prSet presAssocID="{0A8C9CB8-9916-47B5-9905-784EDC8C6BFC}" presName="parTx" presStyleLbl="revTx" presStyleIdx="1" presStyleCnt="6">
        <dgm:presLayoutVars>
          <dgm:chMax val="0"/>
          <dgm:chPref val="0"/>
        </dgm:presLayoutVars>
      </dgm:prSet>
      <dgm:spPr/>
    </dgm:pt>
    <dgm:pt modelId="{6B69CE96-DD5A-4155-BF56-A2E6ED9DD07E}" type="pres">
      <dgm:prSet presAssocID="{CE033B35-19B4-4404-9813-F4555A0B549F}" presName="sibTrans" presStyleCnt="0"/>
      <dgm:spPr/>
    </dgm:pt>
    <dgm:pt modelId="{3562BDC0-BC7D-4DB4-A537-E40168DDDCBA}" type="pres">
      <dgm:prSet presAssocID="{1CF182E5-7A20-4245-BEAD-FD60F3374E4E}" presName="compNode" presStyleCnt="0"/>
      <dgm:spPr/>
    </dgm:pt>
    <dgm:pt modelId="{BA597EAD-047A-4EEC-BCDE-508C1A7C8D27}" type="pres">
      <dgm:prSet presAssocID="{1CF182E5-7A20-4245-BEAD-FD60F3374E4E}" presName="bgRect" presStyleLbl="bgShp" presStyleIdx="2" presStyleCnt="6"/>
      <dgm:spPr/>
    </dgm:pt>
    <dgm:pt modelId="{D300568F-319F-436A-9C07-89025392AFB8}" type="pres">
      <dgm:prSet presAssocID="{1CF182E5-7A20-4245-BEAD-FD60F3374E4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oller"/>
        </a:ext>
      </dgm:extLst>
    </dgm:pt>
    <dgm:pt modelId="{2ED1E316-CEA0-43B1-A894-CC061E14FBC4}" type="pres">
      <dgm:prSet presAssocID="{1CF182E5-7A20-4245-BEAD-FD60F3374E4E}" presName="spaceRect" presStyleCnt="0"/>
      <dgm:spPr/>
    </dgm:pt>
    <dgm:pt modelId="{1D27229A-F0C9-4647-8EAF-27028FDBF8B7}" type="pres">
      <dgm:prSet presAssocID="{1CF182E5-7A20-4245-BEAD-FD60F3374E4E}" presName="parTx" presStyleLbl="revTx" presStyleIdx="2" presStyleCnt="6">
        <dgm:presLayoutVars>
          <dgm:chMax val="0"/>
          <dgm:chPref val="0"/>
        </dgm:presLayoutVars>
      </dgm:prSet>
      <dgm:spPr/>
    </dgm:pt>
    <dgm:pt modelId="{7E5DE870-717D-463B-8B1F-217B4489A056}" type="pres">
      <dgm:prSet presAssocID="{05CE09DE-3784-4FB6-85EE-A1C2A958AD64}" presName="sibTrans" presStyleCnt="0"/>
      <dgm:spPr/>
    </dgm:pt>
    <dgm:pt modelId="{DFD9BFBA-183A-4E14-AB5B-DD343AC4577F}" type="pres">
      <dgm:prSet presAssocID="{57F32E18-3988-4FF0-9C8A-8C89BEF008D6}" presName="compNode" presStyleCnt="0"/>
      <dgm:spPr/>
    </dgm:pt>
    <dgm:pt modelId="{FE43014F-84F6-4538-9711-FA3075A4786C}" type="pres">
      <dgm:prSet presAssocID="{57F32E18-3988-4FF0-9C8A-8C89BEF008D6}" presName="bgRect" presStyleLbl="bgShp" presStyleIdx="3" presStyleCnt="6"/>
      <dgm:spPr/>
    </dgm:pt>
    <dgm:pt modelId="{64ED00AE-71E8-43F7-845F-375084A44659}" type="pres">
      <dgm:prSet presAssocID="{57F32E18-3988-4FF0-9C8A-8C89BEF008D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D40B2D6D-51C9-4FB9-AF04-FCA78A9CC218}" type="pres">
      <dgm:prSet presAssocID="{57F32E18-3988-4FF0-9C8A-8C89BEF008D6}" presName="spaceRect" presStyleCnt="0"/>
      <dgm:spPr/>
    </dgm:pt>
    <dgm:pt modelId="{92A6DAB2-6AFF-4E9E-8F36-4203F8A7BE28}" type="pres">
      <dgm:prSet presAssocID="{57F32E18-3988-4FF0-9C8A-8C89BEF008D6}" presName="parTx" presStyleLbl="revTx" presStyleIdx="3" presStyleCnt="6">
        <dgm:presLayoutVars>
          <dgm:chMax val="0"/>
          <dgm:chPref val="0"/>
        </dgm:presLayoutVars>
      </dgm:prSet>
      <dgm:spPr/>
    </dgm:pt>
    <dgm:pt modelId="{33DF90CD-358D-4022-B606-32D30C4678BC}" type="pres">
      <dgm:prSet presAssocID="{24036275-FADA-4D38-BD50-1B44F18FCBF0}" presName="sibTrans" presStyleCnt="0"/>
      <dgm:spPr/>
    </dgm:pt>
    <dgm:pt modelId="{C54BB9FC-74F2-4B6E-9067-F631DA141E1C}" type="pres">
      <dgm:prSet presAssocID="{9702F14A-499A-451D-87E0-3212FA249F01}" presName="compNode" presStyleCnt="0"/>
      <dgm:spPr/>
    </dgm:pt>
    <dgm:pt modelId="{9C489FFD-89D4-4815-985B-EF803E181460}" type="pres">
      <dgm:prSet presAssocID="{9702F14A-499A-451D-87E0-3212FA249F01}" presName="bgRect" presStyleLbl="bgShp" presStyleIdx="4" presStyleCnt="6"/>
      <dgm:spPr/>
    </dgm:pt>
    <dgm:pt modelId="{041532FC-8CF3-479B-A6E6-76E53BFD7162}" type="pres">
      <dgm:prSet presAssocID="{9702F14A-499A-451D-87E0-3212FA249F0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A068FC8-3522-4CB0-9246-6912455C2795}" type="pres">
      <dgm:prSet presAssocID="{9702F14A-499A-451D-87E0-3212FA249F01}" presName="spaceRect" presStyleCnt="0"/>
      <dgm:spPr/>
    </dgm:pt>
    <dgm:pt modelId="{EC48E285-0883-43D8-8F04-A421A41C10F5}" type="pres">
      <dgm:prSet presAssocID="{9702F14A-499A-451D-87E0-3212FA249F01}" presName="parTx" presStyleLbl="revTx" presStyleIdx="4" presStyleCnt="6">
        <dgm:presLayoutVars>
          <dgm:chMax val="0"/>
          <dgm:chPref val="0"/>
        </dgm:presLayoutVars>
      </dgm:prSet>
      <dgm:spPr/>
    </dgm:pt>
    <dgm:pt modelId="{3E874423-47E6-4317-A92D-D3D5A8647039}" type="pres">
      <dgm:prSet presAssocID="{42DCCD2E-49FF-416A-90A6-004A50D02AA4}" presName="sibTrans" presStyleCnt="0"/>
      <dgm:spPr/>
    </dgm:pt>
    <dgm:pt modelId="{40974F34-910A-48EC-99E0-F89420D88011}" type="pres">
      <dgm:prSet presAssocID="{4DD0DF6C-BD9E-4F75-A21B-3D8FA5D6C47D}" presName="compNode" presStyleCnt="0"/>
      <dgm:spPr/>
    </dgm:pt>
    <dgm:pt modelId="{7A6E2349-422D-4D13-BE1F-7D31AD36AEDC}" type="pres">
      <dgm:prSet presAssocID="{4DD0DF6C-BD9E-4F75-A21B-3D8FA5D6C47D}" presName="bgRect" presStyleLbl="bgShp" presStyleIdx="5" presStyleCnt="6"/>
      <dgm:spPr/>
    </dgm:pt>
    <dgm:pt modelId="{C08574FB-E175-43C8-9132-752371F0E4F3}" type="pres">
      <dgm:prSet presAssocID="{4DD0DF6C-BD9E-4F75-A21B-3D8FA5D6C47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pee"/>
        </a:ext>
      </dgm:extLst>
    </dgm:pt>
    <dgm:pt modelId="{5505B62D-CB2B-442D-B086-3A985C522B3D}" type="pres">
      <dgm:prSet presAssocID="{4DD0DF6C-BD9E-4F75-A21B-3D8FA5D6C47D}" presName="spaceRect" presStyleCnt="0"/>
      <dgm:spPr/>
    </dgm:pt>
    <dgm:pt modelId="{7BE070F7-E526-48B2-95E5-C22078A9BFEB}" type="pres">
      <dgm:prSet presAssocID="{4DD0DF6C-BD9E-4F75-A21B-3D8FA5D6C47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9B7B918-688C-419C-8B81-3511CA7F4A1F}" type="presOf" srcId="{C0944EE0-5B94-4AA9-B855-3AED2905912A}" destId="{C864BD3D-84E8-4E9F-9F41-387DE5E4511A}" srcOrd="0" destOrd="0" presId="urn:microsoft.com/office/officeart/2018/2/layout/IconVerticalSolidList"/>
    <dgm:cxn modelId="{1185161F-B426-4697-95BB-97CAE05C59F9}" srcId="{600BB0D0-F1FC-4777-BF4D-B205ADE25F8F}" destId="{9702F14A-499A-451D-87E0-3212FA249F01}" srcOrd="4" destOrd="0" parTransId="{7E98F89F-3B9F-4808-9848-5D414DC7E078}" sibTransId="{42DCCD2E-49FF-416A-90A6-004A50D02AA4}"/>
    <dgm:cxn modelId="{9563FA22-2DEF-4E01-90A5-48A133331850}" srcId="{600BB0D0-F1FC-4777-BF4D-B205ADE25F8F}" destId="{1CF182E5-7A20-4245-BEAD-FD60F3374E4E}" srcOrd="2" destOrd="0" parTransId="{7EA58354-0022-4152-ACD4-4800C0ECD219}" sibTransId="{05CE09DE-3784-4FB6-85EE-A1C2A958AD64}"/>
    <dgm:cxn modelId="{39B61585-CC37-4535-ADD3-C6FF8FDCBE56}" type="presOf" srcId="{0A8C9CB8-9916-47B5-9905-784EDC8C6BFC}" destId="{ACC06251-84D9-428D-81F8-772DC16D6E10}" srcOrd="0" destOrd="0" presId="urn:microsoft.com/office/officeart/2018/2/layout/IconVerticalSolidList"/>
    <dgm:cxn modelId="{D0E8558B-5A81-426B-8CBA-99D121FE983E}" srcId="{600BB0D0-F1FC-4777-BF4D-B205ADE25F8F}" destId="{57F32E18-3988-4FF0-9C8A-8C89BEF008D6}" srcOrd="3" destOrd="0" parTransId="{B351E1DF-323B-4555-9A00-59FDCE516ACA}" sibTransId="{24036275-FADA-4D38-BD50-1B44F18FCBF0}"/>
    <dgm:cxn modelId="{37129293-804D-42D3-99BA-7C40924CA2E8}" type="presOf" srcId="{1CF182E5-7A20-4245-BEAD-FD60F3374E4E}" destId="{1D27229A-F0C9-4647-8EAF-27028FDBF8B7}" srcOrd="0" destOrd="0" presId="urn:microsoft.com/office/officeart/2018/2/layout/IconVerticalSolidList"/>
    <dgm:cxn modelId="{BCEF829D-7FE7-4420-8B80-556357055CBA}" srcId="{600BB0D0-F1FC-4777-BF4D-B205ADE25F8F}" destId="{C0944EE0-5B94-4AA9-B855-3AED2905912A}" srcOrd="0" destOrd="0" parTransId="{34FB4C44-175D-456A-AE57-F1277D2953A3}" sibTransId="{50610CF7-C421-481C-934A-C70584C7E743}"/>
    <dgm:cxn modelId="{CB96179E-B2ED-4501-B973-91D8AF7D9061}" type="presOf" srcId="{9702F14A-499A-451D-87E0-3212FA249F01}" destId="{EC48E285-0883-43D8-8F04-A421A41C10F5}" srcOrd="0" destOrd="0" presId="urn:microsoft.com/office/officeart/2018/2/layout/IconVerticalSolidList"/>
    <dgm:cxn modelId="{3D2292AC-6888-4182-95F3-4C420D7E946F}" type="presOf" srcId="{600BB0D0-F1FC-4777-BF4D-B205ADE25F8F}" destId="{2347BA7C-8514-4E97-B227-8D37FDC9B7CC}" srcOrd="0" destOrd="0" presId="urn:microsoft.com/office/officeart/2018/2/layout/IconVerticalSolidList"/>
    <dgm:cxn modelId="{11AF70CF-BB71-49EF-A68C-EC8B374EB5BA}" type="presOf" srcId="{4DD0DF6C-BD9E-4F75-A21B-3D8FA5D6C47D}" destId="{7BE070F7-E526-48B2-95E5-C22078A9BFEB}" srcOrd="0" destOrd="0" presId="urn:microsoft.com/office/officeart/2018/2/layout/IconVerticalSolidList"/>
    <dgm:cxn modelId="{D121FCE0-69D0-4A3B-B04B-4FA665D60B2B}" srcId="{600BB0D0-F1FC-4777-BF4D-B205ADE25F8F}" destId="{4DD0DF6C-BD9E-4F75-A21B-3D8FA5D6C47D}" srcOrd="5" destOrd="0" parTransId="{50A050D1-E699-49A7-AB31-83CB62F553F3}" sibTransId="{2374ACF5-8430-491B-B531-599ED277CE2F}"/>
    <dgm:cxn modelId="{D3FCE5E5-311E-48BC-AD10-5F9AFE3BFDFA}" srcId="{600BB0D0-F1FC-4777-BF4D-B205ADE25F8F}" destId="{0A8C9CB8-9916-47B5-9905-784EDC8C6BFC}" srcOrd="1" destOrd="0" parTransId="{A9BDD04B-A000-457B-AE55-2F83A014D9A9}" sibTransId="{CE033B35-19B4-4404-9813-F4555A0B549F}"/>
    <dgm:cxn modelId="{F33835F9-0F29-4F67-BFAA-8EF12FF92DCF}" type="presOf" srcId="{57F32E18-3988-4FF0-9C8A-8C89BEF008D6}" destId="{92A6DAB2-6AFF-4E9E-8F36-4203F8A7BE28}" srcOrd="0" destOrd="0" presId="urn:microsoft.com/office/officeart/2018/2/layout/IconVerticalSolidList"/>
    <dgm:cxn modelId="{9AB23E5A-5E6E-4AA2-BB03-2F7DB1D8D468}" type="presParOf" srcId="{2347BA7C-8514-4E97-B227-8D37FDC9B7CC}" destId="{E03F4B88-8A81-4AC6-82A1-58437858542F}" srcOrd="0" destOrd="0" presId="urn:microsoft.com/office/officeart/2018/2/layout/IconVerticalSolidList"/>
    <dgm:cxn modelId="{749BE346-C151-4446-8131-402F45FDB74A}" type="presParOf" srcId="{E03F4B88-8A81-4AC6-82A1-58437858542F}" destId="{52A42EB7-0976-464C-8E92-DC45073CD251}" srcOrd="0" destOrd="0" presId="urn:microsoft.com/office/officeart/2018/2/layout/IconVerticalSolidList"/>
    <dgm:cxn modelId="{C78502B8-B7EA-4951-AE69-AED845A5383F}" type="presParOf" srcId="{E03F4B88-8A81-4AC6-82A1-58437858542F}" destId="{184D7B97-60D2-4A5A-8FFB-42D5897A6145}" srcOrd="1" destOrd="0" presId="urn:microsoft.com/office/officeart/2018/2/layout/IconVerticalSolidList"/>
    <dgm:cxn modelId="{A873CCDD-73CA-4F26-8367-73E1397E83D4}" type="presParOf" srcId="{E03F4B88-8A81-4AC6-82A1-58437858542F}" destId="{C1A7A189-E041-4DC7-A7D7-3A513477BBC8}" srcOrd="2" destOrd="0" presId="urn:microsoft.com/office/officeart/2018/2/layout/IconVerticalSolidList"/>
    <dgm:cxn modelId="{3694E950-5904-4270-B05F-31832EA7B50B}" type="presParOf" srcId="{E03F4B88-8A81-4AC6-82A1-58437858542F}" destId="{C864BD3D-84E8-4E9F-9F41-387DE5E4511A}" srcOrd="3" destOrd="0" presId="urn:microsoft.com/office/officeart/2018/2/layout/IconVerticalSolidList"/>
    <dgm:cxn modelId="{2F82CA96-13D9-4F71-9895-6C97B7ED6627}" type="presParOf" srcId="{2347BA7C-8514-4E97-B227-8D37FDC9B7CC}" destId="{77FF9A11-82E3-4EEC-BEA7-57B0E0210045}" srcOrd="1" destOrd="0" presId="urn:microsoft.com/office/officeart/2018/2/layout/IconVerticalSolidList"/>
    <dgm:cxn modelId="{4A66D677-E5F4-4AC9-9234-B87817672354}" type="presParOf" srcId="{2347BA7C-8514-4E97-B227-8D37FDC9B7CC}" destId="{8B265ED1-05B7-4B69-A94B-695FFA7E4C7F}" srcOrd="2" destOrd="0" presId="urn:microsoft.com/office/officeart/2018/2/layout/IconVerticalSolidList"/>
    <dgm:cxn modelId="{31BE060F-BA0D-49F9-B494-781080F8FB78}" type="presParOf" srcId="{8B265ED1-05B7-4B69-A94B-695FFA7E4C7F}" destId="{2D990D9B-B221-4B35-81AB-D3A461A41E2E}" srcOrd="0" destOrd="0" presId="urn:microsoft.com/office/officeart/2018/2/layout/IconVerticalSolidList"/>
    <dgm:cxn modelId="{C1991B52-B7CB-4B89-871A-32962B0F99AD}" type="presParOf" srcId="{8B265ED1-05B7-4B69-A94B-695FFA7E4C7F}" destId="{2E46F068-2341-4DCB-9AD3-51FA59B7160A}" srcOrd="1" destOrd="0" presId="urn:microsoft.com/office/officeart/2018/2/layout/IconVerticalSolidList"/>
    <dgm:cxn modelId="{98AD9FD7-32DD-4B7B-AAB9-37CFEF57D1D8}" type="presParOf" srcId="{8B265ED1-05B7-4B69-A94B-695FFA7E4C7F}" destId="{9FBD0C34-8AD3-4C05-B922-4425B406764E}" srcOrd="2" destOrd="0" presId="urn:microsoft.com/office/officeart/2018/2/layout/IconVerticalSolidList"/>
    <dgm:cxn modelId="{831EACD1-329A-426D-8DE4-A5D0F89E2AEF}" type="presParOf" srcId="{8B265ED1-05B7-4B69-A94B-695FFA7E4C7F}" destId="{ACC06251-84D9-428D-81F8-772DC16D6E10}" srcOrd="3" destOrd="0" presId="urn:microsoft.com/office/officeart/2018/2/layout/IconVerticalSolidList"/>
    <dgm:cxn modelId="{A1561A03-C946-4A2D-BAF0-BFF9197BFA35}" type="presParOf" srcId="{2347BA7C-8514-4E97-B227-8D37FDC9B7CC}" destId="{6B69CE96-DD5A-4155-BF56-A2E6ED9DD07E}" srcOrd="3" destOrd="0" presId="urn:microsoft.com/office/officeart/2018/2/layout/IconVerticalSolidList"/>
    <dgm:cxn modelId="{0A839613-5097-4B3A-B9C2-2E4EEF458BDF}" type="presParOf" srcId="{2347BA7C-8514-4E97-B227-8D37FDC9B7CC}" destId="{3562BDC0-BC7D-4DB4-A537-E40168DDDCBA}" srcOrd="4" destOrd="0" presId="urn:microsoft.com/office/officeart/2018/2/layout/IconVerticalSolidList"/>
    <dgm:cxn modelId="{F36DE49A-E43F-4EF4-9F5F-C3CDD1DF38CA}" type="presParOf" srcId="{3562BDC0-BC7D-4DB4-A537-E40168DDDCBA}" destId="{BA597EAD-047A-4EEC-BCDE-508C1A7C8D27}" srcOrd="0" destOrd="0" presId="urn:microsoft.com/office/officeart/2018/2/layout/IconVerticalSolidList"/>
    <dgm:cxn modelId="{51B32D7A-DD46-4EC3-A610-8FD717DDCDC2}" type="presParOf" srcId="{3562BDC0-BC7D-4DB4-A537-E40168DDDCBA}" destId="{D300568F-319F-436A-9C07-89025392AFB8}" srcOrd="1" destOrd="0" presId="urn:microsoft.com/office/officeart/2018/2/layout/IconVerticalSolidList"/>
    <dgm:cxn modelId="{FDEE4EDC-2A49-4DBC-A149-A824398E0D46}" type="presParOf" srcId="{3562BDC0-BC7D-4DB4-A537-E40168DDDCBA}" destId="{2ED1E316-CEA0-43B1-A894-CC061E14FBC4}" srcOrd="2" destOrd="0" presId="urn:microsoft.com/office/officeart/2018/2/layout/IconVerticalSolidList"/>
    <dgm:cxn modelId="{A3C6342A-A5C8-49DB-ADBE-1E06EE0A687A}" type="presParOf" srcId="{3562BDC0-BC7D-4DB4-A537-E40168DDDCBA}" destId="{1D27229A-F0C9-4647-8EAF-27028FDBF8B7}" srcOrd="3" destOrd="0" presId="urn:microsoft.com/office/officeart/2018/2/layout/IconVerticalSolidList"/>
    <dgm:cxn modelId="{F799C61E-FA9B-4FB7-8687-6F84934880B8}" type="presParOf" srcId="{2347BA7C-8514-4E97-B227-8D37FDC9B7CC}" destId="{7E5DE870-717D-463B-8B1F-217B4489A056}" srcOrd="5" destOrd="0" presId="urn:microsoft.com/office/officeart/2018/2/layout/IconVerticalSolidList"/>
    <dgm:cxn modelId="{9E9D26CF-190E-4D5D-A1ED-23D0BD8B9B29}" type="presParOf" srcId="{2347BA7C-8514-4E97-B227-8D37FDC9B7CC}" destId="{DFD9BFBA-183A-4E14-AB5B-DD343AC4577F}" srcOrd="6" destOrd="0" presId="urn:microsoft.com/office/officeart/2018/2/layout/IconVerticalSolidList"/>
    <dgm:cxn modelId="{D063FF09-2B2A-4299-83FD-EA51077C790E}" type="presParOf" srcId="{DFD9BFBA-183A-4E14-AB5B-DD343AC4577F}" destId="{FE43014F-84F6-4538-9711-FA3075A4786C}" srcOrd="0" destOrd="0" presId="urn:microsoft.com/office/officeart/2018/2/layout/IconVerticalSolidList"/>
    <dgm:cxn modelId="{666B08DF-A11F-44D5-8AAF-B96A1483FBBE}" type="presParOf" srcId="{DFD9BFBA-183A-4E14-AB5B-DD343AC4577F}" destId="{64ED00AE-71E8-43F7-845F-375084A44659}" srcOrd="1" destOrd="0" presId="urn:microsoft.com/office/officeart/2018/2/layout/IconVerticalSolidList"/>
    <dgm:cxn modelId="{8E916321-8CC6-4929-9E88-2E2B9E12C92A}" type="presParOf" srcId="{DFD9BFBA-183A-4E14-AB5B-DD343AC4577F}" destId="{D40B2D6D-51C9-4FB9-AF04-FCA78A9CC218}" srcOrd="2" destOrd="0" presId="urn:microsoft.com/office/officeart/2018/2/layout/IconVerticalSolidList"/>
    <dgm:cxn modelId="{07025756-7709-48D2-A9DB-A437C11D039E}" type="presParOf" srcId="{DFD9BFBA-183A-4E14-AB5B-DD343AC4577F}" destId="{92A6DAB2-6AFF-4E9E-8F36-4203F8A7BE28}" srcOrd="3" destOrd="0" presId="urn:microsoft.com/office/officeart/2018/2/layout/IconVerticalSolidList"/>
    <dgm:cxn modelId="{86EE65AE-52CF-4E08-82F0-11DECDC664BE}" type="presParOf" srcId="{2347BA7C-8514-4E97-B227-8D37FDC9B7CC}" destId="{33DF90CD-358D-4022-B606-32D30C4678BC}" srcOrd="7" destOrd="0" presId="urn:microsoft.com/office/officeart/2018/2/layout/IconVerticalSolidList"/>
    <dgm:cxn modelId="{A0FD356B-69DD-47FA-8ACF-244112B54ACF}" type="presParOf" srcId="{2347BA7C-8514-4E97-B227-8D37FDC9B7CC}" destId="{C54BB9FC-74F2-4B6E-9067-F631DA141E1C}" srcOrd="8" destOrd="0" presId="urn:microsoft.com/office/officeart/2018/2/layout/IconVerticalSolidList"/>
    <dgm:cxn modelId="{83D3CE45-FF06-4429-9C8C-A95A848A20DA}" type="presParOf" srcId="{C54BB9FC-74F2-4B6E-9067-F631DA141E1C}" destId="{9C489FFD-89D4-4815-985B-EF803E181460}" srcOrd="0" destOrd="0" presId="urn:microsoft.com/office/officeart/2018/2/layout/IconVerticalSolidList"/>
    <dgm:cxn modelId="{E9EF1B0F-A24C-482F-B8E1-BA02A6913672}" type="presParOf" srcId="{C54BB9FC-74F2-4B6E-9067-F631DA141E1C}" destId="{041532FC-8CF3-479B-A6E6-76E53BFD7162}" srcOrd="1" destOrd="0" presId="urn:microsoft.com/office/officeart/2018/2/layout/IconVerticalSolidList"/>
    <dgm:cxn modelId="{D2A3B4ED-CB4E-4D1A-9C9D-EFDAD8755798}" type="presParOf" srcId="{C54BB9FC-74F2-4B6E-9067-F631DA141E1C}" destId="{0A068FC8-3522-4CB0-9246-6912455C2795}" srcOrd="2" destOrd="0" presId="urn:microsoft.com/office/officeart/2018/2/layout/IconVerticalSolidList"/>
    <dgm:cxn modelId="{2FDF66CA-A29C-4E93-B8E3-1830FFA5A005}" type="presParOf" srcId="{C54BB9FC-74F2-4B6E-9067-F631DA141E1C}" destId="{EC48E285-0883-43D8-8F04-A421A41C10F5}" srcOrd="3" destOrd="0" presId="urn:microsoft.com/office/officeart/2018/2/layout/IconVerticalSolidList"/>
    <dgm:cxn modelId="{999AA522-347D-4E01-8953-E9CA8BBEE902}" type="presParOf" srcId="{2347BA7C-8514-4E97-B227-8D37FDC9B7CC}" destId="{3E874423-47E6-4317-A92D-D3D5A8647039}" srcOrd="9" destOrd="0" presId="urn:microsoft.com/office/officeart/2018/2/layout/IconVerticalSolidList"/>
    <dgm:cxn modelId="{887F88D5-9BC9-4E93-85FB-8095F7C30B96}" type="presParOf" srcId="{2347BA7C-8514-4E97-B227-8D37FDC9B7CC}" destId="{40974F34-910A-48EC-99E0-F89420D88011}" srcOrd="10" destOrd="0" presId="urn:microsoft.com/office/officeart/2018/2/layout/IconVerticalSolidList"/>
    <dgm:cxn modelId="{6305A327-D1AC-495E-9519-143A754C8E70}" type="presParOf" srcId="{40974F34-910A-48EC-99E0-F89420D88011}" destId="{7A6E2349-422D-4D13-BE1F-7D31AD36AEDC}" srcOrd="0" destOrd="0" presId="urn:microsoft.com/office/officeart/2018/2/layout/IconVerticalSolidList"/>
    <dgm:cxn modelId="{7FF2748B-EB9C-4C8A-B55D-9C02CB3A2938}" type="presParOf" srcId="{40974F34-910A-48EC-99E0-F89420D88011}" destId="{C08574FB-E175-43C8-9132-752371F0E4F3}" srcOrd="1" destOrd="0" presId="urn:microsoft.com/office/officeart/2018/2/layout/IconVerticalSolidList"/>
    <dgm:cxn modelId="{DFD9ABE0-E17F-460F-8AB8-554AE9BC125E}" type="presParOf" srcId="{40974F34-910A-48EC-99E0-F89420D88011}" destId="{5505B62D-CB2B-442D-B086-3A985C522B3D}" srcOrd="2" destOrd="0" presId="urn:microsoft.com/office/officeart/2018/2/layout/IconVerticalSolidList"/>
    <dgm:cxn modelId="{1792C12D-A1F5-46CF-843F-33CF4AEDA787}" type="presParOf" srcId="{40974F34-910A-48EC-99E0-F89420D88011}" destId="{7BE070F7-E526-48B2-95E5-C22078A9BF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1A05-A48A-4C32-9977-F90EA28A44C4}">
      <dsp:nvSpPr>
        <dsp:cNvPr id="0" name=""/>
        <dsp:cNvSpPr/>
      </dsp:nvSpPr>
      <dsp:spPr>
        <a:xfrm>
          <a:off x="0" y="494"/>
          <a:ext cx="6743845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6777D5-1B82-4E11-80E4-224CB2578299}">
      <dsp:nvSpPr>
        <dsp:cNvPr id="0" name=""/>
        <dsp:cNvSpPr/>
      </dsp:nvSpPr>
      <dsp:spPr>
        <a:xfrm>
          <a:off x="0" y="494"/>
          <a:ext cx="6743845" cy="80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 rural areas such as Tajikistan, medical attention is constantly needed.</a:t>
          </a:r>
        </a:p>
      </dsp:txBody>
      <dsp:txXfrm>
        <a:off x="0" y="494"/>
        <a:ext cx="6743845" cy="809960"/>
      </dsp:txXfrm>
    </dsp:sp>
    <dsp:sp modelId="{4C3448E0-4524-4C73-804E-DF96633AEAA5}">
      <dsp:nvSpPr>
        <dsp:cNvPr id="0" name=""/>
        <dsp:cNvSpPr/>
      </dsp:nvSpPr>
      <dsp:spPr>
        <a:xfrm>
          <a:off x="0" y="810455"/>
          <a:ext cx="6743845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476947"/>
                <a:satOff val="-10882"/>
                <a:lumOff val="4020"/>
                <a:alphaOff val="0"/>
                <a:shade val="36000"/>
                <a:satMod val="120000"/>
              </a:schemeClr>
              <a:schemeClr val="accent2">
                <a:hueOff val="476947"/>
                <a:satOff val="-10882"/>
                <a:lumOff val="402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2">
              <a:hueOff val="476947"/>
              <a:satOff val="-10882"/>
              <a:lumOff val="4020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227376-B3D2-4DA7-B2AD-5552C3F23232}">
      <dsp:nvSpPr>
        <dsp:cNvPr id="0" name=""/>
        <dsp:cNvSpPr/>
      </dsp:nvSpPr>
      <dsp:spPr>
        <a:xfrm>
          <a:off x="0" y="810455"/>
          <a:ext cx="6743845" cy="80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While clinics are fairly common, they are mostly found only in main towns.</a:t>
          </a:r>
        </a:p>
      </dsp:txBody>
      <dsp:txXfrm>
        <a:off x="0" y="810455"/>
        <a:ext cx="6743845" cy="809960"/>
      </dsp:txXfrm>
    </dsp:sp>
    <dsp:sp modelId="{B4E9C9C8-001C-4847-B441-388F46F0ABA9}">
      <dsp:nvSpPr>
        <dsp:cNvPr id="0" name=""/>
        <dsp:cNvSpPr/>
      </dsp:nvSpPr>
      <dsp:spPr>
        <a:xfrm>
          <a:off x="0" y="1620415"/>
          <a:ext cx="6743845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953895"/>
                <a:satOff val="-21764"/>
                <a:lumOff val="8039"/>
                <a:alphaOff val="0"/>
                <a:shade val="36000"/>
                <a:satMod val="120000"/>
              </a:schemeClr>
              <a:schemeClr val="accent2">
                <a:hueOff val="953895"/>
                <a:satOff val="-21764"/>
                <a:lumOff val="8039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00A805-9201-43EC-8CE5-9A376DA5DDE5}">
      <dsp:nvSpPr>
        <dsp:cNvPr id="0" name=""/>
        <dsp:cNvSpPr/>
      </dsp:nvSpPr>
      <dsp:spPr>
        <a:xfrm>
          <a:off x="0" y="1620415"/>
          <a:ext cx="6743845" cy="80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water quality there is also very poor. Giardia and many other water born illnesses plague the population. The tap water there is undrinkable.</a:t>
          </a:r>
        </a:p>
      </dsp:txBody>
      <dsp:txXfrm>
        <a:off x="0" y="1620415"/>
        <a:ext cx="6743845" cy="809960"/>
      </dsp:txXfrm>
    </dsp:sp>
    <dsp:sp modelId="{7727F70C-3B9F-4831-9E72-D580D1036299}">
      <dsp:nvSpPr>
        <dsp:cNvPr id="0" name=""/>
        <dsp:cNvSpPr/>
      </dsp:nvSpPr>
      <dsp:spPr>
        <a:xfrm>
          <a:off x="0" y="2430376"/>
          <a:ext cx="6743845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1430842"/>
                <a:satOff val="-32646"/>
                <a:lumOff val="12059"/>
                <a:alphaOff val="0"/>
                <a:shade val="36000"/>
                <a:satMod val="120000"/>
              </a:schemeClr>
              <a:schemeClr val="accent2">
                <a:hueOff val="1430842"/>
                <a:satOff val="-32646"/>
                <a:lumOff val="12059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2">
              <a:hueOff val="1430842"/>
              <a:satOff val="-32646"/>
              <a:lumOff val="12059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ED6685-9046-4993-947F-AB599D9A0BEA}">
      <dsp:nvSpPr>
        <dsp:cNvPr id="0" name=""/>
        <dsp:cNvSpPr/>
      </dsp:nvSpPr>
      <dsp:spPr>
        <a:xfrm>
          <a:off x="0" y="2430376"/>
          <a:ext cx="6743845" cy="80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According to numbeo.com, the satisfaction with cost of medical attention is 37.5% on average and the overall skill and competency of the staff is 25%.</a:t>
          </a:r>
        </a:p>
      </dsp:txBody>
      <dsp:txXfrm>
        <a:off x="0" y="2430376"/>
        <a:ext cx="6743845" cy="809960"/>
      </dsp:txXfrm>
    </dsp:sp>
    <dsp:sp modelId="{6FC389EC-FAEA-4675-82C1-F87B5510C568}">
      <dsp:nvSpPr>
        <dsp:cNvPr id="0" name=""/>
        <dsp:cNvSpPr/>
      </dsp:nvSpPr>
      <dsp:spPr>
        <a:xfrm>
          <a:off x="0" y="3240336"/>
          <a:ext cx="6743845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1907789"/>
                <a:satOff val="-43528"/>
                <a:lumOff val="16079"/>
                <a:alphaOff val="0"/>
                <a:shade val="36000"/>
                <a:satMod val="120000"/>
              </a:schemeClr>
              <a:schemeClr val="accent2">
                <a:hueOff val="1907789"/>
                <a:satOff val="-43528"/>
                <a:lumOff val="16079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DAC76F-53E6-4FD2-847F-472CF7CB1BE2}">
      <dsp:nvSpPr>
        <dsp:cNvPr id="0" name=""/>
        <dsp:cNvSpPr/>
      </dsp:nvSpPr>
      <dsp:spPr>
        <a:xfrm>
          <a:off x="0" y="3240336"/>
          <a:ext cx="6743845" cy="809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If you loan the money for Umar's mother, you can fund the proper medical attention she needs for her condition</a:t>
          </a:r>
        </a:p>
      </dsp:txBody>
      <dsp:txXfrm>
        <a:off x="0" y="3240336"/>
        <a:ext cx="6743845" cy="809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42EB7-0976-464C-8E92-DC45073CD251}">
      <dsp:nvSpPr>
        <dsp:cNvPr id="0" name=""/>
        <dsp:cNvSpPr/>
      </dsp:nvSpPr>
      <dsp:spPr>
        <a:xfrm>
          <a:off x="0" y="4534"/>
          <a:ext cx="6572250" cy="7242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D7B97-60D2-4A5A-8FFB-42D5897A6145}">
      <dsp:nvSpPr>
        <dsp:cNvPr id="0" name=""/>
        <dsp:cNvSpPr/>
      </dsp:nvSpPr>
      <dsp:spPr>
        <a:xfrm>
          <a:off x="219083" y="167488"/>
          <a:ext cx="398722" cy="3983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4BD3D-84E8-4E9F-9F41-387DE5E4511A}">
      <dsp:nvSpPr>
        <dsp:cNvPr id="0" name=""/>
        <dsp:cNvSpPr/>
      </dsp:nvSpPr>
      <dsp:spPr>
        <a:xfrm>
          <a:off x="836889" y="4534"/>
          <a:ext cx="5710011" cy="76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40" tIns="81440" rIns="81440" bIns="814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As of April 26, 2019; only 5 people have loaned their money to Umar for a total of $125. </a:t>
          </a:r>
        </a:p>
      </dsp:txBody>
      <dsp:txXfrm>
        <a:off x="836889" y="4534"/>
        <a:ext cx="5710011" cy="769507"/>
      </dsp:txXfrm>
    </dsp:sp>
    <dsp:sp modelId="{2D990D9B-B221-4B35-81AB-D3A461A41E2E}">
      <dsp:nvSpPr>
        <dsp:cNvPr id="0" name=""/>
        <dsp:cNvSpPr/>
      </dsp:nvSpPr>
      <dsp:spPr>
        <a:xfrm>
          <a:off x="0" y="966419"/>
          <a:ext cx="6572250" cy="7242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6F068-2341-4DCB-9AD3-51FA59B7160A}">
      <dsp:nvSpPr>
        <dsp:cNvPr id="0" name=""/>
        <dsp:cNvSpPr/>
      </dsp:nvSpPr>
      <dsp:spPr>
        <a:xfrm>
          <a:off x="219083" y="1129373"/>
          <a:ext cx="398722" cy="3983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06251-84D9-428D-81F8-772DC16D6E10}">
      <dsp:nvSpPr>
        <dsp:cNvPr id="0" name=""/>
        <dsp:cNvSpPr/>
      </dsp:nvSpPr>
      <dsp:spPr>
        <a:xfrm>
          <a:off x="836889" y="966419"/>
          <a:ext cx="5710011" cy="76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40" tIns="81440" rIns="81440" bIns="814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he wants to pay his mother's medical expenses, he will need a total of $1375 more.</a:t>
          </a:r>
        </a:p>
      </dsp:txBody>
      <dsp:txXfrm>
        <a:off x="836889" y="966419"/>
        <a:ext cx="5710011" cy="769507"/>
      </dsp:txXfrm>
    </dsp:sp>
    <dsp:sp modelId="{BA597EAD-047A-4EEC-BCDE-508C1A7C8D27}">
      <dsp:nvSpPr>
        <dsp:cNvPr id="0" name=""/>
        <dsp:cNvSpPr/>
      </dsp:nvSpPr>
      <dsp:spPr>
        <a:xfrm>
          <a:off x="0" y="1928303"/>
          <a:ext cx="6572250" cy="7242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0568F-319F-436A-9C07-89025392AFB8}">
      <dsp:nvSpPr>
        <dsp:cNvPr id="0" name=""/>
        <dsp:cNvSpPr/>
      </dsp:nvSpPr>
      <dsp:spPr>
        <a:xfrm>
          <a:off x="219083" y="2091258"/>
          <a:ext cx="398722" cy="3983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7229A-F0C9-4647-8EAF-27028FDBF8B7}">
      <dsp:nvSpPr>
        <dsp:cNvPr id="0" name=""/>
        <dsp:cNvSpPr/>
      </dsp:nvSpPr>
      <dsp:spPr>
        <a:xfrm>
          <a:off x="836889" y="1928303"/>
          <a:ext cx="5710011" cy="76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40" tIns="81440" rIns="81440" bIns="814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There are only 26 days left on his MicroFund, and if he doesn't make the deadline then it could risk his mother's health and wellbeing.</a:t>
          </a:r>
        </a:p>
      </dsp:txBody>
      <dsp:txXfrm>
        <a:off x="836889" y="1928303"/>
        <a:ext cx="5710011" cy="769507"/>
      </dsp:txXfrm>
    </dsp:sp>
    <dsp:sp modelId="{FE43014F-84F6-4538-9711-FA3075A4786C}">
      <dsp:nvSpPr>
        <dsp:cNvPr id="0" name=""/>
        <dsp:cNvSpPr/>
      </dsp:nvSpPr>
      <dsp:spPr>
        <a:xfrm>
          <a:off x="0" y="2890188"/>
          <a:ext cx="6572250" cy="7242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D00AE-71E8-43F7-845F-375084A44659}">
      <dsp:nvSpPr>
        <dsp:cNvPr id="0" name=""/>
        <dsp:cNvSpPr/>
      </dsp:nvSpPr>
      <dsp:spPr>
        <a:xfrm>
          <a:off x="219083" y="3053143"/>
          <a:ext cx="398722" cy="3983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6DAB2-6AFF-4E9E-8F36-4203F8A7BE28}">
      <dsp:nvSpPr>
        <dsp:cNvPr id="0" name=""/>
        <dsp:cNvSpPr/>
      </dsp:nvSpPr>
      <dsp:spPr>
        <a:xfrm>
          <a:off x="836889" y="2890188"/>
          <a:ext cx="5710011" cy="76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40" tIns="81440" rIns="81440" bIns="814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What if Umar doesn't get the money? What if he can't pay the bills? </a:t>
          </a:r>
          <a:endParaRPr lang="en-US" sz="1400" kern="1200"/>
        </a:p>
      </dsp:txBody>
      <dsp:txXfrm>
        <a:off x="836889" y="2890188"/>
        <a:ext cx="5710011" cy="769507"/>
      </dsp:txXfrm>
    </dsp:sp>
    <dsp:sp modelId="{9C489FFD-89D4-4815-985B-EF803E181460}">
      <dsp:nvSpPr>
        <dsp:cNvPr id="0" name=""/>
        <dsp:cNvSpPr/>
      </dsp:nvSpPr>
      <dsp:spPr>
        <a:xfrm>
          <a:off x="0" y="3852073"/>
          <a:ext cx="6572250" cy="7242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532FC-8CF3-479B-A6E6-76E53BFD7162}">
      <dsp:nvSpPr>
        <dsp:cNvPr id="0" name=""/>
        <dsp:cNvSpPr/>
      </dsp:nvSpPr>
      <dsp:spPr>
        <a:xfrm>
          <a:off x="219083" y="4015027"/>
          <a:ext cx="398722" cy="3983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8E285-0883-43D8-8F04-A421A41C10F5}">
      <dsp:nvSpPr>
        <dsp:cNvPr id="0" name=""/>
        <dsp:cNvSpPr/>
      </dsp:nvSpPr>
      <dsp:spPr>
        <a:xfrm>
          <a:off x="836889" y="3852073"/>
          <a:ext cx="5710011" cy="76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40" tIns="81440" rIns="81440" bIns="814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Then he will be in deep debt to the hospital and with 2 children, we don't want to make that an option.</a:t>
          </a:r>
        </a:p>
      </dsp:txBody>
      <dsp:txXfrm>
        <a:off x="836889" y="3852073"/>
        <a:ext cx="5710011" cy="769507"/>
      </dsp:txXfrm>
    </dsp:sp>
    <dsp:sp modelId="{7A6E2349-422D-4D13-BE1F-7D31AD36AEDC}">
      <dsp:nvSpPr>
        <dsp:cNvPr id="0" name=""/>
        <dsp:cNvSpPr/>
      </dsp:nvSpPr>
      <dsp:spPr>
        <a:xfrm>
          <a:off x="0" y="4813957"/>
          <a:ext cx="6572250" cy="7242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574FB-E175-43C8-9132-752371F0E4F3}">
      <dsp:nvSpPr>
        <dsp:cNvPr id="0" name=""/>
        <dsp:cNvSpPr/>
      </dsp:nvSpPr>
      <dsp:spPr>
        <a:xfrm>
          <a:off x="219297" y="4976912"/>
          <a:ext cx="398722" cy="39833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070F7-E526-48B2-95E5-C22078A9BFEB}">
      <dsp:nvSpPr>
        <dsp:cNvPr id="0" name=""/>
        <dsp:cNvSpPr/>
      </dsp:nvSpPr>
      <dsp:spPr>
        <a:xfrm>
          <a:off x="837317" y="4813957"/>
          <a:ext cx="5682599" cy="76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40" tIns="81440" rIns="81440" bIns="814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we are not able to provide Umar with this starter money, his entire family and future could go into poverty. Is that a chance you are willing to take?</a:t>
          </a:r>
        </a:p>
      </dsp:txBody>
      <dsp:txXfrm>
        <a:off x="837317" y="4813957"/>
        <a:ext cx="5682599" cy="769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896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80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595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322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987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92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7723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260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383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53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214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hdphoto" Target="../media/hdphoto2.wdp"/><Relationship Id="rId7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diagramDrawing" Target="../diagrams/drawing1.xml"/><Relationship Id="rId5" Type="http://schemas.openxmlformats.org/officeDocument/2006/relationships/image" Target="../media/image10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va.org/lend/1744693" TargetMode="External"/><Relationship Id="rId3" Type="http://schemas.microsoft.com/office/2007/relationships/hdphoto" Target="../media/hdphoto2.wdp"/><Relationship Id="rId7" Type="http://schemas.openxmlformats.org/officeDocument/2006/relationships/hyperlink" Target="https://www.advantour.com/tajikistan/general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nelyplanet.com/tajikistan/health" TargetMode="External"/><Relationship Id="rId5" Type="http://schemas.openxmlformats.org/officeDocument/2006/relationships/hyperlink" Target="https://tj.usembassy.gov/u-s-citizen-services/local-resources-of-u-s-citizens/doctors/" TargetMode="External"/><Relationship Id="rId4" Type="http://schemas.openxmlformats.org/officeDocument/2006/relationships/hyperlink" Target="https://www.numbeo.com/health-care/country_result.jsp?country=Tajikistan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A184731-2495-4C5E-84D7-045E260A3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DA4DC5-9C94-4C6C-A12F-2E0C8D69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84794-0651-482A-AEF0-59FEA9413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355692"/>
            <a:ext cx="9085940" cy="1472224"/>
          </a:xfrm>
        </p:spPr>
        <p:txBody>
          <a:bodyPr anchor="b">
            <a:normAutofit/>
          </a:bodyPr>
          <a:lstStyle/>
          <a:p>
            <a:r>
              <a:rPr lang="en-US" sz="6000" dirty="0"/>
              <a:t>Umar has an issue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C2FC-263D-44EE-8163-8DBABA2E9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827916"/>
            <a:ext cx="9052560" cy="4448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And it can't be solved on his own.</a:t>
            </a:r>
          </a:p>
        </p:txBody>
      </p:sp>
      <p:pic>
        <p:nvPicPr>
          <p:cNvPr id="9" name="Picture 10" descr="A close up of a brick wall&#10;&#10;Description generated with high confidence">
            <a:extLst>
              <a:ext uri="{FF2B5EF4-FFF2-40B4-BE49-F238E27FC236}">
                <a16:creationId xmlns:a16="http://schemas.microsoft.com/office/drawing/2014/main" id="{5DC75525-9C7C-40C1-B693-5216382D43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85" r="-1" b="27430"/>
          <a:stretch/>
        </p:blipFill>
        <p:spPr>
          <a:xfrm>
            <a:off x="635457" y="640080"/>
            <a:ext cx="10916463" cy="331648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B1E5C71-0EB0-4D54-8D8A-3F99A1696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147C6D7-07CB-4821-9F9F-6D0374810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4748738-A09C-4DCD-A808-FA8B235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7C20A60-59F0-455D-9713-40B10EBB3C70}"/>
              </a:ext>
            </a:extLst>
          </p:cNvPr>
          <p:cNvSpPr txBox="1"/>
          <p:nvPr/>
        </p:nvSpPr>
        <p:spPr>
          <a:xfrm>
            <a:off x="1187570" y="4379343"/>
            <a:ext cx="75739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Bell MT"/>
              </a:rPr>
              <a:t>By Lindsey Mercer, Sophie Lopez, and John Telfer</a:t>
            </a:r>
          </a:p>
        </p:txBody>
      </p:sp>
    </p:spTree>
    <p:extLst>
      <p:ext uri="{BB962C8B-B14F-4D97-AF65-F5344CB8AC3E}">
        <p14:creationId xmlns:p14="http://schemas.microsoft.com/office/powerpoint/2010/main" val="37094774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17E16B02-0B92-4C2F-8993-377795DC3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E82CA-F94C-486F-9AC1-957ECBAF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Meet Umar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94860782-3BC1-4515-B211-31E89A20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800" dirty="0"/>
              <a:t>This is Umar. He is 26 years old and has a beautiful wife and 2 adorable children.</a:t>
            </a:r>
          </a:p>
          <a:p>
            <a:r>
              <a:rPr lang="en-US" sz="1800" dirty="0"/>
              <a:t>He lived his life not necessarily in comfort, but with everything he needed to survive. </a:t>
            </a:r>
            <a:endParaRPr lang="en-US"/>
          </a:p>
          <a:p>
            <a:r>
              <a:rPr lang="en-US" sz="1800" dirty="0"/>
              <a:t>He now works out of his garage as a mechanic.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1990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7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E82CA-F94C-486F-9AC1-957ECBAF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/>
              <a:t>backstory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DB48-19E7-4657-B604-3C498C5E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Umar lives in J. </a:t>
            </a:r>
            <a:r>
              <a:rPr lang="en-US" sz="1800" err="1"/>
              <a:t>Rumy</a:t>
            </a:r>
            <a:r>
              <a:rPr lang="en-US" sz="1800" dirty="0"/>
              <a:t>, </a:t>
            </a:r>
            <a:r>
              <a:rPr lang="en-US" sz="1800"/>
              <a:t>Tajikistan. (which is in central Asia)</a:t>
            </a:r>
          </a:p>
          <a:p>
            <a:r>
              <a:rPr lang="en-US" sz="1800" dirty="0"/>
              <a:t>His mother began to get very </a:t>
            </a:r>
            <a:r>
              <a:rPr lang="en-US" sz="1800" err="1"/>
              <a:t>very</a:t>
            </a:r>
            <a:r>
              <a:rPr lang="en-US" sz="1800" dirty="0"/>
              <a:t> sick. Umar realized something serious was wrong. They took her to a local clinic and the doctor diagnosed her with a serious heart condition.</a:t>
            </a:r>
          </a:p>
          <a:p>
            <a:r>
              <a:rPr lang="en-US" sz="1800" dirty="0"/>
              <a:t>Unfortunately, being a mechanic in Tajikistan does not provide the adequate funds for hospital bills. Now Umar's mother is in dire need of a heart surgery.</a:t>
            </a:r>
          </a:p>
          <a:p>
            <a:r>
              <a:rPr lang="en-US" sz="1800" dirty="0"/>
              <a:t>She has trouble breathing and her heart doesn't function the way it should.</a:t>
            </a:r>
          </a:p>
          <a:p>
            <a:pPr marL="0" indent="0">
              <a:buNone/>
            </a:pPr>
            <a:r>
              <a:rPr lang="en-US" b="1" dirty="0"/>
              <a:t>They need someone's help to get her back on her feet, so why not it be yours?</a:t>
            </a:r>
          </a:p>
        </p:txBody>
      </p:sp>
      <p:pic>
        <p:nvPicPr>
          <p:cNvPr id="5" name="Picture 5" descr="A person in a red shirt&#10;&#10;Description generated with high confidence">
            <a:extLst>
              <a:ext uri="{FF2B5EF4-FFF2-40B4-BE49-F238E27FC236}">
                <a16:creationId xmlns:a16="http://schemas.microsoft.com/office/drawing/2014/main" id="{6806077A-A4BC-4A44-8C8C-24584CEB8C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483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34" name="Group 29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4428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E82CA-F94C-486F-9AC1-957ECBAF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Tajikistan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D9BFEFF4-7E2C-41D8-B30B-53B264D2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" y="1025485"/>
            <a:ext cx="4508204" cy="53148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DB48-19E7-4657-B604-3C498C5E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1895879"/>
            <a:ext cx="4741962" cy="37156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Tajikistan is a very rural country in Central Asia with very low tourism rates. </a:t>
            </a:r>
          </a:p>
          <a:p>
            <a:r>
              <a:rPr lang="en-US" dirty="0"/>
              <a:t>The economy there is very poor and over 1/3 of its population is below the poverty line.</a:t>
            </a:r>
          </a:p>
          <a:p>
            <a:r>
              <a:rPr lang="en-US" dirty="0"/>
              <a:t>If you are wondering how low that population is, Georgia has a population of 10.43 million and the </a:t>
            </a:r>
            <a:r>
              <a:rPr lang="en-US"/>
              <a:t>entire country of Tajikistan has a population of 8.1 million.</a:t>
            </a:r>
          </a:p>
          <a:p>
            <a:r>
              <a:rPr lang="en-US" dirty="0"/>
              <a:t>The annual income of Tajikistan is roughly $2,700 (for comparison, the U.S. income is about $51,017)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864526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E82CA-F94C-486F-9AC1-957ECBAF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/>
              <a:t>Medical attention there isn't what it should be</a:t>
            </a:r>
          </a:p>
        </p:txBody>
      </p:sp>
      <p:pic>
        <p:nvPicPr>
          <p:cNvPr id="7" name="Graphic 6" descr="HospitalFirstAid">
            <a:extLst>
              <a:ext uri="{FF2B5EF4-FFF2-40B4-BE49-F238E27FC236}">
                <a16:creationId xmlns:a16="http://schemas.microsoft.com/office/drawing/2014/main" id="{EB3CB0FC-F53F-42E7-A175-348258D82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3460" y="1595727"/>
            <a:ext cx="3369177" cy="3369177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41" name="Diagram 3">
            <a:extLst>
              <a:ext uri="{FF2B5EF4-FFF2-40B4-BE49-F238E27FC236}">
                <a16:creationId xmlns:a16="http://schemas.microsoft.com/office/drawing/2014/main" id="{4AF16489-4B22-457D-82FE-C9DCF33FC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787892"/>
              </p:ext>
            </p:extLst>
          </p:nvPr>
        </p:nvGraphicFramePr>
        <p:xfrm>
          <a:off x="382279" y="2121408"/>
          <a:ext cx="6743845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167994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E82CA-F94C-486F-9AC1-957ECBAF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/>
              <a:t>consequences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08343945-5736-473F-A2AC-6361E7784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493666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16359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BDF6C-C41F-4FEA-8469-DBAC197F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In conclusion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56DFE-0E46-4662-B6E0-421CB68E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Umar is in desperate need of this money and we believe him to be a reliable person.</a:t>
            </a:r>
            <a:r>
              <a:rPr lang="en-US" dirty="0"/>
              <a:t> </a:t>
            </a:r>
          </a:p>
          <a:p>
            <a:r>
              <a:rPr lang="en-US"/>
              <a:t>Unlike many people on this site, Umar has a three-star risk rating when it comes to returning your money. Some people might see that and write him off as untrustworthy, but we see it the other way.</a:t>
            </a:r>
          </a:p>
          <a:p>
            <a:r>
              <a:rPr lang="en-US"/>
              <a:t>Well what about interest? Am I getting paid interest?</a:t>
            </a:r>
          </a:p>
          <a:p>
            <a:pPr marL="0" indent="0">
              <a:buNone/>
            </a:pPr>
            <a:r>
              <a:rPr lang="en-US"/>
              <a:t>Yes.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/>
              <a:t>Umar has an issue, and it can only be solved with your help.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059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66E70-9451-4286-A0C2-6CF108FE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B0696-68E2-40ED-B597-4B873875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EF1B4-0F49-44D2-AE21-263819BFB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27F96-BF30-490C-B303-BB03B631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119" y="643466"/>
            <a:ext cx="3348017" cy="55710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Citations and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7BA5-34C8-487A-8AE8-2C9BD9444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2315" y="643467"/>
            <a:ext cx="4534781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cap="all" dirty="0">
                <a:hlinkClick r:id="rId4"/>
              </a:rPr>
              <a:t>HTTPS://WWW.NUMBEO.COM/HEALTH-CARE/COUNTRY_RESULT.JSP?COUNTRY=TAJIKISTAN</a:t>
            </a:r>
            <a:endParaRPr lang="en-US" sz="1800" dirty="0"/>
          </a:p>
          <a:p>
            <a:r>
              <a:rPr lang="en-US" sz="1800" cap="all" dirty="0">
                <a:hlinkClick r:id="rId5"/>
              </a:rPr>
              <a:t>HTTPS://TJ.USEMBASSY.GOV/U-S-CITIZEN-SERVICES/LOCAL-RESOURCES-OF-U-S-CITIZENS/DOCTORS/</a:t>
            </a:r>
            <a:endParaRPr lang="en-US" sz="1800" dirty="0"/>
          </a:p>
          <a:p>
            <a:r>
              <a:rPr lang="en-US" sz="1800" cap="all" dirty="0">
                <a:hlinkClick r:id="rId6"/>
              </a:rPr>
              <a:t>HTTPS://WWW.LONELYPLANET.COM/TAJIKISTAN/HEALTH</a:t>
            </a:r>
            <a:endParaRPr lang="en-US" sz="1800" dirty="0"/>
          </a:p>
          <a:p>
            <a:r>
              <a:rPr lang="en-US" sz="1800" cap="all" dirty="0">
                <a:hlinkClick r:id="rId7"/>
              </a:rPr>
              <a:t>HTTPS://WWW.ADVANTOUR.COM/TAJIKISTAN/GENERAL.HTM</a:t>
            </a:r>
            <a:endParaRPr lang="en-US" sz="1800" dirty="0"/>
          </a:p>
          <a:p>
            <a:r>
              <a:rPr lang="en-US" sz="1800" cap="all" dirty="0">
                <a:hlinkClick r:id="rId8"/>
              </a:rPr>
              <a:t>HTTPS://WWW.KIVA.ORG/LEND/1744693</a:t>
            </a:r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69B0BE-E00A-432A-98D1-A47B82C1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401725" y="6229681"/>
            <a:chExt cx="457200" cy="457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F8A5ED-19F8-4707-8EEC-7115E6B11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F50C1C-978D-45B5-B716-7DA91773C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51002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Wood Type</vt:lpstr>
      <vt:lpstr>Umar has an issue </vt:lpstr>
      <vt:lpstr>Meet Umar</vt:lpstr>
      <vt:lpstr>backstory</vt:lpstr>
      <vt:lpstr>Tajikistan</vt:lpstr>
      <vt:lpstr>Medical attention there isn't what it should be</vt:lpstr>
      <vt:lpstr>consequences</vt:lpstr>
      <vt:lpstr>In conclusion</vt:lpstr>
      <vt:lpstr>Citations and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564</cp:revision>
  <dcterms:created xsi:type="dcterms:W3CDTF">2013-07-15T20:26:40Z</dcterms:created>
  <dcterms:modified xsi:type="dcterms:W3CDTF">2019-05-14T16:12:37Z</dcterms:modified>
</cp:coreProperties>
</file>