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13"/>
  </p:notesMasterIdLst>
  <p:sldIdLst>
    <p:sldId id="256" r:id="rId5"/>
    <p:sldId id="270" r:id="rId6"/>
    <p:sldId id="272" r:id="rId7"/>
    <p:sldId id="271" r:id="rId8"/>
    <p:sldId id="275" r:id="rId9"/>
    <p:sldId id="278" r:id="rId10"/>
    <p:sldId id="276"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Khadija Buke" initials="KB" lastIdx="1" clrIdx="2">
    <p:extLst>
      <p:ext uri="{19B8F6BF-5375-455C-9EA6-DF929625EA0E}">
        <p15:presenceInfo xmlns:p15="http://schemas.microsoft.com/office/powerpoint/2012/main" userId="S::s421519@brightenacademy.com::b5cb444b-91de-40b2-a4cd-560e560045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5-02T18:00:16.474" idx="1">
    <p:pos x="10" y="10"/>
    <p:text/>
    <p:extLst>
      <p:ext uri="{C676402C-5697-4E1C-873F-D02D1690AC5C}">
        <p15:threadingInfo xmlns:p15="http://schemas.microsoft.com/office/powerpoint/2012/main" timeZoneBias="240"/>
      </p:ext>
    </p:extLst>
  </p:cm>
  <p:cm authorId="3" dt="2019-05-02T15:20:50.828" idx="1">
    <p:pos x="10" y="106"/>
    <p:text>Let me know if you guys want to make any changes. :) 
</p:text>
    <p:extLst>
      <p:ext uri="{C676402C-5697-4E1C-873F-D02D1690AC5C}">
        <p15:threadingInfo xmlns:p15="http://schemas.microsoft.com/office/powerpoint/2012/main" timeZoneBias="420">
          <p15:parentCm authorId="2"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5/13/2019</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5/13/2019</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5/13/2019</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5/13/2019</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5/13/2019</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5/13/2019</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5/13/2019</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5/13/2019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5/13/2019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5/13/2019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5/13/2019</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5/13/2019</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5/13/2019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5/13/2019</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5/13/2019</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4.5_stars.svg"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a:t>Second Chance</a:t>
            </a:r>
            <a:br>
              <a:rPr lang="en-US"/>
            </a:br>
            <a:r>
              <a:rPr lang="en-US" sz="1600"/>
              <a:t>By: Khadija Buke, Blake Fortner, Megan Garner, and Eric Williams</a:t>
            </a:r>
            <a:endParaRPr lang="en-US"/>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p:txBody>
          <a:bodyPr/>
          <a:lstStyle/>
          <a:p>
            <a:r>
              <a:rPr lang="en-US"/>
              <a:t>.</a:t>
            </a:r>
          </a:p>
        </p:txBody>
      </p:sp>
      <p:pic>
        <p:nvPicPr>
          <p:cNvPr id="6" name="Picture 6" descr="A person wearing a hat&#10;&#10;Description generated with very high confidence">
            <a:extLst>
              <a:ext uri="{FF2B5EF4-FFF2-40B4-BE49-F238E27FC236}">
                <a16:creationId xmlns:a16="http://schemas.microsoft.com/office/drawing/2014/main" id="{E23891E2-1D03-467E-BF7C-5486E183F831}"/>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16700" r="16700"/>
          <a:stretch/>
        </p:blipFill>
        <p:spPr>
          <a:xfrm>
            <a:off x="529503" y="1022444"/>
            <a:ext cx="4583152" cy="4712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886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9F4B-1CAD-4649-BCAA-31F63348C0F2}"/>
              </a:ext>
            </a:extLst>
          </p:cNvPr>
          <p:cNvSpPr>
            <a:spLocks noGrp="1"/>
          </p:cNvSpPr>
          <p:nvPr>
            <p:ph type="ctrTitle"/>
          </p:nvPr>
        </p:nvSpPr>
        <p:spPr/>
        <p:txBody>
          <a:bodyPr>
            <a:normAutofit fontScale="90000"/>
          </a:bodyPr>
          <a:lstStyle/>
          <a:p>
            <a:r>
              <a:rPr lang="en-US" sz="2400"/>
              <a:t>Imagine living in a world where you are uncertain of everything. In a world where the only certainty is uncertainty. But surprisingly, you’re a lucky one. You’re not like the sad boys and girls you see walking in the market barefoot, skin and bone, empty eyes, and forever neglected stomachs.  You will never go to school and will never manage to have a happy life because your family doesn’t have enough money to send you to school or you’re a girl and your brothers are always put first before you. For some people, they don’t have to imagine. This is the world they’ve lived in their entire lives and this is where they will stay unless given an opportunity for education.</a:t>
            </a:r>
          </a:p>
        </p:txBody>
      </p:sp>
      <p:sp>
        <p:nvSpPr>
          <p:cNvPr id="3" name="Subtitle 2">
            <a:extLst>
              <a:ext uri="{FF2B5EF4-FFF2-40B4-BE49-F238E27FC236}">
                <a16:creationId xmlns:a16="http://schemas.microsoft.com/office/drawing/2014/main" id="{5CC49B8D-8522-460F-99F5-827D7FA611B1}"/>
              </a:ext>
            </a:extLst>
          </p:cNvPr>
          <p:cNvSpPr>
            <a:spLocks noGrp="1"/>
          </p:cNvSpPr>
          <p:nvPr>
            <p:ph type="subTitle" idx="1"/>
          </p:nvPr>
        </p:nvSpPr>
        <p:spPr>
          <a:xfrm>
            <a:off x="464466" y="468606"/>
            <a:ext cx="4633806" cy="1591181"/>
          </a:xfrm>
        </p:spPr>
        <p:txBody>
          <a:bodyPr/>
          <a:lstStyle/>
          <a:p>
            <a:r>
              <a:rPr lang="en-US" sz="8000"/>
              <a:t>Imagine…</a:t>
            </a:r>
          </a:p>
        </p:txBody>
      </p:sp>
    </p:spTree>
    <p:extLst>
      <p:ext uri="{BB962C8B-B14F-4D97-AF65-F5344CB8AC3E}">
        <p14:creationId xmlns:p14="http://schemas.microsoft.com/office/powerpoint/2010/main" val="1677717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D7BC-D0D9-4CD3-A41C-27794C958000}"/>
              </a:ext>
            </a:extLst>
          </p:cNvPr>
          <p:cNvSpPr>
            <a:spLocks noGrp="1"/>
          </p:cNvSpPr>
          <p:nvPr>
            <p:ph type="title"/>
          </p:nvPr>
        </p:nvSpPr>
        <p:spPr/>
        <p:txBody>
          <a:bodyPr/>
          <a:lstStyle/>
          <a:p>
            <a:r>
              <a:rPr lang="en-US"/>
              <a:t> Pakistan</a:t>
            </a:r>
          </a:p>
        </p:txBody>
      </p:sp>
      <p:sp>
        <p:nvSpPr>
          <p:cNvPr id="3" name="Slide Number Placeholder 2">
            <a:extLst>
              <a:ext uri="{FF2B5EF4-FFF2-40B4-BE49-F238E27FC236}">
                <a16:creationId xmlns:a16="http://schemas.microsoft.com/office/drawing/2014/main" id="{BB1DFA32-728A-4193-8912-1FD2AD882960}"/>
              </a:ext>
            </a:extLst>
          </p:cNvPr>
          <p:cNvSpPr>
            <a:spLocks noGrp="1"/>
          </p:cNvSpPr>
          <p:nvPr>
            <p:ph type="sldNum" sz="quarter" idx="12"/>
          </p:nvPr>
        </p:nvSpPr>
        <p:spPr/>
        <p:txBody>
          <a:bodyPr/>
          <a:lstStyle/>
          <a:p>
            <a:fld id="{13D2E340-0663-474B-992C-9192B5C45E57}" type="slidenum">
              <a:rPr lang="en-US" noProof="0" smtClean="0"/>
              <a:t>3</a:t>
            </a:fld>
            <a:endParaRPr lang="en-US" noProof="0"/>
          </a:p>
        </p:txBody>
      </p:sp>
      <p:pic>
        <p:nvPicPr>
          <p:cNvPr id="6" name="Picture 5">
            <a:extLst>
              <a:ext uri="{FF2B5EF4-FFF2-40B4-BE49-F238E27FC236}">
                <a16:creationId xmlns:a16="http://schemas.microsoft.com/office/drawing/2014/main" id="{2BDF7D8B-B08D-4418-81CF-92060D62807D}"/>
              </a:ext>
            </a:extLst>
          </p:cNvPr>
          <p:cNvPicPr>
            <a:picLocks noChangeAspect="1"/>
          </p:cNvPicPr>
          <p:nvPr/>
        </p:nvPicPr>
        <p:blipFill>
          <a:blip r:embed="rId2"/>
          <a:stretch>
            <a:fillRect/>
          </a:stretch>
        </p:blipFill>
        <p:spPr>
          <a:xfrm>
            <a:off x="6299" y="3146425"/>
            <a:ext cx="4710486" cy="2826292"/>
          </a:xfrm>
          <a:prstGeom prst="rect">
            <a:avLst/>
          </a:prstGeom>
        </p:spPr>
      </p:pic>
      <p:sp>
        <p:nvSpPr>
          <p:cNvPr id="7" name="TextBox 6">
            <a:extLst>
              <a:ext uri="{FF2B5EF4-FFF2-40B4-BE49-F238E27FC236}">
                <a16:creationId xmlns:a16="http://schemas.microsoft.com/office/drawing/2014/main" id="{B585A679-F946-4D13-A6EE-6C6F1188458E}"/>
              </a:ext>
            </a:extLst>
          </p:cNvPr>
          <p:cNvSpPr txBox="1"/>
          <p:nvPr/>
        </p:nvSpPr>
        <p:spPr>
          <a:xfrm>
            <a:off x="5150873" y="409017"/>
            <a:ext cx="6430732" cy="5632311"/>
          </a:xfrm>
          <a:prstGeom prst="rect">
            <a:avLst/>
          </a:prstGeom>
          <a:noFill/>
        </p:spPr>
        <p:txBody>
          <a:bodyPr wrap="square" rtlCol="0">
            <a:spAutoFit/>
          </a:bodyPr>
          <a:lstStyle/>
          <a:p>
            <a:r>
              <a:rPr lang="en-US" sz="2400"/>
              <a:t>Pakistan is not known for their education. In fact, the literacy rate in Pakistan is only 50%. In Pakistan over half of the adolescents not enrolled in school are female. Getting an education is already difficult for those who are not able to meet the demands in money, however it doesn’t come any easier for females. Females are often threatened if they go to school. Extremist organizations like the Taliban have committed  642 attacks from 2009 to 2013 on educational institutions. In 2014, seven gunmen killed over 150 people in a public school in Peshawar. Through fear, the extremist organizations prevent many women and girls from going to school.</a:t>
            </a:r>
          </a:p>
        </p:txBody>
      </p:sp>
    </p:spTree>
    <p:extLst>
      <p:ext uri="{BB962C8B-B14F-4D97-AF65-F5344CB8AC3E}">
        <p14:creationId xmlns:p14="http://schemas.microsoft.com/office/powerpoint/2010/main" val="1233354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F14D-8685-4B3A-BC16-CAEE6548DBA2}"/>
              </a:ext>
            </a:extLst>
          </p:cNvPr>
          <p:cNvSpPr>
            <a:spLocks noGrp="1"/>
          </p:cNvSpPr>
          <p:nvPr>
            <p:ph type="title"/>
          </p:nvPr>
        </p:nvSpPr>
        <p:spPr>
          <a:xfrm>
            <a:off x="812319" y="559678"/>
            <a:ext cx="3833906" cy="766233"/>
          </a:xfrm>
        </p:spPr>
        <p:txBody>
          <a:bodyPr>
            <a:normAutofit fontScale="90000"/>
          </a:bodyPr>
          <a:lstStyle/>
          <a:p>
            <a:pPr algn="ctr"/>
            <a:r>
              <a:rPr lang="en-US"/>
              <a:t>Ahsan   </a:t>
            </a:r>
          </a:p>
        </p:txBody>
      </p:sp>
      <p:sp>
        <p:nvSpPr>
          <p:cNvPr id="3" name="Slide Number Placeholder 2">
            <a:extLst>
              <a:ext uri="{FF2B5EF4-FFF2-40B4-BE49-F238E27FC236}">
                <a16:creationId xmlns:a16="http://schemas.microsoft.com/office/drawing/2014/main" id="{304EC4CF-4343-4AAC-9B3D-139DC3885EB8}"/>
              </a:ext>
            </a:extLst>
          </p:cNvPr>
          <p:cNvSpPr>
            <a:spLocks noGrp="1"/>
          </p:cNvSpPr>
          <p:nvPr>
            <p:ph type="sldNum" sz="quarter" idx="12"/>
          </p:nvPr>
        </p:nvSpPr>
        <p:spPr/>
        <p:txBody>
          <a:bodyPr/>
          <a:lstStyle/>
          <a:p>
            <a:fld id="{13D2E340-0663-474B-992C-9192B5C45E57}" type="slidenum">
              <a:rPr lang="en-US" noProof="0" smtClean="0"/>
              <a:t>4</a:t>
            </a:fld>
            <a:endParaRPr lang="en-US" noProof="0"/>
          </a:p>
        </p:txBody>
      </p:sp>
      <p:pic>
        <p:nvPicPr>
          <p:cNvPr id="6" name="Picture 5">
            <a:extLst>
              <a:ext uri="{FF2B5EF4-FFF2-40B4-BE49-F238E27FC236}">
                <a16:creationId xmlns:a16="http://schemas.microsoft.com/office/drawing/2014/main" id="{D8BFEDE9-08CE-449C-99CB-83EAC7202EA9}"/>
              </a:ext>
            </a:extLst>
          </p:cNvPr>
          <p:cNvPicPr>
            <a:picLocks noChangeAspect="1"/>
          </p:cNvPicPr>
          <p:nvPr/>
        </p:nvPicPr>
        <p:blipFill>
          <a:blip r:embed="rId2"/>
          <a:stretch>
            <a:fillRect/>
          </a:stretch>
        </p:blipFill>
        <p:spPr>
          <a:xfrm>
            <a:off x="442288" y="1890518"/>
            <a:ext cx="4199801" cy="4281681"/>
          </a:xfrm>
          <a:prstGeom prst="rect">
            <a:avLst/>
          </a:prstGeom>
        </p:spPr>
      </p:pic>
      <p:sp>
        <p:nvSpPr>
          <p:cNvPr id="5" name="Content Placeholder 4">
            <a:extLst>
              <a:ext uri="{FF2B5EF4-FFF2-40B4-BE49-F238E27FC236}">
                <a16:creationId xmlns:a16="http://schemas.microsoft.com/office/drawing/2014/main" id="{31E522A5-B53A-456E-B544-F04D5475D826}"/>
              </a:ext>
            </a:extLst>
          </p:cNvPr>
          <p:cNvSpPr>
            <a:spLocks noGrp="1"/>
          </p:cNvSpPr>
          <p:nvPr>
            <p:ph sz="quarter" idx="19"/>
          </p:nvPr>
        </p:nvSpPr>
        <p:spPr/>
        <p:txBody>
          <a:bodyPr vert="horz" lIns="91440" tIns="45720" rIns="91440" bIns="45720" rtlCol="0" anchor="t">
            <a:normAutofit lnSpcReduction="10000"/>
          </a:bodyPr>
          <a:lstStyle/>
          <a:p>
            <a:pPr marL="0" indent="0">
              <a:buNone/>
            </a:pPr>
            <a:r>
              <a:rPr lang="en-US"/>
              <a:t>Ahsan is a 26-year-old man who opened his school with the belief that he could help the disadvantaged, low income students from urban slums gain a strong foothold in society by receiving a quality education. He has a total of 189 students enrolled in his school, out of which 51% are female. He is very devoted in guiding his students properly and then allowing them explore practical life themselves. He has requested a loan of 170,000 PKR for the construction of new classrooms and to also purchase furniture. Ahsan must have a lot of courage to do something so contradicting to his society. Not only will we be helping  disadvantaged kids who may not be able to afford school, but we will also be helping girls who may not have even thought they could go to school. </a:t>
            </a:r>
          </a:p>
          <a:p>
            <a:pPr marL="0" indent="0">
              <a:buNone/>
            </a:pPr>
            <a:endParaRPr lang="en-US"/>
          </a:p>
        </p:txBody>
      </p:sp>
    </p:spTree>
    <p:extLst>
      <p:ext uri="{BB962C8B-B14F-4D97-AF65-F5344CB8AC3E}">
        <p14:creationId xmlns:p14="http://schemas.microsoft.com/office/powerpoint/2010/main" val="250670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ook&#10;&#10;Description generated with very high confidence">
            <a:extLst>
              <a:ext uri="{FF2B5EF4-FFF2-40B4-BE49-F238E27FC236}">
                <a16:creationId xmlns:a16="http://schemas.microsoft.com/office/drawing/2014/main" id="{943F1354-C220-4330-B8EC-A978FB569F47}"/>
              </a:ext>
            </a:extLst>
          </p:cNvPr>
          <p:cNvPicPr>
            <a:picLocks noChangeAspect="1"/>
          </p:cNvPicPr>
          <p:nvPr/>
        </p:nvPicPr>
        <p:blipFill>
          <a:blip r:embed="rId2"/>
          <a:stretch>
            <a:fillRect/>
          </a:stretch>
        </p:blipFill>
        <p:spPr>
          <a:xfrm>
            <a:off x="138022" y="2158042"/>
            <a:ext cx="4468483" cy="4482860"/>
          </a:xfrm>
          <a:prstGeom prst="rect">
            <a:avLst/>
          </a:prstGeom>
        </p:spPr>
      </p:pic>
      <p:sp>
        <p:nvSpPr>
          <p:cNvPr id="2" name="Title 1">
            <a:extLst>
              <a:ext uri="{FF2B5EF4-FFF2-40B4-BE49-F238E27FC236}">
                <a16:creationId xmlns:a16="http://schemas.microsoft.com/office/drawing/2014/main" id="{43F4ED40-6D79-4947-B1AA-E6478965EB8E}"/>
              </a:ext>
            </a:extLst>
          </p:cNvPr>
          <p:cNvSpPr>
            <a:spLocks noGrp="1"/>
          </p:cNvSpPr>
          <p:nvPr>
            <p:ph type="title"/>
          </p:nvPr>
        </p:nvSpPr>
        <p:spPr>
          <a:xfrm>
            <a:off x="762000" y="-1039"/>
            <a:ext cx="3833906" cy="2221622"/>
          </a:xfrm>
        </p:spPr>
        <p:txBody>
          <a:bodyPr/>
          <a:lstStyle/>
          <a:p>
            <a:r>
              <a:rPr lang="en-US"/>
              <a:t>Let’s Talk Money</a:t>
            </a:r>
          </a:p>
        </p:txBody>
      </p:sp>
      <p:sp>
        <p:nvSpPr>
          <p:cNvPr id="3" name="Slide Number Placeholder 2">
            <a:extLst>
              <a:ext uri="{FF2B5EF4-FFF2-40B4-BE49-F238E27FC236}">
                <a16:creationId xmlns:a16="http://schemas.microsoft.com/office/drawing/2014/main" id="{B9213CFF-D6C2-4C86-9A08-3913BC4A58BE}"/>
              </a:ext>
            </a:extLst>
          </p:cNvPr>
          <p:cNvSpPr>
            <a:spLocks noGrp="1"/>
          </p:cNvSpPr>
          <p:nvPr>
            <p:ph type="sldNum" sz="quarter" idx="12"/>
          </p:nvPr>
        </p:nvSpPr>
        <p:spPr/>
        <p:txBody>
          <a:bodyPr/>
          <a:lstStyle/>
          <a:p>
            <a:fld id="{13D2E340-0663-474B-992C-9192B5C45E57}" type="slidenum">
              <a:rPr lang="en-US" noProof="0" smtClean="0"/>
              <a:t>5</a:t>
            </a:fld>
            <a:endParaRPr lang="en-US" noProof="0"/>
          </a:p>
        </p:txBody>
      </p:sp>
      <p:sp>
        <p:nvSpPr>
          <p:cNvPr id="7" name="TextBox 6">
            <a:extLst>
              <a:ext uri="{FF2B5EF4-FFF2-40B4-BE49-F238E27FC236}">
                <a16:creationId xmlns:a16="http://schemas.microsoft.com/office/drawing/2014/main" id="{E20AC4E7-E3EE-43B6-8748-ED329BA434E3}"/>
              </a:ext>
            </a:extLst>
          </p:cNvPr>
          <p:cNvSpPr txBox="1"/>
          <p:nvPr/>
        </p:nvSpPr>
        <p:spPr>
          <a:xfrm>
            <a:off x="5537199" y="795867"/>
            <a:ext cx="6112933" cy="3785652"/>
          </a:xfrm>
          <a:prstGeom prst="rect">
            <a:avLst/>
          </a:prstGeom>
          <a:noFill/>
        </p:spPr>
        <p:txBody>
          <a:bodyPr wrap="square" rtlCol="0" anchor="t">
            <a:spAutoFit/>
          </a:bodyPr>
          <a:lstStyle/>
          <a:p>
            <a:r>
              <a:rPr lang="en-US" sz="2400" dirty="0"/>
              <a:t>Ahsan originally wanted $1,225 USD  to help build more classrooms and buy furniture, but after others have seen the amazing impact Ahsan wants to do, have contributed $825. Ahsan now only needs $400. So let’s lend a helping hand to Ahsan and help him make his dream a reality. By loaning to Ahsan, we will help dozens of girls whose dream is to live a happy, healthy life. Let's help that dream become a reality.</a:t>
            </a:r>
          </a:p>
        </p:txBody>
      </p:sp>
    </p:spTree>
    <p:extLst>
      <p:ext uri="{BB962C8B-B14F-4D97-AF65-F5344CB8AC3E}">
        <p14:creationId xmlns:p14="http://schemas.microsoft.com/office/powerpoint/2010/main" val="1906210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7D07-0B9E-4E5D-BAF4-0C01C1955A4D}"/>
              </a:ext>
            </a:extLst>
          </p:cNvPr>
          <p:cNvSpPr>
            <a:spLocks noGrp="1"/>
          </p:cNvSpPr>
          <p:nvPr>
            <p:ph type="title"/>
          </p:nvPr>
        </p:nvSpPr>
        <p:spPr>
          <a:xfrm>
            <a:off x="762000" y="-274209"/>
            <a:ext cx="3833906" cy="2221622"/>
          </a:xfrm>
        </p:spPr>
        <p:txBody>
          <a:bodyPr/>
          <a:lstStyle/>
          <a:p>
            <a:r>
              <a:rPr lang="en-US"/>
              <a:t>Let's Talk  Money</a:t>
            </a:r>
          </a:p>
        </p:txBody>
      </p:sp>
      <p:sp>
        <p:nvSpPr>
          <p:cNvPr id="3" name="Slide Number Placeholder 2">
            <a:extLst>
              <a:ext uri="{FF2B5EF4-FFF2-40B4-BE49-F238E27FC236}">
                <a16:creationId xmlns:a16="http://schemas.microsoft.com/office/drawing/2014/main" id="{81359D2E-00D6-4972-BDB3-0C771D0BB17E}"/>
              </a:ext>
            </a:extLst>
          </p:cNvPr>
          <p:cNvSpPr>
            <a:spLocks noGrp="1"/>
          </p:cNvSpPr>
          <p:nvPr>
            <p:ph type="sldNum" sz="quarter" idx="12"/>
          </p:nvPr>
        </p:nvSpPr>
        <p:spPr/>
        <p:txBody>
          <a:bodyPr/>
          <a:lstStyle/>
          <a:p>
            <a:fld id="{13D2E340-0663-474B-992C-9192B5C45E57}" type="slidenum">
              <a:rPr lang="en-US" noProof="0" smtClean="0"/>
              <a:t>6</a:t>
            </a:fld>
            <a:endParaRPr lang="en-US" noProof="0"/>
          </a:p>
        </p:txBody>
      </p:sp>
      <p:sp>
        <p:nvSpPr>
          <p:cNvPr id="4" name="Text Placeholder 3">
            <a:extLst>
              <a:ext uri="{FF2B5EF4-FFF2-40B4-BE49-F238E27FC236}">
                <a16:creationId xmlns:a16="http://schemas.microsoft.com/office/drawing/2014/main" id="{01047A56-EE64-4B4B-AFAE-6CD03482AD58}"/>
              </a:ext>
            </a:extLst>
          </p:cNvPr>
          <p:cNvSpPr>
            <a:spLocks noGrp="1"/>
          </p:cNvSpPr>
          <p:nvPr>
            <p:ph type="body" sz="quarter" idx="18"/>
          </p:nvPr>
        </p:nvSpPr>
        <p:spPr>
          <a:xfrm>
            <a:off x="6556076" y="580845"/>
            <a:ext cx="4029455" cy="3287233"/>
          </a:xfrm>
        </p:spPr>
        <p:txBody>
          <a:bodyPr vert="horz" lIns="91440" tIns="45720" rIns="91440" bIns="45720" rtlCol="0" anchor="t">
            <a:noAutofit/>
          </a:bodyPr>
          <a:lstStyle/>
          <a:p>
            <a:pPr algn="ctr"/>
            <a:r>
              <a:rPr lang="en-US" sz="3200">
                <a:solidFill>
                  <a:schemeClr val="tx1"/>
                </a:solidFill>
              </a:rPr>
              <a:t>Ahsan pays interest, which means that he will pay us back more than what we loan him. Ahsan also pays monthly. </a:t>
            </a:r>
          </a:p>
        </p:txBody>
      </p:sp>
      <p:pic>
        <p:nvPicPr>
          <p:cNvPr id="6" name="Picture 4" descr="A picture containing text, book&#10;&#10;Description generated with very high confidence">
            <a:extLst>
              <a:ext uri="{FF2B5EF4-FFF2-40B4-BE49-F238E27FC236}">
                <a16:creationId xmlns:a16="http://schemas.microsoft.com/office/drawing/2014/main" id="{F8179D39-3416-4025-AD63-64347D1E3D59}"/>
              </a:ext>
            </a:extLst>
          </p:cNvPr>
          <p:cNvPicPr>
            <a:picLocks noChangeAspect="1"/>
          </p:cNvPicPr>
          <p:nvPr/>
        </p:nvPicPr>
        <p:blipFill>
          <a:blip r:embed="rId2"/>
          <a:stretch>
            <a:fillRect/>
          </a:stretch>
        </p:blipFill>
        <p:spPr>
          <a:xfrm>
            <a:off x="138022" y="2014268"/>
            <a:ext cx="4468483" cy="4482860"/>
          </a:xfrm>
          <a:prstGeom prst="rect">
            <a:avLst/>
          </a:prstGeom>
        </p:spPr>
      </p:pic>
      <p:sp>
        <p:nvSpPr>
          <p:cNvPr id="7" name="TextBox 6">
            <a:extLst>
              <a:ext uri="{FF2B5EF4-FFF2-40B4-BE49-F238E27FC236}">
                <a16:creationId xmlns:a16="http://schemas.microsoft.com/office/drawing/2014/main" id="{F454604B-BE23-418F-BBD8-A4842ECF89DB}"/>
              </a:ext>
            </a:extLst>
          </p:cNvPr>
          <p:cNvSpPr txBox="1"/>
          <p:nvPr/>
        </p:nvSpPr>
        <p:spPr>
          <a:xfrm rot="20160000">
            <a:off x="6215586" y="4669631"/>
            <a:ext cx="478478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t>It’s a win-win!</a:t>
            </a:r>
          </a:p>
        </p:txBody>
      </p:sp>
    </p:spTree>
    <p:extLst>
      <p:ext uri="{BB962C8B-B14F-4D97-AF65-F5344CB8AC3E}">
        <p14:creationId xmlns:p14="http://schemas.microsoft.com/office/powerpoint/2010/main" val="20975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DBED-ED48-4456-B889-EEE335740F3F}"/>
              </a:ext>
            </a:extLst>
          </p:cNvPr>
          <p:cNvSpPr>
            <a:spLocks noGrp="1"/>
          </p:cNvSpPr>
          <p:nvPr>
            <p:ph type="title"/>
          </p:nvPr>
        </p:nvSpPr>
        <p:spPr/>
        <p:txBody>
          <a:bodyPr/>
          <a:lstStyle/>
          <a:p>
            <a:r>
              <a:rPr lang="en-US"/>
              <a:t>Okay, but what about risk?</a:t>
            </a:r>
          </a:p>
        </p:txBody>
      </p:sp>
      <p:sp>
        <p:nvSpPr>
          <p:cNvPr id="3" name="Slide Number Placeholder 2">
            <a:extLst>
              <a:ext uri="{FF2B5EF4-FFF2-40B4-BE49-F238E27FC236}">
                <a16:creationId xmlns:a16="http://schemas.microsoft.com/office/drawing/2014/main" id="{5F807A22-0950-45EE-9F6B-115986BAB400}"/>
              </a:ext>
            </a:extLst>
          </p:cNvPr>
          <p:cNvSpPr>
            <a:spLocks noGrp="1"/>
          </p:cNvSpPr>
          <p:nvPr>
            <p:ph type="sldNum" sz="quarter" idx="12"/>
          </p:nvPr>
        </p:nvSpPr>
        <p:spPr/>
        <p:txBody>
          <a:bodyPr/>
          <a:lstStyle/>
          <a:p>
            <a:fld id="{13D2E340-0663-474B-992C-9192B5C45E57}" type="slidenum">
              <a:rPr lang="en-US" noProof="0" smtClean="0"/>
              <a:t>7</a:t>
            </a:fld>
            <a:endParaRPr lang="en-US" noProof="0"/>
          </a:p>
        </p:txBody>
      </p:sp>
      <p:sp>
        <p:nvSpPr>
          <p:cNvPr id="5" name="TextBox 4">
            <a:extLst>
              <a:ext uri="{FF2B5EF4-FFF2-40B4-BE49-F238E27FC236}">
                <a16:creationId xmlns:a16="http://schemas.microsoft.com/office/drawing/2014/main" id="{3FB89681-5FCA-46A7-BC0B-7E3F10FD1888}"/>
              </a:ext>
            </a:extLst>
          </p:cNvPr>
          <p:cNvSpPr txBox="1"/>
          <p:nvPr/>
        </p:nvSpPr>
        <p:spPr>
          <a:xfrm>
            <a:off x="5282765" y="415636"/>
            <a:ext cx="6470072" cy="1938992"/>
          </a:xfrm>
          <a:prstGeom prst="rect">
            <a:avLst/>
          </a:prstGeom>
          <a:noFill/>
        </p:spPr>
        <p:txBody>
          <a:bodyPr wrap="square" rtlCol="0" anchor="t">
            <a:spAutoFit/>
          </a:bodyPr>
          <a:lstStyle/>
          <a:p>
            <a:r>
              <a:rPr lang="en-US" sz="2000"/>
              <a:t>Ahsan also has 4.5 stars risk rating, so there is a great possibility that he will pay you back.</a:t>
            </a:r>
          </a:p>
          <a:p>
            <a:endParaRPr lang="en-US" sz="2000">
              <a:ea typeface="+mn-lt"/>
              <a:cs typeface="+mn-lt"/>
            </a:endParaRPr>
          </a:p>
          <a:p>
            <a:r>
              <a:rPr lang="en-US" sz="2000">
                <a:ea typeface="+mn-lt"/>
                <a:cs typeface="+mn-lt"/>
              </a:rPr>
              <a:t>The stars represent the likelihood of getting payed back with 1-star meaning unlikely and 5 stars meaning certain.</a:t>
            </a:r>
          </a:p>
          <a:p>
            <a:endParaRPr lang="en-US" sz="2000"/>
          </a:p>
        </p:txBody>
      </p:sp>
      <p:pic>
        <p:nvPicPr>
          <p:cNvPr id="7" name="Picture 6">
            <a:extLst>
              <a:ext uri="{FF2B5EF4-FFF2-40B4-BE49-F238E27FC236}">
                <a16:creationId xmlns:a16="http://schemas.microsoft.com/office/drawing/2014/main" id="{1D378AD0-236D-4AF1-8DE8-72EDB16C59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35498" y="2158655"/>
            <a:ext cx="4890654" cy="1007742"/>
          </a:xfrm>
          <a:prstGeom prst="rect">
            <a:avLst/>
          </a:prstGeom>
        </p:spPr>
      </p:pic>
      <p:pic>
        <p:nvPicPr>
          <p:cNvPr id="4" name="Picture 5" descr="A close up of a sign&#10;&#10;Description generated with very high confidence">
            <a:extLst>
              <a:ext uri="{FF2B5EF4-FFF2-40B4-BE49-F238E27FC236}">
                <a16:creationId xmlns:a16="http://schemas.microsoft.com/office/drawing/2014/main" id="{40C6AEA1-1F41-4247-837F-2D0FE8AE1C56}"/>
              </a:ext>
            </a:extLst>
          </p:cNvPr>
          <p:cNvPicPr>
            <a:picLocks noChangeAspect="1"/>
          </p:cNvPicPr>
          <p:nvPr/>
        </p:nvPicPr>
        <p:blipFill>
          <a:blip r:embed="rId4"/>
          <a:stretch>
            <a:fillRect/>
          </a:stretch>
        </p:blipFill>
        <p:spPr>
          <a:xfrm>
            <a:off x="1101305" y="278429"/>
            <a:ext cx="9356784" cy="6444916"/>
          </a:xfrm>
          <a:prstGeom prst="rect">
            <a:avLst/>
          </a:prstGeom>
        </p:spPr>
      </p:pic>
    </p:spTree>
    <p:extLst>
      <p:ext uri="{BB962C8B-B14F-4D97-AF65-F5344CB8AC3E}">
        <p14:creationId xmlns:p14="http://schemas.microsoft.com/office/powerpoint/2010/main" val="19186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4847-92D1-48C6-8DFF-F18FE67EE614}"/>
              </a:ext>
            </a:extLst>
          </p:cNvPr>
          <p:cNvSpPr>
            <a:spLocks noGrp="1"/>
          </p:cNvSpPr>
          <p:nvPr>
            <p:ph type="ctrTitle"/>
          </p:nvPr>
        </p:nvSpPr>
        <p:spPr>
          <a:xfrm>
            <a:off x="5862675" y="157140"/>
            <a:ext cx="5670487" cy="4858436"/>
          </a:xfrm>
        </p:spPr>
        <p:txBody>
          <a:bodyPr>
            <a:normAutofit fontScale="90000"/>
          </a:bodyPr>
          <a:lstStyle/>
          <a:p>
            <a:r>
              <a:rPr lang="en-US" sz="2800" dirty="0"/>
              <a:t>This is our chance to provide a better life to dozens of kids whose future ,not-too-long-ago, seemed bleak. </a:t>
            </a:r>
            <a:br>
              <a:rPr lang="en-US" sz="2800" dirty="0"/>
            </a:br>
            <a:br>
              <a:rPr lang="en-US" sz="2800" dirty="0"/>
            </a:br>
            <a:r>
              <a:rPr lang="en-US" sz="2800" dirty="0"/>
              <a:t>This is our chance to give them a second chance. </a:t>
            </a:r>
            <a:br>
              <a:rPr lang="en-US" sz="2800" dirty="0"/>
            </a:br>
            <a:br>
              <a:rPr lang="en-US" sz="2800" dirty="0"/>
            </a:br>
            <a:r>
              <a:rPr lang="en-US" sz="2800" dirty="0"/>
              <a:t>This is our chance to end the poverty cycle. </a:t>
            </a:r>
            <a:br>
              <a:rPr lang="en-US" sz="2800" dirty="0"/>
            </a:br>
            <a:br>
              <a:rPr lang="en-US" sz="2800" dirty="0"/>
            </a:br>
            <a:r>
              <a:rPr lang="en-US" sz="2800" dirty="0"/>
              <a:t>Please consider us worthy of the $100 class loan. </a:t>
            </a:r>
            <a:br>
              <a:rPr lang="en-US" sz="2800" dirty="0"/>
            </a:br>
            <a:br>
              <a:rPr lang="en-US" sz="2800" dirty="0"/>
            </a:br>
            <a:r>
              <a:rPr lang="en-US" sz="2800" dirty="0"/>
              <a:t>The children are depending on you!</a:t>
            </a:r>
          </a:p>
        </p:txBody>
      </p:sp>
      <p:sp>
        <p:nvSpPr>
          <p:cNvPr id="3" name="Subtitle 2">
            <a:extLst>
              <a:ext uri="{FF2B5EF4-FFF2-40B4-BE49-F238E27FC236}">
                <a16:creationId xmlns:a16="http://schemas.microsoft.com/office/drawing/2014/main" id="{A568C66A-9065-49DF-A4D9-15E4DF286B57}"/>
              </a:ext>
            </a:extLst>
          </p:cNvPr>
          <p:cNvSpPr>
            <a:spLocks noGrp="1"/>
          </p:cNvSpPr>
          <p:nvPr>
            <p:ph type="subTitle" idx="1"/>
          </p:nvPr>
        </p:nvSpPr>
        <p:spPr>
          <a:xfrm>
            <a:off x="567024" y="154179"/>
            <a:ext cx="4633806" cy="1591181"/>
          </a:xfrm>
        </p:spPr>
        <p:txBody>
          <a:bodyPr/>
          <a:lstStyle/>
          <a:p>
            <a:r>
              <a:rPr lang="en-US" sz="3600"/>
              <a:t>Our Chance </a:t>
            </a:r>
            <a:endParaRPr lang="en-US"/>
          </a:p>
        </p:txBody>
      </p:sp>
      <p:pic>
        <p:nvPicPr>
          <p:cNvPr id="4" name="Picture 4" descr="A person standing in front of a building&#10;&#10;Description generated with high confidence">
            <a:extLst>
              <a:ext uri="{FF2B5EF4-FFF2-40B4-BE49-F238E27FC236}">
                <a16:creationId xmlns:a16="http://schemas.microsoft.com/office/drawing/2014/main" id="{A861764F-026A-4605-86AA-F4DFFCDD97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8665" y="1811939"/>
            <a:ext cx="5043577" cy="33491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D2B7B640-100D-4F57-83B9-112E8BB8F74E}"/>
              </a:ext>
            </a:extLst>
          </p:cNvPr>
          <p:cNvSpPr txBox="1"/>
          <p:nvPr/>
        </p:nvSpPr>
        <p:spPr>
          <a:xfrm>
            <a:off x="6721954" y="53417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7" descr="A picture containing clipart&#10;&#10;Description generated with very high confidence">
            <a:extLst>
              <a:ext uri="{FF2B5EF4-FFF2-40B4-BE49-F238E27FC236}">
                <a16:creationId xmlns:a16="http://schemas.microsoft.com/office/drawing/2014/main" id="{7FFD2E1A-E381-45B3-A75C-0DDCEED3F4BD}"/>
              </a:ext>
            </a:extLst>
          </p:cNvPr>
          <p:cNvPicPr>
            <a:picLocks noChangeAspect="1"/>
          </p:cNvPicPr>
          <p:nvPr/>
        </p:nvPicPr>
        <p:blipFill>
          <a:blip r:embed="rId4"/>
          <a:stretch>
            <a:fillRect/>
          </a:stretch>
        </p:blipFill>
        <p:spPr>
          <a:xfrm>
            <a:off x="7610835" y="5096774"/>
            <a:ext cx="2016783" cy="1524000"/>
          </a:xfrm>
          <a:prstGeom prst="rect">
            <a:avLst/>
          </a:prstGeom>
        </p:spPr>
      </p:pic>
    </p:spTree>
    <p:extLst>
      <p:ext uri="{BB962C8B-B14F-4D97-AF65-F5344CB8AC3E}">
        <p14:creationId xmlns:p14="http://schemas.microsoft.com/office/powerpoint/2010/main" val="2725800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4AFBF-E012-4607-B95C-D9E661912A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EC923-6023-4411-8330-A0042153E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Biography presentation</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Headlines</vt:lpstr>
      <vt:lpstr>Second Chance By: Khadija Buke, Blake Fortner, Megan Garner, and Eric Williams</vt:lpstr>
      <vt:lpstr>Imagine living in a world where you are uncertain of everything. In a world where the only certainty is uncertainty. But surprisingly, you’re a lucky one. You’re not like the sad boys and girls you see walking in the market barefoot, skin and bone, empty eyes, and forever neglected stomachs.  You will never go to school and will never manage to have a happy life because your family doesn’t have enough money to send you to school or you’re a girl and your brothers are always put first before you. For some people, they don’t have to imagine. This is the world they’ve lived in their entire lives and this is where they will stay unless given an opportunity for education.</vt:lpstr>
      <vt:lpstr> Pakistan</vt:lpstr>
      <vt:lpstr>Ahsan   </vt:lpstr>
      <vt:lpstr>Let’s Talk Money</vt:lpstr>
      <vt:lpstr>Let's Talk  Money</vt:lpstr>
      <vt:lpstr>Okay, but what about risk?</vt:lpstr>
      <vt:lpstr>This is our chance to provide a better life to dozens of kids whose future ,not-too-long-ago, seemed bleak.   This is our chance to give them a second chance.   This is our chance to end the poverty cycle.   Please consider us worthy of the $100 class loan.   The children are depending on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Chance By: Khadija Buke, Blake Fortner, Megan Garner, and Eric Williams</dc:title>
  <dc:creator/>
  <cp:revision>15</cp:revision>
  <dcterms:created xsi:type="dcterms:W3CDTF">2019-05-02T20:51:56Z</dcterms:created>
  <dcterms:modified xsi:type="dcterms:W3CDTF">2019-05-13T16:26:33Z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