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08" r:id="rId1"/>
  </p:sldMasterIdLst>
  <p:sldIdLst>
    <p:sldId id="256" r:id="rId2"/>
    <p:sldId id="271" r:id="rId3"/>
    <p:sldId id="276" r:id="rId4"/>
    <p:sldId id="270" r:id="rId5"/>
    <p:sldId id="272" r:id="rId6"/>
    <p:sldId id="268" r:id="rId7"/>
    <p:sldId id="274" r:id="rId8"/>
    <p:sldId id="273" r:id="rId9"/>
    <p:sldId id="267" r:id="rId10"/>
    <p:sldId id="27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3C880-A66F-C5C9-ECD0-442E538B1A61}" v="1" dt="2019-05-14T11:49:29.842"/>
    <p1510:client id="{3B804F11-BEF5-3DC6-AD9C-D376C5A742E8}" v="129" dt="2019-05-14T12:28:44.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5/14/2019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7007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37549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60775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675871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997720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649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172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89085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1013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15638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5/14/2019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980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5/14/2019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353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vanndigit.com/the-top-10-poorest-countries/" TargetMode="External"/><Relationship Id="rId2" Type="http://schemas.openxmlformats.org/officeDocument/2006/relationships/hyperlink" Target="https://www.kiva.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a16="http://schemas.microsoft.com/office/drawing/2014/main" id="{74B1416E-E144-4B0E-9CB1-2137FB57B75D}"/>
              </a:ext>
            </a:extLst>
          </p:cNvPr>
          <p:cNvPicPr>
            <a:picLocks noChangeAspect="1"/>
          </p:cNvPicPr>
          <p:nvPr/>
        </p:nvPicPr>
        <p:blipFill rotWithShape="1">
          <a:blip r:embed="rId2"/>
          <a:srcRect l="787" t="9815" r="8304" b="13286"/>
          <a:stretch/>
        </p:blipFill>
        <p:spPr>
          <a:xfrm>
            <a:off x="2" y="10"/>
            <a:ext cx="12191695" cy="6857990"/>
          </a:xfrm>
          <a:prstGeom prst="rect">
            <a:avLst/>
          </a:prstGeom>
        </p:spPr>
      </p:pic>
      <p:sp>
        <p:nvSpPr>
          <p:cNvPr id="34" name="Rectangle 33">
            <a:extLst>
              <a:ext uri="{FF2B5EF4-FFF2-40B4-BE49-F238E27FC236}">
                <a16:creationId xmlns:a16="http://schemas.microsoft.com/office/drawing/2014/main" id="{A4092ECB-D375-4A85-AD6E-85644D2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DDBEB-2A0E-4470-BE29-A528A3A60875}"/>
              </a:ext>
            </a:extLst>
          </p:cNvPr>
          <p:cNvSpPr>
            <a:spLocks noGrp="1"/>
          </p:cNvSpPr>
          <p:nvPr>
            <p:ph type="ctrTitle"/>
          </p:nvPr>
        </p:nvSpPr>
        <p:spPr>
          <a:xfrm>
            <a:off x="1196351" y="3236470"/>
            <a:ext cx="6829044" cy="1252601"/>
          </a:xfrm>
        </p:spPr>
        <p:txBody>
          <a:bodyPr>
            <a:normAutofit/>
          </a:bodyPr>
          <a:lstStyle/>
          <a:p>
            <a:r>
              <a:rPr lang="en-US" sz="4100">
                <a:solidFill>
                  <a:srgbClr val="92D050"/>
                </a:solidFill>
              </a:rPr>
              <a:t>Make your choice</a:t>
            </a:r>
            <a:br>
              <a:rPr lang="en-US" sz="4100"/>
            </a:br>
            <a:endParaRPr lang="en-US" sz="4100">
              <a:solidFill>
                <a:srgbClr val="FFFFFE"/>
              </a:solidFill>
            </a:endParaRPr>
          </a:p>
        </p:txBody>
      </p:sp>
      <p:sp>
        <p:nvSpPr>
          <p:cNvPr id="3" name="Subtitle 2">
            <a:extLst>
              <a:ext uri="{FF2B5EF4-FFF2-40B4-BE49-F238E27FC236}">
                <a16:creationId xmlns:a16="http://schemas.microsoft.com/office/drawing/2014/main" id="{1D090625-51CE-4ECB-81A4-C4905F3FBFE9}"/>
              </a:ext>
            </a:extLst>
          </p:cNvPr>
          <p:cNvSpPr>
            <a:spLocks noGrp="1"/>
          </p:cNvSpPr>
          <p:nvPr>
            <p:ph type="subTitle" idx="1"/>
          </p:nvPr>
        </p:nvSpPr>
        <p:spPr>
          <a:xfrm>
            <a:off x="1196350" y="4784894"/>
            <a:ext cx="6829043" cy="716529"/>
          </a:xfrm>
        </p:spPr>
        <p:txBody>
          <a:bodyPr vert="horz" lIns="91440" tIns="91440" rIns="91440" bIns="91440" rtlCol="0" anchor="t">
            <a:normAutofit/>
          </a:bodyPr>
          <a:lstStyle/>
          <a:p>
            <a:r>
              <a:rPr lang="en-US" sz="1600">
                <a:solidFill>
                  <a:schemeClr val="bg2"/>
                </a:solidFill>
              </a:rPr>
              <a:t>By: Taylor Alexander, Kaitlyn </a:t>
            </a:r>
            <a:r>
              <a:rPr lang="en-US" sz="1600" err="1">
                <a:solidFill>
                  <a:schemeClr val="bg2"/>
                </a:solidFill>
              </a:rPr>
              <a:t>britt</a:t>
            </a:r>
            <a:r>
              <a:rPr lang="en-US" sz="1600">
                <a:solidFill>
                  <a:schemeClr val="bg2"/>
                </a:solidFill>
              </a:rPr>
              <a:t>, </a:t>
            </a:r>
            <a:r>
              <a:rPr lang="en-US" sz="1600" err="1">
                <a:solidFill>
                  <a:schemeClr val="bg2"/>
                </a:solidFill>
              </a:rPr>
              <a:t>brianna</a:t>
            </a:r>
            <a:r>
              <a:rPr lang="en-US" sz="1600">
                <a:solidFill>
                  <a:schemeClr val="bg2"/>
                </a:solidFill>
              </a:rPr>
              <a:t> King, &amp; Lucas Davis</a:t>
            </a:r>
            <a:endParaRPr lang="en-US" sz="1600" err="1">
              <a:solidFill>
                <a:schemeClr val="bg2"/>
              </a:solidFill>
            </a:endParaRPr>
          </a:p>
        </p:txBody>
      </p:sp>
      <p:cxnSp>
        <p:nvCxnSpPr>
          <p:cNvPr id="36" name="Straight Connector 35">
            <a:extLst>
              <a:ext uri="{FF2B5EF4-FFF2-40B4-BE49-F238E27FC236}">
                <a16:creationId xmlns:a16="http://schemas.microsoft.com/office/drawing/2014/main" id="{B6C1711D-6DAC-4FE1-B7B6-AC8A81B84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5" descr="A picture containing vector graphics&#10;&#10;Description generated with very high confidence">
            <a:extLst>
              <a:ext uri="{FF2B5EF4-FFF2-40B4-BE49-F238E27FC236}">
                <a16:creationId xmlns:a16="http://schemas.microsoft.com/office/drawing/2014/main" id="{C5A271C4-88FC-482A-805B-4CD447509757}"/>
              </a:ext>
            </a:extLst>
          </p:cNvPr>
          <p:cNvPicPr>
            <a:picLocks noChangeAspect="1"/>
          </p:cNvPicPr>
          <p:nvPr/>
        </p:nvPicPr>
        <p:blipFill>
          <a:blip r:embed="rId3"/>
          <a:stretch>
            <a:fillRect/>
          </a:stretch>
        </p:blipFill>
        <p:spPr>
          <a:xfrm>
            <a:off x="741872" y="936829"/>
            <a:ext cx="2743200" cy="1188720"/>
          </a:xfrm>
          <a:prstGeom prst="rect">
            <a:avLst/>
          </a:prstGeom>
        </p:spPr>
      </p:pic>
      <p:pic>
        <p:nvPicPr>
          <p:cNvPr id="7" name="Picture 7" descr="A close up of text on a white background&#10;&#10;Description generated with high confidence">
            <a:extLst>
              <a:ext uri="{FF2B5EF4-FFF2-40B4-BE49-F238E27FC236}">
                <a16:creationId xmlns:a16="http://schemas.microsoft.com/office/drawing/2014/main" id="{0FD59A32-1FE9-4FFF-9491-0AC2CB2F4FF2}"/>
              </a:ext>
            </a:extLst>
          </p:cNvPr>
          <p:cNvPicPr>
            <a:picLocks noChangeAspect="1"/>
          </p:cNvPicPr>
          <p:nvPr/>
        </p:nvPicPr>
        <p:blipFill>
          <a:blip r:embed="rId4"/>
          <a:stretch>
            <a:fillRect/>
          </a:stretch>
        </p:blipFill>
        <p:spPr>
          <a:xfrm>
            <a:off x="9454551" y="861204"/>
            <a:ext cx="2743200" cy="1828800"/>
          </a:xfrm>
          <a:prstGeom prst="rect">
            <a:avLst/>
          </a:prstGeom>
        </p:spPr>
      </p:pic>
      <p:pic>
        <p:nvPicPr>
          <p:cNvPr id="9" name="Picture 9" descr="A bathroom with a glass shower door&#10;&#10;Description generated with high confidence">
            <a:extLst>
              <a:ext uri="{FF2B5EF4-FFF2-40B4-BE49-F238E27FC236}">
                <a16:creationId xmlns:a16="http://schemas.microsoft.com/office/drawing/2014/main" id="{E8DDDAC8-5F5C-4640-81FE-9D5D9B3F4497}"/>
              </a:ext>
            </a:extLst>
          </p:cNvPr>
          <p:cNvPicPr>
            <a:picLocks noChangeAspect="1"/>
          </p:cNvPicPr>
          <p:nvPr/>
        </p:nvPicPr>
        <p:blipFill>
          <a:blip r:embed="rId5"/>
          <a:stretch>
            <a:fillRect/>
          </a:stretch>
        </p:blipFill>
        <p:spPr>
          <a:xfrm>
            <a:off x="5112588" y="771495"/>
            <a:ext cx="2743200" cy="2123237"/>
          </a:xfrm>
          <a:prstGeom prst="rect">
            <a:avLst/>
          </a:prstGeom>
        </p:spPr>
      </p:pic>
    </p:spTree>
    <p:extLst>
      <p:ext uri="{BB962C8B-B14F-4D97-AF65-F5344CB8AC3E}">
        <p14:creationId xmlns:p14="http://schemas.microsoft.com/office/powerpoint/2010/main" val="3001011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8A56-0C70-476F-94CE-060485E5CD0D}"/>
              </a:ext>
            </a:extLst>
          </p:cNvPr>
          <p:cNvSpPr>
            <a:spLocks noGrp="1"/>
          </p:cNvSpPr>
          <p:nvPr>
            <p:ph type="ctrTitle"/>
          </p:nvPr>
        </p:nvSpPr>
        <p:spPr/>
        <p:txBody>
          <a:bodyPr>
            <a:normAutofit/>
          </a:bodyPr>
          <a:lstStyle/>
          <a:p>
            <a:r>
              <a:rPr lang="en-US" sz="3600"/>
              <a:t>Sources:</a:t>
            </a:r>
            <a:r>
              <a:rPr lang="en-US" sz="2000"/>
              <a:t> </a:t>
            </a:r>
            <a:r>
              <a:rPr lang="en-US" sz="3600" b="1">
                <a:hlinkClick r:id="rId2"/>
              </a:rPr>
              <a:t>https://www.kiva.org/</a:t>
            </a:r>
            <a:r>
              <a:rPr lang="en-US" sz="3600" b="1"/>
              <a:t> </a:t>
            </a:r>
            <a:r>
              <a:rPr lang="en-US" sz="4000" b="1"/>
              <a:t>and</a:t>
            </a:r>
            <a:br>
              <a:rPr lang="en-US"/>
            </a:br>
            <a:r>
              <a:rPr lang="en-US" sz="4000">
                <a:hlinkClick r:id="rId3"/>
              </a:rPr>
              <a:t>https://www.vanndigit.com/the-top-10-poorest-countries/</a:t>
            </a:r>
            <a:endParaRPr lang="en-US" sz="4000"/>
          </a:p>
        </p:txBody>
      </p:sp>
    </p:spTree>
    <p:extLst>
      <p:ext uri="{BB962C8B-B14F-4D97-AF65-F5344CB8AC3E}">
        <p14:creationId xmlns:p14="http://schemas.microsoft.com/office/powerpoint/2010/main" val="13028833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9F9A18E-AE93-425B-845A-9B8791AD131B}"/>
              </a:ext>
            </a:extLst>
          </p:cNvPr>
          <p:cNvSpPr>
            <a:spLocks noGrp="1"/>
          </p:cNvSpPr>
          <p:nvPr>
            <p:ph type="title"/>
          </p:nvPr>
        </p:nvSpPr>
        <p:spPr>
          <a:xfrm>
            <a:off x="1451580" y="804520"/>
            <a:ext cx="5550355" cy="3651539"/>
          </a:xfrm>
        </p:spPr>
        <p:txBody>
          <a:bodyPr vert="horz" lIns="91440" tIns="45720" rIns="91440" bIns="45720" rtlCol="0" anchor="t">
            <a:normAutofit fontScale="90000"/>
          </a:bodyPr>
          <a:lstStyle/>
          <a:p>
            <a:r>
              <a:rPr lang="en-US"/>
              <a:t>As simple as a toilet</a:t>
            </a:r>
            <a:br>
              <a:rPr lang="en-US"/>
            </a:br>
            <a:br>
              <a:rPr lang="en-US"/>
            </a:br>
            <a:br>
              <a:rPr lang="en-US"/>
            </a:br>
            <a:r>
              <a:rPr lang="en-US" sz="1800" b="1">
                <a:latin typeface="Vijaya"/>
                <a:ea typeface="Batang"/>
                <a:cs typeface="Aldhabi"/>
              </a:rPr>
              <a:t>As Americans, we are extremely spoiled. 97% of Americans have access to running water.</a:t>
            </a:r>
            <a:br>
              <a:rPr lang="en-US" sz="1800" b="1">
                <a:latin typeface="Vijaya"/>
                <a:ea typeface="Batang"/>
                <a:cs typeface="Aldhabi"/>
              </a:rPr>
            </a:br>
            <a:br>
              <a:rPr lang="en-US" sz="1800" b="1">
                <a:latin typeface="Vijaya"/>
                <a:ea typeface="Batang"/>
                <a:cs typeface="Aldhabi"/>
              </a:rPr>
            </a:br>
            <a:br>
              <a:rPr lang="en-US" sz="1800" b="1">
                <a:latin typeface="Vijaya"/>
                <a:ea typeface="Batang"/>
                <a:cs typeface="Aldhabi"/>
              </a:rPr>
            </a:br>
            <a:r>
              <a:rPr lang="en-US" sz="1800" b="1">
                <a:latin typeface="Vijaya"/>
                <a:ea typeface="Batang"/>
                <a:cs typeface="Aldhabi"/>
              </a:rPr>
              <a:t>In the Philippines 9 million people lack access water, while 19 million people lack sanitized water.</a:t>
            </a:r>
            <a:br>
              <a:rPr lang="en-US" sz="1800" b="1">
                <a:latin typeface="Vijaya"/>
                <a:ea typeface="Batang"/>
                <a:cs typeface="Aldhabi"/>
              </a:rPr>
            </a:br>
            <a:br>
              <a:rPr lang="en-US" sz="1800" b="1">
                <a:latin typeface="Vijaya"/>
                <a:ea typeface="Batang"/>
                <a:cs typeface="Aldhabi"/>
              </a:rPr>
            </a:br>
            <a:r>
              <a:rPr lang="en-US" sz="1800" b="1">
                <a:latin typeface="Vijaya"/>
                <a:ea typeface="Batang"/>
                <a:cs typeface="Aldhabi"/>
              </a:rPr>
              <a:t>That is around 38% of Filipinos, without access to safe, running water.</a:t>
            </a:r>
          </a:p>
        </p:txBody>
      </p:sp>
      <p:sp>
        <p:nvSpPr>
          <p:cNvPr id="43" name="Rectangle 4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5" name="Group 4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46" name="Rectangle 4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5">
            <a:extLst>
              <a:ext uri="{FF2B5EF4-FFF2-40B4-BE49-F238E27FC236}">
                <a16:creationId xmlns:a16="http://schemas.microsoft.com/office/drawing/2014/main" id="{05074BD6-B30F-4710-BD93-CF5D404BE3BD}"/>
              </a:ext>
            </a:extLst>
          </p:cNvPr>
          <p:cNvPicPr>
            <a:picLocks noGrp="1" noChangeAspect="1"/>
          </p:cNvPicPr>
          <p:nvPr>
            <p:ph type="pic" idx="1"/>
          </p:nvPr>
        </p:nvPicPr>
        <p:blipFill rotWithShape="1">
          <a:blip r:embed="rId3"/>
          <a:srcRect t="11937" r="-4" b="10367"/>
          <a:stretch/>
        </p:blipFill>
        <p:spPr>
          <a:xfrm>
            <a:off x="8116373" y="1116345"/>
            <a:ext cx="2799103" cy="3866172"/>
          </a:xfrm>
          <a:prstGeom prst="rect">
            <a:avLst/>
          </a:prstGeom>
        </p:spPr>
      </p:pic>
      <p:pic>
        <p:nvPicPr>
          <p:cNvPr id="49" name="Picture 4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 name="Straight Connector 5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4998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3547E-2A50-4E0B-B6DD-1F11911249D1}"/>
              </a:ext>
            </a:extLst>
          </p:cNvPr>
          <p:cNvSpPr>
            <a:spLocks noGrp="1"/>
          </p:cNvSpPr>
          <p:nvPr>
            <p:ph type="title"/>
          </p:nvPr>
        </p:nvSpPr>
        <p:spPr/>
        <p:txBody>
          <a:bodyPr/>
          <a:lstStyle/>
          <a:p>
            <a:r>
              <a:rPr lang="en-US"/>
              <a:t>Our goal</a:t>
            </a:r>
          </a:p>
        </p:txBody>
      </p:sp>
      <p:sp>
        <p:nvSpPr>
          <p:cNvPr id="3" name="Text Placeholder 2">
            <a:extLst>
              <a:ext uri="{FF2B5EF4-FFF2-40B4-BE49-F238E27FC236}">
                <a16:creationId xmlns:a16="http://schemas.microsoft.com/office/drawing/2014/main" id="{9ADA38CB-1F28-43F6-B0EB-D07F3079560E}"/>
              </a:ext>
            </a:extLst>
          </p:cNvPr>
          <p:cNvSpPr>
            <a:spLocks noGrp="1"/>
          </p:cNvSpPr>
          <p:nvPr>
            <p:ph type="body" idx="1"/>
          </p:nvPr>
        </p:nvSpPr>
        <p:spPr/>
        <p:txBody>
          <a:bodyPr>
            <a:normAutofit/>
          </a:bodyPr>
          <a:lstStyle/>
          <a:p>
            <a:r>
              <a:rPr lang="en-US" sz="3200"/>
              <a:t>Just $125</a:t>
            </a:r>
          </a:p>
        </p:txBody>
      </p:sp>
      <p:sp>
        <p:nvSpPr>
          <p:cNvPr id="4" name="Content Placeholder 3">
            <a:extLst>
              <a:ext uri="{FF2B5EF4-FFF2-40B4-BE49-F238E27FC236}">
                <a16:creationId xmlns:a16="http://schemas.microsoft.com/office/drawing/2014/main" id="{A8B09BEF-EFDB-4A81-B627-09C003754F87}"/>
              </a:ext>
            </a:extLst>
          </p:cNvPr>
          <p:cNvSpPr>
            <a:spLocks noGrp="1"/>
          </p:cNvSpPr>
          <p:nvPr>
            <p:ph sz="half" idx="2"/>
          </p:nvPr>
        </p:nvSpPr>
        <p:spPr>
          <a:xfrm>
            <a:off x="1447191" y="2824269"/>
            <a:ext cx="4645152" cy="2644457"/>
          </a:xfrm>
        </p:spPr>
        <p:txBody>
          <a:bodyPr vert="horz" lIns="91440" tIns="45720" rIns="91440" bIns="45720" rtlCol="0" anchor="t">
            <a:normAutofit/>
          </a:bodyPr>
          <a:lstStyle/>
          <a:p>
            <a:pPr marL="0" indent="0">
              <a:buNone/>
            </a:pPr>
            <a:r>
              <a:rPr lang="en-US"/>
              <a:t>We are trying to persuade the seventh grade to loan Purificacion. She only needs $125 to change her life, and the $100 loan would help her get closer to her goal.</a:t>
            </a:r>
          </a:p>
        </p:txBody>
      </p:sp>
      <p:pic>
        <p:nvPicPr>
          <p:cNvPr id="7" name="Picture 7" descr="A close up of a sign&#10;&#10;Description generated with very high confidence">
            <a:extLst>
              <a:ext uri="{FF2B5EF4-FFF2-40B4-BE49-F238E27FC236}">
                <a16:creationId xmlns:a16="http://schemas.microsoft.com/office/drawing/2014/main" id="{59235B58-B141-4E61-B601-10D5E11F8F0C}"/>
              </a:ext>
            </a:extLst>
          </p:cNvPr>
          <p:cNvPicPr>
            <a:picLocks noGrp="1" noChangeAspect="1"/>
          </p:cNvPicPr>
          <p:nvPr>
            <p:ph sz="quarter" idx="4"/>
          </p:nvPr>
        </p:nvPicPr>
        <p:blipFill>
          <a:blip r:embed="rId2"/>
          <a:stretch>
            <a:fillRect/>
          </a:stretch>
        </p:blipFill>
        <p:spPr>
          <a:xfrm>
            <a:off x="6920964" y="2827613"/>
            <a:ext cx="3728587" cy="2783276"/>
          </a:xfrm>
          <a:prstGeom prst="rect">
            <a:avLst/>
          </a:prstGeom>
        </p:spPr>
      </p:pic>
    </p:spTree>
    <p:extLst>
      <p:ext uri="{BB962C8B-B14F-4D97-AF65-F5344CB8AC3E}">
        <p14:creationId xmlns:p14="http://schemas.microsoft.com/office/powerpoint/2010/main" val="13464202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6" name="Picture 9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98" name="Straight Connector 9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2" name="Rectangle 101">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69F1744A-CA11-44DA-AE09-C24B436C1B4F}"/>
              </a:ext>
            </a:extLst>
          </p:cNvPr>
          <p:cNvSpPr>
            <a:spLocks noGrp="1"/>
          </p:cNvSpPr>
          <p:nvPr>
            <p:ph type="title"/>
          </p:nvPr>
        </p:nvSpPr>
        <p:spPr>
          <a:xfrm>
            <a:off x="1304017" y="804520"/>
            <a:ext cx="6815731" cy="5319310"/>
          </a:xfrm>
        </p:spPr>
        <p:txBody>
          <a:bodyPr vert="horz" lIns="91440" tIns="45720" rIns="91440" bIns="45720" rtlCol="0" anchor="t">
            <a:normAutofit/>
          </a:bodyPr>
          <a:lstStyle/>
          <a:p>
            <a:r>
              <a:rPr lang="en-US">
                <a:solidFill>
                  <a:srgbClr val="FFFFFE"/>
                </a:solidFill>
              </a:rPr>
              <a:t>Get to know Purificacion</a:t>
            </a:r>
          </a:p>
        </p:txBody>
      </p:sp>
      <p:cxnSp>
        <p:nvCxnSpPr>
          <p:cNvPr id="104" name="Straight Connector 103">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93" name="Picture 193" descr="A person standing in front of a building&#10;&#10;Description generated with very high confidence">
            <a:extLst>
              <a:ext uri="{FF2B5EF4-FFF2-40B4-BE49-F238E27FC236}">
                <a16:creationId xmlns:a16="http://schemas.microsoft.com/office/drawing/2014/main" id="{92F6E5A1-4F9A-4C4E-BFE1-E2C5C4C1BE33}"/>
              </a:ext>
            </a:extLst>
          </p:cNvPr>
          <p:cNvPicPr>
            <a:picLocks noChangeAspect="1"/>
          </p:cNvPicPr>
          <p:nvPr/>
        </p:nvPicPr>
        <p:blipFill>
          <a:blip r:embed="rId3"/>
          <a:stretch>
            <a:fillRect/>
          </a:stretch>
        </p:blipFill>
        <p:spPr>
          <a:xfrm>
            <a:off x="8448137" y="527164"/>
            <a:ext cx="3332671" cy="4710993"/>
          </a:xfrm>
          <a:prstGeom prst="rect">
            <a:avLst/>
          </a:prstGeom>
        </p:spPr>
      </p:pic>
      <p:sp>
        <p:nvSpPr>
          <p:cNvPr id="362" name="TextBox 361">
            <a:extLst>
              <a:ext uri="{FF2B5EF4-FFF2-40B4-BE49-F238E27FC236}">
                <a16:creationId xmlns:a16="http://schemas.microsoft.com/office/drawing/2014/main" id="{C35FC675-4388-4055-9895-6298977C0E84}"/>
              </a:ext>
            </a:extLst>
          </p:cNvPr>
          <p:cNvSpPr txBox="1"/>
          <p:nvPr/>
        </p:nvSpPr>
        <p:spPr>
          <a:xfrm>
            <a:off x="1460739" y="1992701"/>
            <a:ext cx="567618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latin typeface="PostGrotesk"/>
                <a:ea typeface="PostGrotesk"/>
                <a:cs typeface="PostGrotesk"/>
              </a:rPr>
              <a:t>Purificacion supports six children. She is a widow and owns a general store in the Philippines.</a:t>
            </a:r>
            <a:br>
              <a:rPr lang="en-US"/>
            </a:br>
            <a:br>
              <a:rPr lang="en-US"/>
            </a:br>
            <a:r>
              <a:rPr lang="en-US">
                <a:solidFill>
                  <a:schemeClr val="bg1"/>
                </a:solidFill>
                <a:latin typeface="PostGrotesk"/>
                <a:ea typeface="PostGrotesk"/>
                <a:cs typeface="PostGrotesk"/>
              </a:rPr>
              <a:t>Purificacion requested an $8,000 loan through NWTF (Negro Women for tomorrow foundation) to build a sanitary toilet for her family.</a:t>
            </a:r>
            <a:br>
              <a:rPr lang="en-US"/>
            </a:br>
            <a:br>
              <a:rPr lang="en-US"/>
            </a:br>
            <a:r>
              <a:rPr lang="en-US">
                <a:solidFill>
                  <a:schemeClr val="bg1"/>
                </a:solidFill>
                <a:latin typeface="PostGrotesk"/>
                <a:ea typeface="PostGrotesk"/>
                <a:cs typeface="PostGrotesk"/>
              </a:rPr>
              <a:t>Purificacion is aware that by using the sanitary toilet, she is reducing health and hazard risks to her family and neighbors as well as promoting environment</a:t>
            </a:r>
            <a:r>
              <a:rPr lang="en-US">
                <a:solidFill>
                  <a:srgbClr val="484848"/>
                </a:solidFill>
                <a:latin typeface="PostGrotesk"/>
                <a:ea typeface="PostGrotesk"/>
                <a:cs typeface="PostGrotesk"/>
              </a:rPr>
              <a:t> </a:t>
            </a:r>
            <a:r>
              <a:rPr lang="en-US">
                <a:solidFill>
                  <a:schemeClr val="bg1"/>
                </a:solidFill>
                <a:latin typeface="PostGrotesk"/>
                <a:ea typeface="PostGrotesk"/>
                <a:cs typeface="PostGrotesk"/>
              </a:rPr>
              <a:t>protection.</a:t>
            </a:r>
            <a:endParaRPr lang="en-US">
              <a:solidFill>
                <a:schemeClr val="bg1"/>
              </a:solidFill>
            </a:endParaRPr>
          </a:p>
        </p:txBody>
      </p:sp>
    </p:spTree>
    <p:extLst>
      <p:ext uri="{BB962C8B-B14F-4D97-AF65-F5344CB8AC3E}">
        <p14:creationId xmlns:p14="http://schemas.microsoft.com/office/powerpoint/2010/main" val="8254926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4A11FC6-7454-42A2-8F10-25891EF3C64E}"/>
              </a:ext>
            </a:extLst>
          </p:cNvPr>
          <p:cNvSpPr>
            <a:spLocks noGrp="1"/>
          </p:cNvSpPr>
          <p:nvPr>
            <p:ph type="title"/>
          </p:nvPr>
        </p:nvSpPr>
        <p:spPr>
          <a:xfrm>
            <a:off x="1451580" y="804520"/>
            <a:ext cx="4176511" cy="1049235"/>
          </a:xfrm>
        </p:spPr>
        <p:txBody>
          <a:bodyPr>
            <a:normAutofit/>
          </a:bodyPr>
          <a:lstStyle/>
          <a:p>
            <a:r>
              <a:rPr lang="en-US"/>
              <a:t>The Philippines</a:t>
            </a:r>
            <a:endParaRPr lang="en-US" err="1"/>
          </a:p>
        </p:txBody>
      </p:sp>
      <p:sp>
        <p:nvSpPr>
          <p:cNvPr id="16" name="Rectangle 1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Content Placeholder 8">
            <a:extLst>
              <a:ext uri="{FF2B5EF4-FFF2-40B4-BE49-F238E27FC236}">
                <a16:creationId xmlns:a16="http://schemas.microsoft.com/office/drawing/2014/main" id="{AA64BF4D-858F-4CBC-81A2-D640002DF614}"/>
              </a:ext>
            </a:extLst>
          </p:cNvPr>
          <p:cNvSpPr>
            <a:spLocks noGrp="1"/>
          </p:cNvSpPr>
          <p:nvPr>
            <p:ph idx="1"/>
          </p:nvPr>
        </p:nvSpPr>
        <p:spPr>
          <a:xfrm>
            <a:off x="1451581" y="2015732"/>
            <a:ext cx="4172212" cy="3450613"/>
          </a:xfrm>
        </p:spPr>
        <p:txBody>
          <a:bodyPr>
            <a:normAutofit fontScale="92500" lnSpcReduction="10000"/>
          </a:bodyPr>
          <a:lstStyle/>
          <a:p>
            <a:r>
              <a:rPr lang="en-US"/>
              <a:t>The Philippines are located south of Taiwan, east of the South China Sea, and east of the Pacific Ocean.</a:t>
            </a:r>
          </a:p>
          <a:p>
            <a:r>
              <a:rPr lang="en-US"/>
              <a:t>The islands are known for their tourism. They are also </a:t>
            </a:r>
            <a:r>
              <a:rPr lang="en-US" b="1"/>
              <a:t>known</a:t>
            </a:r>
            <a:r>
              <a:rPr lang="en-US"/>
              <a:t> for having a rich biodiversity. Its beaches, heritage towns and monuments, mountains, rainforests, islands and diving spots are part of the country's most popular tourist destinations.</a:t>
            </a:r>
          </a:p>
        </p:txBody>
      </p:sp>
      <p:pic>
        <p:nvPicPr>
          <p:cNvPr id="7" name="Picture 4">
            <a:extLst>
              <a:ext uri="{FF2B5EF4-FFF2-40B4-BE49-F238E27FC236}">
                <a16:creationId xmlns:a16="http://schemas.microsoft.com/office/drawing/2014/main" id="{50988E4B-0AA9-4382-9214-DD453D5B8C8C}"/>
              </a:ext>
            </a:extLst>
          </p:cNvPr>
          <p:cNvPicPr>
            <a:picLocks noChangeAspect="1"/>
          </p:cNvPicPr>
          <p:nvPr/>
        </p:nvPicPr>
        <p:blipFill>
          <a:blip r:embed="rId2"/>
          <a:stretch>
            <a:fillRect/>
          </a:stretch>
        </p:blipFill>
        <p:spPr>
          <a:xfrm>
            <a:off x="6879280" y="805583"/>
            <a:ext cx="3390704" cy="4660762"/>
          </a:xfrm>
          <a:prstGeom prst="rect">
            <a:avLst/>
          </a:prstGeom>
        </p:spPr>
      </p:pic>
      <p:pic>
        <p:nvPicPr>
          <p:cNvPr id="18" name="Picture 1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3301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46">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F5183C-A26A-4229-984A-7FCEB7EE2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35501695-D7FD-432D-AE9A-6A266331B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5B6D770-CDC7-4A13-AD18-72AC72FC86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EA25782-BD92-45C9-A8FE-5E3488DF3DA3}"/>
              </a:ext>
            </a:extLst>
          </p:cNvPr>
          <p:cNvSpPr>
            <a:spLocks noGrp="1"/>
          </p:cNvSpPr>
          <p:nvPr>
            <p:ph type="title"/>
          </p:nvPr>
        </p:nvSpPr>
        <p:spPr>
          <a:xfrm>
            <a:off x="8558440" y="187199"/>
            <a:ext cx="2890346" cy="660141"/>
          </a:xfrm>
        </p:spPr>
        <p:txBody>
          <a:bodyPr vert="horz" lIns="91440" tIns="45720" rIns="91440" bIns="45720" rtlCol="0" anchor="t">
            <a:normAutofit/>
          </a:bodyPr>
          <a:lstStyle/>
          <a:p>
            <a:pPr algn="ctr"/>
            <a:r>
              <a:rPr lang="en-US"/>
              <a:t>More</a:t>
            </a:r>
          </a:p>
        </p:txBody>
      </p:sp>
      <p:sp>
        <p:nvSpPr>
          <p:cNvPr id="57" name="Rectangle 56">
            <a:extLst>
              <a:ext uri="{FF2B5EF4-FFF2-40B4-BE49-F238E27FC236}">
                <a16:creationId xmlns:a16="http://schemas.microsoft.com/office/drawing/2014/main" id="{6CF09C69-F194-46EC-955F-428636BCB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9" name="Group 58">
            <a:extLst>
              <a:ext uri="{FF2B5EF4-FFF2-40B4-BE49-F238E27FC236}">
                <a16:creationId xmlns:a16="http://schemas.microsoft.com/office/drawing/2014/main" id="{DB9FB08E-2EF9-40D3-8108-A537D2413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60" name="Rectangle 59">
              <a:extLst>
                <a:ext uri="{FF2B5EF4-FFF2-40B4-BE49-F238E27FC236}">
                  <a16:creationId xmlns:a16="http://schemas.microsoft.com/office/drawing/2014/main" id="{9B20C890-1633-477A-9E9A-CDF73E9D0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EB4D734-DD7E-44DF-B573-33D82BEA7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CEC07C7E-F170-4240-91B9-54A1151E3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497" y="977099"/>
            <a:ext cx="6597725"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CA411B73-A3AF-4112-BD03-A802BE71E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67" name="Straight Connector 66">
            <a:extLst>
              <a:ext uri="{FF2B5EF4-FFF2-40B4-BE49-F238E27FC236}">
                <a16:creationId xmlns:a16="http://schemas.microsoft.com/office/drawing/2014/main" id="{61302B36-F42E-49AB-A724-F90B87DF0A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2" name="Picture 45" descr="A close up of a logo&#10;&#10;Description generated with high confidence">
            <a:extLst>
              <a:ext uri="{FF2B5EF4-FFF2-40B4-BE49-F238E27FC236}">
                <a16:creationId xmlns:a16="http://schemas.microsoft.com/office/drawing/2014/main" id="{F62FAC58-E4B7-49A1-8641-CD6869CDE95B}"/>
              </a:ext>
            </a:extLst>
          </p:cNvPr>
          <p:cNvPicPr>
            <a:picLocks noGrp="1" noChangeAspect="1"/>
          </p:cNvPicPr>
          <p:nvPr>
            <p:ph sz="half" idx="2"/>
          </p:nvPr>
        </p:nvPicPr>
        <p:blipFill>
          <a:blip r:embed="rId3"/>
          <a:stretch>
            <a:fillRect/>
          </a:stretch>
        </p:blipFill>
        <p:spPr>
          <a:xfrm>
            <a:off x="1108526" y="970810"/>
            <a:ext cx="6514208" cy="4039341"/>
          </a:xfrm>
          <a:prstGeom prst="rect">
            <a:avLst/>
          </a:prstGeom>
        </p:spPr>
      </p:pic>
      <p:sp>
        <p:nvSpPr>
          <p:cNvPr id="3" name="TextBox 2">
            <a:extLst>
              <a:ext uri="{FF2B5EF4-FFF2-40B4-BE49-F238E27FC236}">
                <a16:creationId xmlns:a16="http://schemas.microsoft.com/office/drawing/2014/main" id="{7CD814AD-A459-4110-9446-B21305B82C5D}"/>
              </a:ext>
            </a:extLst>
          </p:cNvPr>
          <p:cNvSpPr txBox="1"/>
          <p:nvPr/>
        </p:nvSpPr>
        <p:spPr>
          <a:xfrm>
            <a:off x="8560542" y="730325"/>
            <a:ext cx="347644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a:t>The Philippines consist of over 7,000 islands.</a:t>
            </a:r>
            <a:endParaRPr lang="en-US" err="1"/>
          </a:p>
          <a:p>
            <a:pPr marL="285750" indent="-285750">
              <a:buFont typeface="Wingdings"/>
              <a:buChar char="§"/>
            </a:pPr>
            <a:r>
              <a:rPr lang="en-US"/>
              <a:t>Severe poverty leaves </a:t>
            </a:r>
            <a:r>
              <a:rPr lang="en-US" b="1"/>
              <a:t>most</a:t>
            </a:r>
            <a:r>
              <a:rPr lang="en-US"/>
              <a:t> of the Philippines desperate.</a:t>
            </a:r>
            <a:endParaRPr lang="en-US" err="1"/>
          </a:p>
          <a:p>
            <a:pPr marL="285750" indent="-285750">
              <a:buFont typeface="Wingdings"/>
              <a:buChar char="§"/>
            </a:pPr>
            <a:r>
              <a:rPr lang="en-US"/>
              <a:t>In 2015, 21.6% of Filipinos lived in poverty, placing the islands amongst the poorest Asian and Pacific countries. </a:t>
            </a:r>
          </a:p>
          <a:p>
            <a:pPr marL="285750" indent="-285750">
              <a:buFont typeface="Wingdings"/>
              <a:buChar char="§"/>
            </a:pPr>
            <a:r>
              <a:rPr lang="en-US"/>
              <a:t>Of the rough 100 million people population, most are living in rural areas. </a:t>
            </a:r>
          </a:p>
          <a:p>
            <a:pPr marL="285750" indent="-285750">
              <a:buFont typeface="Wingdings"/>
              <a:buChar char="§"/>
            </a:pPr>
            <a:r>
              <a:rPr lang="en-US"/>
              <a:t>Around 10% of the population lives on less than $2 a day.</a:t>
            </a:r>
          </a:p>
          <a:p>
            <a:endParaRPr lang="en-US"/>
          </a:p>
        </p:txBody>
      </p:sp>
    </p:spTree>
    <p:extLst>
      <p:ext uri="{BB962C8B-B14F-4D97-AF65-F5344CB8AC3E}">
        <p14:creationId xmlns:p14="http://schemas.microsoft.com/office/powerpoint/2010/main" val="301962719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id="{E02DA677-C58A-4FCE-A9A0-E66A42EB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8">
            <a:extLst>
              <a:ext uri="{FF2B5EF4-FFF2-40B4-BE49-F238E27FC236}">
                <a16:creationId xmlns:a16="http://schemas.microsoft.com/office/drawing/2014/main" id="{9D85B319-9C30-4D92-B664-CA444ECD7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20">
            <a:extLst>
              <a:ext uri="{FF2B5EF4-FFF2-40B4-BE49-F238E27FC236}">
                <a16:creationId xmlns:a16="http://schemas.microsoft.com/office/drawing/2014/main" id="{D7573C1E-3785-43C9-A262-1DA9DF97F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
            <a:extLst>
              <a:ext uri="{FF2B5EF4-FFF2-40B4-BE49-F238E27FC236}">
                <a16:creationId xmlns:a16="http://schemas.microsoft.com/office/drawing/2014/main" id="{885D4A50-6846-431E-A61E-5C6DC099CF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5" descr="A bathroom with a white background&#10;&#10;Description generated with very high confidence">
            <a:extLst>
              <a:ext uri="{FF2B5EF4-FFF2-40B4-BE49-F238E27FC236}">
                <a16:creationId xmlns:a16="http://schemas.microsoft.com/office/drawing/2014/main" id="{4BCB498B-2CC5-4285-8F58-755BFAB3E3DB}"/>
              </a:ext>
            </a:extLst>
          </p:cNvPr>
          <p:cNvPicPr>
            <a:picLocks noChangeAspect="1"/>
          </p:cNvPicPr>
          <p:nvPr/>
        </p:nvPicPr>
        <p:blipFill rotWithShape="1">
          <a:blip r:embed="rId3"/>
          <a:srcRect l="20472" r="20209" b="-1"/>
          <a:stretch/>
        </p:blipFill>
        <p:spPr>
          <a:xfrm>
            <a:off x="6096002" y="10"/>
            <a:ext cx="6094409" cy="6857990"/>
          </a:xfrm>
          <a:prstGeom prst="rect">
            <a:avLst/>
          </a:prstGeom>
        </p:spPr>
      </p:pic>
      <p:pic>
        <p:nvPicPr>
          <p:cNvPr id="3" name="Picture 3">
            <a:extLst>
              <a:ext uri="{FF2B5EF4-FFF2-40B4-BE49-F238E27FC236}">
                <a16:creationId xmlns:a16="http://schemas.microsoft.com/office/drawing/2014/main" id="{4878BB20-4D27-49A5-ADD1-7842C2ED4005}"/>
              </a:ext>
            </a:extLst>
          </p:cNvPr>
          <p:cNvPicPr>
            <a:picLocks noChangeAspect="1"/>
          </p:cNvPicPr>
          <p:nvPr/>
        </p:nvPicPr>
        <p:blipFill rotWithShape="1">
          <a:blip r:embed="rId4"/>
          <a:srcRect t="7001" r="-2" b="8709"/>
          <a:stretch/>
        </p:blipFill>
        <p:spPr>
          <a:xfrm>
            <a:off x="51" y="14387"/>
            <a:ext cx="6094409" cy="6857990"/>
          </a:xfrm>
          <a:prstGeom prst="rect">
            <a:avLst/>
          </a:prstGeom>
        </p:spPr>
      </p:pic>
      <p:sp>
        <p:nvSpPr>
          <p:cNvPr id="20" name="Rectangle 24">
            <a:extLst>
              <a:ext uri="{FF2B5EF4-FFF2-40B4-BE49-F238E27FC236}">
                <a16:creationId xmlns:a16="http://schemas.microsoft.com/office/drawing/2014/main" id="{D3356D18-B5E6-44B1-ADBC-7094E0DC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6">
            <a:extLst>
              <a:ext uri="{FF2B5EF4-FFF2-40B4-BE49-F238E27FC236}">
                <a16:creationId xmlns:a16="http://schemas.microsoft.com/office/drawing/2014/main" id="{BE7A374D-06C5-4ECA-9F91-7183DD3D8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a:solidFill>
              <a:srgbClr val="417C6E"/>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59DB453-294E-462F-8CD4-06D4958BD805}"/>
              </a:ext>
            </a:extLst>
          </p:cNvPr>
          <p:cNvSpPr>
            <a:spLocks noGrp="1"/>
          </p:cNvSpPr>
          <p:nvPr>
            <p:ph type="title"/>
          </p:nvPr>
        </p:nvSpPr>
        <p:spPr>
          <a:xfrm>
            <a:off x="4053128" y="1530700"/>
            <a:ext cx="4070578" cy="1049235"/>
          </a:xfrm>
        </p:spPr>
        <p:txBody>
          <a:bodyPr vert="horz" lIns="91440" tIns="45720" rIns="91440" bIns="45720" rtlCol="0" anchor="ctr">
            <a:normAutofit/>
          </a:bodyPr>
          <a:lstStyle/>
          <a:p>
            <a:pPr algn="ctr"/>
            <a:r>
              <a:rPr lang="en-US" sz="3200">
                <a:solidFill>
                  <a:srgbClr val="FFFFFE"/>
                </a:solidFill>
              </a:rPr>
              <a:t>Your choice Can change her life.</a:t>
            </a:r>
          </a:p>
        </p:txBody>
      </p:sp>
      <p:sp>
        <p:nvSpPr>
          <p:cNvPr id="12" name="Content Placeholder 11">
            <a:extLst>
              <a:ext uri="{FF2B5EF4-FFF2-40B4-BE49-F238E27FC236}">
                <a16:creationId xmlns:a16="http://schemas.microsoft.com/office/drawing/2014/main" id="{24C3CE32-B848-4F56-A773-BCB2C54566F2}"/>
              </a:ext>
            </a:extLst>
          </p:cNvPr>
          <p:cNvSpPr>
            <a:spLocks noGrp="1"/>
          </p:cNvSpPr>
          <p:nvPr>
            <p:ph idx="1"/>
          </p:nvPr>
        </p:nvSpPr>
        <p:spPr>
          <a:xfrm>
            <a:off x="4053129" y="2694560"/>
            <a:ext cx="4257483" cy="2987422"/>
          </a:xfrm>
        </p:spPr>
        <p:txBody>
          <a:bodyPr vert="horz" lIns="91440" tIns="45720" rIns="91440" bIns="45720" rtlCol="0" anchor="t">
            <a:noAutofit/>
          </a:bodyPr>
          <a:lstStyle/>
          <a:p>
            <a:pPr marL="0" indent="0">
              <a:lnSpc>
                <a:spcPct val="110000"/>
              </a:lnSpc>
              <a:buClr>
                <a:srgbClr val="417C6E"/>
              </a:buClr>
              <a:buNone/>
            </a:pPr>
            <a:r>
              <a:rPr lang="en-US" sz="1600" b="1">
                <a:solidFill>
                  <a:srgbClr val="FFFFFE"/>
                </a:solidFill>
              </a:rPr>
              <a:t>Kiva is a very useful organization and the class may have a tough time choosing. The choice you make can change countless lives, such as Purificacion's. Plus, after your loan is paid back, you can keep giving, to change the world one person at a time. Purificacion is worthy of your choice. She has worked hard for years to support six kids, and a simple sanitary toilet could change her family's life. Try and put yourself in her shoes. Choose Purificacion.</a:t>
            </a:r>
            <a:endParaRPr lang="en-US" sz="1600"/>
          </a:p>
        </p:txBody>
      </p:sp>
    </p:spTree>
    <p:extLst>
      <p:ext uri="{BB962C8B-B14F-4D97-AF65-F5344CB8AC3E}">
        <p14:creationId xmlns:p14="http://schemas.microsoft.com/office/powerpoint/2010/main" val="27522502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3B7E-8967-4B1D-A35D-205C7FF9974F}"/>
              </a:ext>
            </a:extLst>
          </p:cNvPr>
          <p:cNvSpPr>
            <a:spLocks noGrp="1"/>
          </p:cNvSpPr>
          <p:nvPr>
            <p:ph type="title"/>
          </p:nvPr>
        </p:nvSpPr>
        <p:spPr/>
        <p:txBody>
          <a:bodyPr/>
          <a:lstStyle/>
          <a:p>
            <a:r>
              <a:rPr lang="en-US"/>
              <a:t>Purificacion Has a 4-star rating, and she is sure to pay you back.      Once she does,</a:t>
            </a:r>
          </a:p>
        </p:txBody>
      </p:sp>
      <p:sp>
        <p:nvSpPr>
          <p:cNvPr id="3" name="Text Placeholder 2">
            <a:extLst>
              <a:ext uri="{FF2B5EF4-FFF2-40B4-BE49-F238E27FC236}">
                <a16:creationId xmlns:a16="http://schemas.microsoft.com/office/drawing/2014/main" id="{F5A9BF3A-4EFC-4355-A160-59BBCAC2F5E7}"/>
              </a:ext>
            </a:extLst>
          </p:cNvPr>
          <p:cNvSpPr>
            <a:spLocks noGrp="1"/>
          </p:cNvSpPr>
          <p:nvPr>
            <p:ph type="body" idx="1"/>
          </p:nvPr>
        </p:nvSpPr>
        <p:spPr/>
        <p:txBody>
          <a:bodyPr/>
          <a:lstStyle/>
          <a:p>
            <a:r>
              <a:rPr lang="en-US"/>
              <a:t>You could give to...</a:t>
            </a:r>
          </a:p>
        </p:txBody>
      </p:sp>
      <p:pic>
        <p:nvPicPr>
          <p:cNvPr id="7" name="Picture 7" descr="A group of men standing next to a cow&#10;&#10;Description generated with very high confidence">
            <a:extLst>
              <a:ext uri="{FF2B5EF4-FFF2-40B4-BE49-F238E27FC236}">
                <a16:creationId xmlns:a16="http://schemas.microsoft.com/office/drawing/2014/main" id="{BDE37B55-4F19-4EED-811B-C8F9A5A1B334}"/>
              </a:ext>
            </a:extLst>
          </p:cNvPr>
          <p:cNvPicPr>
            <a:picLocks noGrp="1" noChangeAspect="1"/>
          </p:cNvPicPr>
          <p:nvPr>
            <p:ph sz="half" idx="2"/>
          </p:nvPr>
        </p:nvPicPr>
        <p:blipFill>
          <a:blip r:embed="rId2"/>
          <a:stretch>
            <a:fillRect/>
          </a:stretch>
        </p:blipFill>
        <p:spPr>
          <a:xfrm>
            <a:off x="1446078" y="2824269"/>
            <a:ext cx="3080245" cy="2313778"/>
          </a:xfrm>
          <a:prstGeom prst="rect">
            <a:avLst/>
          </a:prstGeom>
        </p:spPr>
      </p:pic>
      <p:sp>
        <p:nvSpPr>
          <p:cNvPr id="5" name="Text Placeholder 4">
            <a:extLst>
              <a:ext uri="{FF2B5EF4-FFF2-40B4-BE49-F238E27FC236}">
                <a16:creationId xmlns:a16="http://schemas.microsoft.com/office/drawing/2014/main" id="{B69547F6-77CE-4375-A79E-7FEC26CA7B00}"/>
              </a:ext>
            </a:extLst>
          </p:cNvPr>
          <p:cNvSpPr>
            <a:spLocks noGrp="1"/>
          </p:cNvSpPr>
          <p:nvPr>
            <p:ph type="body" sz="quarter" idx="3"/>
          </p:nvPr>
        </p:nvSpPr>
        <p:spPr>
          <a:xfrm>
            <a:off x="6412362" y="2023003"/>
            <a:ext cx="4645152" cy="658464"/>
          </a:xfrm>
        </p:spPr>
        <p:txBody>
          <a:bodyPr/>
          <a:lstStyle/>
          <a:p>
            <a:r>
              <a:rPr lang="en-US"/>
              <a:t>Then many other people.</a:t>
            </a:r>
          </a:p>
        </p:txBody>
      </p:sp>
      <p:pic>
        <p:nvPicPr>
          <p:cNvPr id="9" name="Picture 9" descr="A group of people posing for the camera&#10;&#10;Description generated with very high confidence">
            <a:extLst>
              <a:ext uri="{FF2B5EF4-FFF2-40B4-BE49-F238E27FC236}">
                <a16:creationId xmlns:a16="http://schemas.microsoft.com/office/drawing/2014/main" id="{2D7907D8-EBA0-4BE1-9BC5-48753A832BBA}"/>
              </a:ext>
            </a:extLst>
          </p:cNvPr>
          <p:cNvPicPr>
            <a:picLocks noGrp="1" noChangeAspect="1"/>
          </p:cNvPicPr>
          <p:nvPr>
            <p:ph sz="quarter" idx="4"/>
          </p:nvPr>
        </p:nvPicPr>
        <p:blipFill>
          <a:blip r:embed="rId3"/>
          <a:stretch>
            <a:fillRect/>
          </a:stretch>
        </p:blipFill>
        <p:spPr>
          <a:xfrm>
            <a:off x="6329708" y="3971680"/>
            <a:ext cx="1877478" cy="1415297"/>
          </a:xfrm>
          <a:prstGeom prst="rect">
            <a:avLst/>
          </a:prstGeom>
        </p:spPr>
      </p:pic>
      <p:sp>
        <p:nvSpPr>
          <p:cNvPr id="11" name="TextBox 10">
            <a:extLst>
              <a:ext uri="{FF2B5EF4-FFF2-40B4-BE49-F238E27FC236}">
                <a16:creationId xmlns:a16="http://schemas.microsoft.com/office/drawing/2014/main" id="{593E3717-8168-42E7-A5A6-57E4ACCE31A3}"/>
              </a:ext>
            </a:extLst>
          </p:cNvPr>
          <p:cNvSpPr txBox="1"/>
          <p:nvPr/>
        </p:nvSpPr>
        <p:spPr>
          <a:xfrm>
            <a:off x="9023231" y="3056627"/>
            <a:ext cx="2930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2" name="Picture 12" descr="A person standing in front of a fruit tree&#10;&#10;Description generated with high confidence">
            <a:extLst>
              <a:ext uri="{FF2B5EF4-FFF2-40B4-BE49-F238E27FC236}">
                <a16:creationId xmlns:a16="http://schemas.microsoft.com/office/drawing/2014/main" id="{5C7CB2A1-829D-4553-83AC-76BA1AD17293}"/>
              </a:ext>
            </a:extLst>
          </p:cNvPr>
          <p:cNvPicPr>
            <a:picLocks noChangeAspect="1"/>
          </p:cNvPicPr>
          <p:nvPr/>
        </p:nvPicPr>
        <p:blipFill>
          <a:blip r:embed="rId4"/>
          <a:stretch>
            <a:fillRect/>
          </a:stretch>
        </p:blipFill>
        <p:spPr>
          <a:xfrm>
            <a:off x="8879456" y="2687847"/>
            <a:ext cx="2570672" cy="1884872"/>
          </a:xfrm>
          <a:prstGeom prst="rect">
            <a:avLst/>
          </a:prstGeom>
        </p:spPr>
      </p:pic>
      <p:pic>
        <p:nvPicPr>
          <p:cNvPr id="14" name="Picture 14" descr="A person standing in front of a blue car parked in a parking lot&#10;&#10;Description generated with very high confidence">
            <a:extLst>
              <a:ext uri="{FF2B5EF4-FFF2-40B4-BE49-F238E27FC236}">
                <a16:creationId xmlns:a16="http://schemas.microsoft.com/office/drawing/2014/main" id="{D0A8BBF5-AD60-469F-871E-C4508F23D7D8}"/>
              </a:ext>
            </a:extLst>
          </p:cNvPr>
          <p:cNvPicPr>
            <a:picLocks noChangeAspect="1"/>
          </p:cNvPicPr>
          <p:nvPr/>
        </p:nvPicPr>
        <p:blipFill>
          <a:blip r:embed="rId5"/>
          <a:stretch>
            <a:fillRect/>
          </a:stretch>
        </p:blipFill>
        <p:spPr>
          <a:xfrm>
            <a:off x="9785231" y="4691333"/>
            <a:ext cx="1880559" cy="1774168"/>
          </a:xfrm>
          <a:prstGeom prst="rect">
            <a:avLst/>
          </a:prstGeom>
        </p:spPr>
      </p:pic>
      <p:cxnSp>
        <p:nvCxnSpPr>
          <p:cNvPr id="4" name="Straight Arrow Connector 3">
            <a:extLst>
              <a:ext uri="{FF2B5EF4-FFF2-40B4-BE49-F238E27FC236}">
                <a16:creationId xmlns:a16="http://schemas.microsoft.com/office/drawing/2014/main" id="{758EC263-1C61-4041-BA26-209B5A23D35D}"/>
              </a:ext>
            </a:extLst>
          </p:cNvPr>
          <p:cNvCxnSpPr/>
          <p:nvPr/>
        </p:nvCxnSpPr>
        <p:spPr>
          <a:xfrm>
            <a:off x="9017480" y="4610820"/>
            <a:ext cx="713115" cy="856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477634C8-9043-4F2A-B8C5-CBBBF41F3533}"/>
              </a:ext>
            </a:extLst>
          </p:cNvPr>
          <p:cNvCxnSpPr/>
          <p:nvPr/>
        </p:nvCxnSpPr>
        <p:spPr>
          <a:xfrm>
            <a:off x="4529946" y="3386946"/>
            <a:ext cx="1748286" cy="11875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18B8D173-04F2-452B-9D9C-3455EEC89539}"/>
              </a:ext>
            </a:extLst>
          </p:cNvPr>
          <p:cNvCxnSpPr/>
          <p:nvPr/>
        </p:nvCxnSpPr>
        <p:spPr>
          <a:xfrm flipV="1">
            <a:off x="8209652" y="4027277"/>
            <a:ext cx="669985" cy="6527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3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Picture 8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84" name="Straight Connector 8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8" name="Rectangle 87">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4342C-2173-4B23-9C3C-2950C6A3983D}"/>
              </a:ext>
            </a:extLst>
          </p:cNvPr>
          <p:cNvSpPr>
            <a:spLocks noGrp="1"/>
          </p:cNvSpPr>
          <p:nvPr>
            <p:ph type="title"/>
          </p:nvPr>
        </p:nvSpPr>
        <p:spPr>
          <a:xfrm>
            <a:off x="4008002" y="3063942"/>
            <a:ext cx="6832500" cy="1727053"/>
          </a:xfrm>
        </p:spPr>
        <p:txBody>
          <a:bodyPr vert="horz" lIns="91440" tIns="45720" rIns="91440" bIns="0" rtlCol="0" anchor="b">
            <a:normAutofit/>
          </a:bodyPr>
          <a:lstStyle/>
          <a:p>
            <a:r>
              <a:rPr lang="en-US" sz="4100">
                <a:solidFill>
                  <a:srgbClr val="FFFFFE"/>
                </a:solidFill>
              </a:rPr>
              <a:t>Please pick PURIFICACION!</a:t>
            </a:r>
            <a:endParaRPr lang="en-US" sz="4100"/>
          </a:p>
          <a:p>
            <a:endParaRPr lang="en-US" sz="4100">
              <a:solidFill>
                <a:srgbClr val="FFFFFE"/>
              </a:solidFill>
            </a:endParaRPr>
          </a:p>
        </p:txBody>
      </p:sp>
      <p:sp>
        <p:nvSpPr>
          <p:cNvPr id="3" name="Text Placeholder 2">
            <a:extLst>
              <a:ext uri="{FF2B5EF4-FFF2-40B4-BE49-F238E27FC236}">
                <a16:creationId xmlns:a16="http://schemas.microsoft.com/office/drawing/2014/main" id="{6A75989C-CEF6-4790-9F3D-DDEC3CEECEF5}"/>
              </a:ext>
            </a:extLst>
          </p:cNvPr>
          <p:cNvSpPr>
            <a:spLocks noGrp="1"/>
          </p:cNvSpPr>
          <p:nvPr>
            <p:ph type="body" idx="1"/>
          </p:nvPr>
        </p:nvSpPr>
        <p:spPr>
          <a:xfrm>
            <a:off x="4065511" y="4780357"/>
            <a:ext cx="6832499" cy="716529"/>
          </a:xfrm>
        </p:spPr>
        <p:txBody>
          <a:bodyPr vert="horz" lIns="91440" tIns="91440" rIns="91440" bIns="91440" rtlCol="0" anchor="t">
            <a:normAutofit lnSpcReduction="10000"/>
          </a:bodyPr>
          <a:lstStyle/>
          <a:p>
            <a:r>
              <a:rPr lang="en-US" sz="1600" cap="all">
                <a:solidFill>
                  <a:schemeClr val="bg2"/>
                </a:solidFill>
              </a:rPr>
              <a:t>Thank you, Taylor Alexander, Kaitlyn Britt, Lucas Davis, and BRIANNA KING</a:t>
            </a:r>
          </a:p>
        </p:txBody>
      </p:sp>
      <p:cxnSp>
        <p:nvCxnSpPr>
          <p:cNvPr id="90" name="Straight Connector 89">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4">
            <a:extLst>
              <a:ext uri="{FF2B5EF4-FFF2-40B4-BE49-F238E27FC236}">
                <a16:creationId xmlns:a16="http://schemas.microsoft.com/office/drawing/2014/main" id="{EA9C2CA9-D844-45D8-9100-9A45E8EF615B}"/>
              </a:ext>
            </a:extLst>
          </p:cNvPr>
          <p:cNvPicPr>
            <a:picLocks noChangeAspect="1"/>
          </p:cNvPicPr>
          <p:nvPr/>
        </p:nvPicPr>
        <p:blipFill>
          <a:blip r:embed="rId3"/>
          <a:stretch>
            <a:fillRect/>
          </a:stretch>
        </p:blipFill>
        <p:spPr>
          <a:xfrm>
            <a:off x="80512" y="169654"/>
            <a:ext cx="5474897" cy="2737448"/>
          </a:xfrm>
          <a:prstGeom prst="rect">
            <a:avLst/>
          </a:prstGeom>
        </p:spPr>
      </p:pic>
    </p:spTree>
    <p:extLst>
      <p:ext uri="{BB962C8B-B14F-4D97-AF65-F5344CB8AC3E}">
        <p14:creationId xmlns:p14="http://schemas.microsoft.com/office/powerpoint/2010/main" val="3179833211"/>
      </p:ext>
    </p:extLst>
  </p:cSld>
  <p:clrMapOvr>
    <a:masterClrMapping/>
  </p:clrMapOvr>
  <p:transition spd="slow">
    <p:wipe/>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Gallery</vt:lpstr>
      <vt:lpstr>Make your choice </vt:lpstr>
      <vt:lpstr>As simple as a toilet   As Americans, we are extremely spoiled. 97% of Americans have access to running water.   In the Philippines 9 million people lack access water, while 19 million people lack sanitized water.  That is around 38% of Filipinos, without access to safe, running water.</vt:lpstr>
      <vt:lpstr>Our goal</vt:lpstr>
      <vt:lpstr>Get to know Purificacion</vt:lpstr>
      <vt:lpstr>The Philippines</vt:lpstr>
      <vt:lpstr>More</vt:lpstr>
      <vt:lpstr>Your choice Can change her life.</vt:lpstr>
      <vt:lpstr>Purificacion Has a 4-star rating, and she is sure to pay you back.      Once she does,</vt:lpstr>
      <vt:lpstr>Please pick PURIFICACION! </vt:lpstr>
      <vt:lpstr>Sources: https://www.kiva.org/ and https://www.vanndigit.com/the-top-10-poorest-countries/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 Gallery Design</dc:title>
  <dc:creator/>
  <cp:revision>2</cp:revision>
  <dcterms:created xsi:type="dcterms:W3CDTF">2019-04-01T22:44:31Z</dcterms:created>
  <dcterms:modified xsi:type="dcterms:W3CDTF">2019-05-14T12:44:18Z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2019-04-01T22:44:36.4443629Z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26113996-ab19-4600-a579-5ba3741499b6</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