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64" r:id="rId5"/>
    <p:sldId id="262" r:id="rId6"/>
    <p:sldId id="259" r:id="rId7"/>
    <p:sldId id="260" r:id="rId8"/>
    <p:sldId id="261"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CD386BF-DDB7-42A6-AA44-7A0F77E8494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CA386AF-08A4-4506-9AF1-A16AEBF61B9E}">
      <dgm:prSet/>
      <dgm:spPr/>
      <dgm:t>
        <a:bodyPr/>
        <a:lstStyle/>
        <a:p>
          <a:pPr>
            <a:lnSpc>
              <a:spcPct val="100000"/>
            </a:lnSpc>
          </a:pPr>
          <a:r>
            <a:rPr lang="en-US"/>
            <a:t>There are 407 loans currently fundraising in Lebanon </a:t>
          </a:r>
        </a:p>
      </dgm:t>
    </dgm:pt>
    <dgm:pt modelId="{6EDC9454-ADE1-4D8D-AA10-F784A75D1068}" type="parTrans" cxnId="{7635F3E4-80FF-4938-9EC2-1B5A4A07F7E0}">
      <dgm:prSet/>
      <dgm:spPr/>
      <dgm:t>
        <a:bodyPr/>
        <a:lstStyle/>
        <a:p>
          <a:endParaRPr lang="en-US"/>
        </a:p>
      </dgm:t>
    </dgm:pt>
    <dgm:pt modelId="{8D84A8E0-67E0-4834-A087-F460EF1D00CB}" type="sibTrans" cxnId="{7635F3E4-80FF-4938-9EC2-1B5A4A07F7E0}">
      <dgm:prSet/>
      <dgm:spPr/>
      <dgm:t>
        <a:bodyPr/>
        <a:lstStyle/>
        <a:p>
          <a:endParaRPr lang="en-US"/>
        </a:p>
      </dgm:t>
    </dgm:pt>
    <dgm:pt modelId="{168438BC-18B0-4753-B7D9-203CD1211124}">
      <dgm:prSet/>
      <dgm:spPr/>
      <dgm:t>
        <a:bodyPr/>
        <a:lstStyle/>
        <a:p>
          <a:pPr>
            <a:lnSpc>
              <a:spcPct val="100000"/>
            </a:lnSpc>
          </a:pPr>
          <a:r>
            <a:rPr lang="en-US"/>
            <a:t>There are $37,802,650 funds lent in Lebanon</a:t>
          </a:r>
        </a:p>
      </dgm:t>
    </dgm:pt>
    <dgm:pt modelId="{911A8343-810A-4EB2-9C2E-507D6EA28B95}" type="parTrans" cxnId="{0ED4744A-D8EA-4D75-8023-4BE451CB6489}">
      <dgm:prSet/>
      <dgm:spPr/>
      <dgm:t>
        <a:bodyPr/>
        <a:lstStyle/>
        <a:p>
          <a:endParaRPr lang="en-US"/>
        </a:p>
      </dgm:t>
    </dgm:pt>
    <dgm:pt modelId="{038849A4-733B-44C1-B978-DCE5A4EE94FB}" type="sibTrans" cxnId="{0ED4744A-D8EA-4D75-8023-4BE451CB6489}">
      <dgm:prSet/>
      <dgm:spPr/>
      <dgm:t>
        <a:bodyPr/>
        <a:lstStyle/>
        <a:p>
          <a:endParaRPr lang="en-US"/>
        </a:p>
      </dgm:t>
    </dgm:pt>
    <dgm:pt modelId="{86785270-4B29-4DEB-A418-55ED7E3FB1D3}">
      <dgm:prSet/>
      <dgm:spPr/>
      <dgm:t>
        <a:bodyPr/>
        <a:lstStyle/>
        <a:p>
          <a:pPr>
            <a:lnSpc>
              <a:spcPct val="100000"/>
            </a:lnSpc>
          </a:pPr>
          <a:r>
            <a:rPr lang="en-US"/>
            <a:t>1,507.5</a:t>
          </a:r>
          <a:r>
            <a:rPr lang="en-US" b="1"/>
            <a:t> </a:t>
          </a:r>
          <a:r>
            <a:rPr lang="en-US"/>
            <a:t>Lebanon Pounds = $1 in the U.S </a:t>
          </a:r>
        </a:p>
      </dgm:t>
    </dgm:pt>
    <dgm:pt modelId="{E77F745D-BDA7-41E9-B8BA-C595B7DFC0CC}" type="parTrans" cxnId="{7596ABED-DB03-43FE-B4FD-A4C76902853E}">
      <dgm:prSet/>
      <dgm:spPr/>
      <dgm:t>
        <a:bodyPr/>
        <a:lstStyle/>
        <a:p>
          <a:endParaRPr lang="en-US"/>
        </a:p>
      </dgm:t>
    </dgm:pt>
    <dgm:pt modelId="{01EB4C3B-67C4-4F95-8B56-73848945AA82}" type="sibTrans" cxnId="{7596ABED-DB03-43FE-B4FD-A4C76902853E}">
      <dgm:prSet/>
      <dgm:spPr/>
      <dgm:t>
        <a:bodyPr/>
        <a:lstStyle/>
        <a:p>
          <a:endParaRPr lang="en-US"/>
        </a:p>
      </dgm:t>
    </dgm:pt>
    <dgm:pt modelId="{3E94AA50-DF51-4D81-87ED-B73DFC82DB8E}" type="pres">
      <dgm:prSet presAssocID="{ECD386BF-DDB7-42A6-AA44-7A0F77E8494A}" presName="root" presStyleCnt="0">
        <dgm:presLayoutVars>
          <dgm:dir/>
          <dgm:resizeHandles val="exact"/>
        </dgm:presLayoutVars>
      </dgm:prSet>
      <dgm:spPr/>
    </dgm:pt>
    <dgm:pt modelId="{A7C5C61F-EC52-4077-BE3E-0E83459D58DD}" type="pres">
      <dgm:prSet presAssocID="{4CA386AF-08A4-4506-9AF1-A16AEBF61B9E}" presName="compNode" presStyleCnt="0"/>
      <dgm:spPr/>
    </dgm:pt>
    <dgm:pt modelId="{123CF794-75A3-4BDF-8DD4-CFE026080977}" type="pres">
      <dgm:prSet presAssocID="{4CA386AF-08A4-4506-9AF1-A16AEBF61B9E}" presName="bgRect" presStyleLbl="bgShp" presStyleIdx="0" presStyleCnt="3"/>
      <dgm:spPr/>
    </dgm:pt>
    <dgm:pt modelId="{CA47CF77-7AE1-4E89-B0F5-A5369D92BD57}" type="pres">
      <dgm:prSet presAssocID="{4CA386AF-08A4-4506-9AF1-A16AEBF61B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11306D21-4E13-4BA1-83A9-68CAACED2324}" type="pres">
      <dgm:prSet presAssocID="{4CA386AF-08A4-4506-9AF1-A16AEBF61B9E}" presName="spaceRect" presStyleCnt="0"/>
      <dgm:spPr/>
    </dgm:pt>
    <dgm:pt modelId="{FE72F0AC-4DA8-47B8-BF26-F565D55F93C0}" type="pres">
      <dgm:prSet presAssocID="{4CA386AF-08A4-4506-9AF1-A16AEBF61B9E}" presName="parTx" presStyleLbl="revTx" presStyleIdx="0" presStyleCnt="3">
        <dgm:presLayoutVars>
          <dgm:chMax val="0"/>
          <dgm:chPref val="0"/>
        </dgm:presLayoutVars>
      </dgm:prSet>
      <dgm:spPr/>
    </dgm:pt>
    <dgm:pt modelId="{9F9D69AC-9752-4D94-94D3-2E0A8D048357}" type="pres">
      <dgm:prSet presAssocID="{8D84A8E0-67E0-4834-A087-F460EF1D00CB}" presName="sibTrans" presStyleCnt="0"/>
      <dgm:spPr/>
    </dgm:pt>
    <dgm:pt modelId="{7BB6714B-7C4C-4F60-965C-8E1F442C4DE1}" type="pres">
      <dgm:prSet presAssocID="{168438BC-18B0-4753-B7D9-203CD1211124}" presName="compNode" presStyleCnt="0"/>
      <dgm:spPr/>
    </dgm:pt>
    <dgm:pt modelId="{79E9DD2D-086D-4D1F-A21B-DA1DD95F0935}" type="pres">
      <dgm:prSet presAssocID="{168438BC-18B0-4753-B7D9-203CD1211124}" presName="bgRect" presStyleLbl="bgShp" presStyleIdx="1" presStyleCnt="3"/>
      <dgm:spPr/>
    </dgm:pt>
    <dgm:pt modelId="{60D4E274-4D48-433D-A85E-2CEA95E1EEBC}" type="pres">
      <dgm:prSet presAssocID="{168438BC-18B0-4753-B7D9-203CD12111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FEB0F927-B2F4-48AD-9BCD-E3A51EDF2E9E}" type="pres">
      <dgm:prSet presAssocID="{168438BC-18B0-4753-B7D9-203CD1211124}" presName="spaceRect" presStyleCnt="0"/>
      <dgm:spPr/>
    </dgm:pt>
    <dgm:pt modelId="{66F3AA30-4A3C-40A3-959F-86560B55367E}" type="pres">
      <dgm:prSet presAssocID="{168438BC-18B0-4753-B7D9-203CD1211124}" presName="parTx" presStyleLbl="revTx" presStyleIdx="1" presStyleCnt="3">
        <dgm:presLayoutVars>
          <dgm:chMax val="0"/>
          <dgm:chPref val="0"/>
        </dgm:presLayoutVars>
      </dgm:prSet>
      <dgm:spPr/>
    </dgm:pt>
    <dgm:pt modelId="{E8BDB032-F16F-4486-81D8-66ED3D8D39B7}" type="pres">
      <dgm:prSet presAssocID="{038849A4-733B-44C1-B978-DCE5A4EE94FB}" presName="sibTrans" presStyleCnt="0"/>
      <dgm:spPr/>
    </dgm:pt>
    <dgm:pt modelId="{9B46133A-11BC-4B00-AD89-66C85F003DFD}" type="pres">
      <dgm:prSet presAssocID="{86785270-4B29-4DEB-A418-55ED7E3FB1D3}" presName="compNode" presStyleCnt="0"/>
      <dgm:spPr/>
    </dgm:pt>
    <dgm:pt modelId="{07955003-91E9-4A57-B3DD-27DBF076C852}" type="pres">
      <dgm:prSet presAssocID="{86785270-4B29-4DEB-A418-55ED7E3FB1D3}" presName="bgRect" presStyleLbl="bgShp" presStyleIdx="2" presStyleCnt="3"/>
      <dgm:spPr/>
    </dgm:pt>
    <dgm:pt modelId="{2880C69E-D5E0-4E4A-A062-2A0851CBF680}" type="pres">
      <dgm:prSet presAssocID="{86785270-4B29-4DEB-A418-55ED7E3FB1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77AB51E6-B386-4234-8C98-C287D670466B}" type="pres">
      <dgm:prSet presAssocID="{86785270-4B29-4DEB-A418-55ED7E3FB1D3}" presName="spaceRect" presStyleCnt="0"/>
      <dgm:spPr/>
    </dgm:pt>
    <dgm:pt modelId="{FB13749A-7249-4501-A9F9-93D5D8DF26BF}" type="pres">
      <dgm:prSet presAssocID="{86785270-4B29-4DEB-A418-55ED7E3FB1D3}" presName="parTx" presStyleLbl="revTx" presStyleIdx="2" presStyleCnt="3">
        <dgm:presLayoutVars>
          <dgm:chMax val="0"/>
          <dgm:chPref val="0"/>
        </dgm:presLayoutVars>
      </dgm:prSet>
      <dgm:spPr/>
    </dgm:pt>
  </dgm:ptLst>
  <dgm:cxnLst>
    <dgm:cxn modelId="{7F2D1B07-934F-41FC-959B-C2FAD360D9CB}" type="presOf" srcId="{4CA386AF-08A4-4506-9AF1-A16AEBF61B9E}" destId="{FE72F0AC-4DA8-47B8-BF26-F565D55F93C0}" srcOrd="0" destOrd="0" presId="urn:microsoft.com/office/officeart/2018/2/layout/IconVerticalSolidList"/>
    <dgm:cxn modelId="{0ED4744A-D8EA-4D75-8023-4BE451CB6489}" srcId="{ECD386BF-DDB7-42A6-AA44-7A0F77E8494A}" destId="{168438BC-18B0-4753-B7D9-203CD1211124}" srcOrd="1" destOrd="0" parTransId="{911A8343-810A-4EB2-9C2E-507D6EA28B95}" sibTransId="{038849A4-733B-44C1-B978-DCE5A4EE94FB}"/>
    <dgm:cxn modelId="{BA73ED88-5DAC-402A-9B66-1A74E54D8611}" type="presOf" srcId="{86785270-4B29-4DEB-A418-55ED7E3FB1D3}" destId="{FB13749A-7249-4501-A9F9-93D5D8DF26BF}" srcOrd="0" destOrd="0" presId="urn:microsoft.com/office/officeart/2018/2/layout/IconVerticalSolidList"/>
    <dgm:cxn modelId="{83BE5696-766D-42B7-B85A-C5F769F5B23A}" type="presOf" srcId="{168438BC-18B0-4753-B7D9-203CD1211124}" destId="{66F3AA30-4A3C-40A3-959F-86560B55367E}" srcOrd="0" destOrd="0" presId="urn:microsoft.com/office/officeart/2018/2/layout/IconVerticalSolidList"/>
    <dgm:cxn modelId="{7635F3E4-80FF-4938-9EC2-1B5A4A07F7E0}" srcId="{ECD386BF-DDB7-42A6-AA44-7A0F77E8494A}" destId="{4CA386AF-08A4-4506-9AF1-A16AEBF61B9E}" srcOrd="0" destOrd="0" parTransId="{6EDC9454-ADE1-4D8D-AA10-F784A75D1068}" sibTransId="{8D84A8E0-67E0-4834-A087-F460EF1D00CB}"/>
    <dgm:cxn modelId="{0A7171EB-3FDD-4F35-8129-BBFC2964B7A5}" type="presOf" srcId="{ECD386BF-DDB7-42A6-AA44-7A0F77E8494A}" destId="{3E94AA50-DF51-4D81-87ED-B73DFC82DB8E}" srcOrd="0" destOrd="0" presId="urn:microsoft.com/office/officeart/2018/2/layout/IconVerticalSolidList"/>
    <dgm:cxn modelId="{7596ABED-DB03-43FE-B4FD-A4C76902853E}" srcId="{ECD386BF-DDB7-42A6-AA44-7A0F77E8494A}" destId="{86785270-4B29-4DEB-A418-55ED7E3FB1D3}" srcOrd="2" destOrd="0" parTransId="{E77F745D-BDA7-41E9-B8BA-C595B7DFC0CC}" sibTransId="{01EB4C3B-67C4-4F95-8B56-73848945AA82}"/>
    <dgm:cxn modelId="{E104D132-0B45-4946-937F-909B4C15BEA4}" type="presParOf" srcId="{3E94AA50-DF51-4D81-87ED-B73DFC82DB8E}" destId="{A7C5C61F-EC52-4077-BE3E-0E83459D58DD}" srcOrd="0" destOrd="0" presId="urn:microsoft.com/office/officeart/2018/2/layout/IconVerticalSolidList"/>
    <dgm:cxn modelId="{27716E4B-50D4-4D60-A02C-3F6A139E7257}" type="presParOf" srcId="{A7C5C61F-EC52-4077-BE3E-0E83459D58DD}" destId="{123CF794-75A3-4BDF-8DD4-CFE026080977}" srcOrd="0" destOrd="0" presId="urn:microsoft.com/office/officeart/2018/2/layout/IconVerticalSolidList"/>
    <dgm:cxn modelId="{B93A4ECE-B341-4F44-AEEA-1F27F1DD1229}" type="presParOf" srcId="{A7C5C61F-EC52-4077-BE3E-0E83459D58DD}" destId="{CA47CF77-7AE1-4E89-B0F5-A5369D92BD57}" srcOrd="1" destOrd="0" presId="urn:microsoft.com/office/officeart/2018/2/layout/IconVerticalSolidList"/>
    <dgm:cxn modelId="{9DDF6142-DF90-4D84-833A-727B91824877}" type="presParOf" srcId="{A7C5C61F-EC52-4077-BE3E-0E83459D58DD}" destId="{11306D21-4E13-4BA1-83A9-68CAACED2324}" srcOrd="2" destOrd="0" presId="urn:microsoft.com/office/officeart/2018/2/layout/IconVerticalSolidList"/>
    <dgm:cxn modelId="{D2B54704-D30D-4524-B933-C11E17CC8794}" type="presParOf" srcId="{A7C5C61F-EC52-4077-BE3E-0E83459D58DD}" destId="{FE72F0AC-4DA8-47B8-BF26-F565D55F93C0}" srcOrd="3" destOrd="0" presId="urn:microsoft.com/office/officeart/2018/2/layout/IconVerticalSolidList"/>
    <dgm:cxn modelId="{63F01B68-6D67-432C-8D2D-274A6C40D3CA}" type="presParOf" srcId="{3E94AA50-DF51-4D81-87ED-B73DFC82DB8E}" destId="{9F9D69AC-9752-4D94-94D3-2E0A8D048357}" srcOrd="1" destOrd="0" presId="urn:microsoft.com/office/officeart/2018/2/layout/IconVerticalSolidList"/>
    <dgm:cxn modelId="{0DF0F704-822A-453C-ADC3-9847F4880755}" type="presParOf" srcId="{3E94AA50-DF51-4D81-87ED-B73DFC82DB8E}" destId="{7BB6714B-7C4C-4F60-965C-8E1F442C4DE1}" srcOrd="2" destOrd="0" presId="urn:microsoft.com/office/officeart/2018/2/layout/IconVerticalSolidList"/>
    <dgm:cxn modelId="{552FA8D7-6C83-4941-9D2F-F67A5511876D}" type="presParOf" srcId="{7BB6714B-7C4C-4F60-965C-8E1F442C4DE1}" destId="{79E9DD2D-086D-4D1F-A21B-DA1DD95F0935}" srcOrd="0" destOrd="0" presId="urn:microsoft.com/office/officeart/2018/2/layout/IconVerticalSolidList"/>
    <dgm:cxn modelId="{DCA57E0B-3FE2-4FF0-8870-D7AA32B16A65}" type="presParOf" srcId="{7BB6714B-7C4C-4F60-965C-8E1F442C4DE1}" destId="{60D4E274-4D48-433D-A85E-2CEA95E1EEBC}" srcOrd="1" destOrd="0" presId="urn:microsoft.com/office/officeart/2018/2/layout/IconVerticalSolidList"/>
    <dgm:cxn modelId="{426412C7-F277-4807-8E5A-48C709C6FFB8}" type="presParOf" srcId="{7BB6714B-7C4C-4F60-965C-8E1F442C4DE1}" destId="{FEB0F927-B2F4-48AD-9BCD-E3A51EDF2E9E}" srcOrd="2" destOrd="0" presId="urn:microsoft.com/office/officeart/2018/2/layout/IconVerticalSolidList"/>
    <dgm:cxn modelId="{ED03AA42-B86B-41A1-BB37-2C52DA5362A4}" type="presParOf" srcId="{7BB6714B-7C4C-4F60-965C-8E1F442C4DE1}" destId="{66F3AA30-4A3C-40A3-959F-86560B55367E}" srcOrd="3" destOrd="0" presId="urn:microsoft.com/office/officeart/2018/2/layout/IconVerticalSolidList"/>
    <dgm:cxn modelId="{5C51E593-A57F-4347-B7F1-9756BC5D619C}" type="presParOf" srcId="{3E94AA50-DF51-4D81-87ED-B73DFC82DB8E}" destId="{E8BDB032-F16F-4486-81D8-66ED3D8D39B7}" srcOrd="3" destOrd="0" presId="urn:microsoft.com/office/officeart/2018/2/layout/IconVerticalSolidList"/>
    <dgm:cxn modelId="{A0265F71-F0D1-460C-A54B-CF4F60730852}" type="presParOf" srcId="{3E94AA50-DF51-4D81-87ED-B73DFC82DB8E}" destId="{9B46133A-11BC-4B00-AD89-66C85F003DFD}" srcOrd="4" destOrd="0" presId="urn:microsoft.com/office/officeart/2018/2/layout/IconVerticalSolidList"/>
    <dgm:cxn modelId="{E7104D90-EB1D-42BF-81A4-71CA15A272C4}" type="presParOf" srcId="{9B46133A-11BC-4B00-AD89-66C85F003DFD}" destId="{07955003-91E9-4A57-B3DD-27DBF076C852}" srcOrd="0" destOrd="0" presId="urn:microsoft.com/office/officeart/2018/2/layout/IconVerticalSolidList"/>
    <dgm:cxn modelId="{B04C1691-62EF-4D35-B193-C4AC447A38CF}" type="presParOf" srcId="{9B46133A-11BC-4B00-AD89-66C85F003DFD}" destId="{2880C69E-D5E0-4E4A-A062-2A0851CBF680}" srcOrd="1" destOrd="0" presId="urn:microsoft.com/office/officeart/2018/2/layout/IconVerticalSolidList"/>
    <dgm:cxn modelId="{D263DE49-A195-4B08-8B68-9985F79A9B2A}" type="presParOf" srcId="{9B46133A-11BC-4B00-AD89-66C85F003DFD}" destId="{77AB51E6-B386-4234-8C98-C287D670466B}" srcOrd="2" destOrd="0" presId="urn:microsoft.com/office/officeart/2018/2/layout/IconVerticalSolidList"/>
    <dgm:cxn modelId="{4549322D-9853-43C4-96E7-8DA9544BC018}" type="presParOf" srcId="{9B46133A-11BC-4B00-AD89-66C85F003DFD}" destId="{FB13749A-7249-4501-A9F9-93D5D8DF26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CF794-75A3-4BDF-8DD4-CFE026080977}">
      <dsp:nvSpPr>
        <dsp:cNvPr id="0" name=""/>
        <dsp:cNvSpPr/>
      </dsp:nvSpPr>
      <dsp:spPr>
        <a:xfrm>
          <a:off x="0" y="607"/>
          <a:ext cx="6628804" cy="14223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47CF77-7AE1-4E89-B0F5-A5369D92BD57}">
      <dsp:nvSpPr>
        <dsp:cNvPr id="0" name=""/>
        <dsp:cNvSpPr/>
      </dsp:nvSpPr>
      <dsp:spPr>
        <a:xfrm>
          <a:off x="430272" y="320645"/>
          <a:ext cx="782314" cy="7823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72F0AC-4DA8-47B8-BF26-F565D55F93C0}">
      <dsp:nvSpPr>
        <dsp:cNvPr id="0" name=""/>
        <dsp:cNvSpPr/>
      </dsp:nvSpPr>
      <dsp:spPr>
        <a:xfrm>
          <a:off x="1642860" y="607"/>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100000"/>
            </a:lnSpc>
            <a:spcBef>
              <a:spcPct val="0"/>
            </a:spcBef>
            <a:spcAft>
              <a:spcPct val="35000"/>
            </a:spcAft>
            <a:buNone/>
          </a:pPr>
          <a:r>
            <a:rPr lang="en-US" sz="2500" kern="1200"/>
            <a:t>There are 407 loans currently fundraising in Lebanon </a:t>
          </a:r>
        </a:p>
      </dsp:txBody>
      <dsp:txXfrm>
        <a:off x="1642860" y="607"/>
        <a:ext cx="4985943" cy="1422390"/>
      </dsp:txXfrm>
    </dsp:sp>
    <dsp:sp modelId="{79E9DD2D-086D-4D1F-A21B-DA1DD95F0935}">
      <dsp:nvSpPr>
        <dsp:cNvPr id="0" name=""/>
        <dsp:cNvSpPr/>
      </dsp:nvSpPr>
      <dsp:spPr>
        <a:xfrm>
          <a:off x="0" y="1778595"/>
          <a:ext cx="6628804" cy="142239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4E274-4D48-433D-A85E-2CEA95E1EEBC}">
      <dsp:nvSpPr>
        <dsp:cNvPr id="0" name=""/>
        <dsp:cNvSpPr/>
      </dsp:nvSpPr>
      <dsp:spPr>
        <a:xfrm>
          <a:off x="430272" y="2098633"/>
          <a:ext cx="782314" cy="7823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F3AA30-4A3C-40A3-959F-86560B55367E}">
      <dsp:nvSpPr>
        <dsp:cNvPr id="0" name=""/>
        <dsp:cNvSpPr/>
      </dsp:nvSpPr>
      <dsp:spPr>
        <a:xfrm>
          <a:off x="1642860" y="1778595"/>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100000"/>
            </a:lnSpc>
            <a:spcBef>
              <a:spcPct val="0"/>
            </a:spcBef>
            <a:spcAft>
              <a:spcPct val="35000"/>
            </a:spcAft>
            <a:buNone/>
          </a:pPr>
          <a:r>
            <a:rPr lang="en-US" sz="2500" kern="1200"/>
            <a:t>There are $37,802,650 funds lent in Lebanon</a:t>
          </a:r>
        </a:p>
      </dsp:txBody>
      <dsp:txXfrm>
        <a:off x="1642860" y="1778595"/>
        <a:ext cx="4985943" cy="1422390"/>
      </dsp:txXfrm>
    </dsp:sp>
    <dsp:sp modelId="{07955003-91E9-4A57-B3DD-27DBF076C852}">
      <dsp:nvSpPr>
        <dsp:cNvPr id="0" name=""/>
        <dsp:cNvSpPr/>
      </dsp:nvSpPr>
      <dsp:spPr>
        <a:xfrm>
          <a:off x="0" y="3556583"/>
          <a:ext cx="6628804" cy="142239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0C69E-D5E0-4E4A-A062-2A0851CBF680}">
      <dsp:nvSpPr>
        <dsp:cNvPr id="0" name=""/>
        <dsp:cNvSpPr/>
      </dsp:nvSpPr>
      <dsp:spPr>
        <a:xfrm>
          <a:off x="430272" y="3876620"/>
          <a:ext cx="782314" cy="7823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13749A-7249-4501-A9F9-93D5D8DF26BF}">
      <dsp:nvSpPr>
        <dsp:cNvPr id="0" name=""/>
        <dsp:cNvSpPr/>
      </dsp:nvSpPr>
      <dsp:spPr>
        <a:xfrm>
          <a:off x="1642860" y="3556583"/>
          <a:ext cx="4985943" cy="1422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536" tIns="150536" rIns="150536" bIns="150536" numCol="1" spcCol="1270" anchor="ctr" anchorCtr="0">
          <a:noAutofit/>
        </a:bodyPr>
        <a:lstStyle/>
        <a:p>
          <a:pPr marL="0" lvl="0" indent="0" algn="l" defTabSz="1111250">
            <a:lnSpc>
              <a:spcPct val="100000"/>
            </a:lnSpc>
            <a:spcBef>
              <a:spcPct val="0"/>
            </a:spcBef>
            <a:spcAft>
              <a:spcPct val="35000"/>
            </a:spcAft>
            <a:buNone/>
          </a:pPr>
          <a:r>
            <a:rPr lang="en-US" sz="2500" kern="1200"/>
            <a:t>1,507.5</a:t>
          </a:r>
          <a:r>
            <a:rPr lang="en-US" sz="2500" b="1" kern="1200"/>
            <a:t> </a:t>
          </a:r>
          <a:r>
            <a:rPr lang="en-US" sz="2500" kern="1200"/>
            <a:t>Lebanon Pounds = $1 in the U.S </a:t>
          </a:r>
        </a:p>
      </dsp:txBody>
      <dsp:txXfrm>
        <a:off x="1642860" y="3556583"/>
        <a:ext cx="4985943" cy="14223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5894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2040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696946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12382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222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82056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0721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3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288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0019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030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739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7110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1768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3812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4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6CE7D5-CF57-46EF-B807-FDD0502418D4}" type="datetimeFigureOut">
              <a:rPr lang="en-US" smtClean="0"/>
              <a:t>5/14/2019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42922463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19136" y="1020871"/>
            <a:ext cx="6960759" cy="2849671"/>
          </a:xfrm>
        </p:spPr>
        <p:txBody>
          <a:bodyPr>
            <a:normAutofit/>
          </a:bodyPr>
          <a:lstStyle/>
          <a:p>
            <a:pPr algn="l"/>
            <a:r>
              <a:rPr lang="en-US" sz="6000">
                <a:solidFill>
                  <a:srgbClr val="FFFFFF"/>
                </a:solidFill>
              </a:rPr>
              <a:t>Our Kiva Loan Project</a:t>
            </a:r>
          </a:p>
        </p:txBody>
      </p:sp>
      <p:sp>
        <p:nvSpPr>
          <p:cNvPr id="3" name="Subtitle 2"/>
          <p:cNvSpPr>
            <a:spLocks noGrp="1"/>
          </p:cNvSpPr>
          <p:nvPr>
            <p:ph type="subTitle" idx="1"/>
          </p:nvPr>
        </p:nvSpPr>
        <p:spPr>
          <a:xfrm>
            <a:off x="4548104" y="3962088"/>
            <a:ext cx="6112077" cy="1186108"/>
          </a:xfrm>
        </p:spPr>
        <p:txBody>
          <a:bodyPr>
            <a:normAutofit/>
          </a:bodyPr>
          <a:lstStyle/>
          <a:p>
            <a:pPr algn="l"/>
            <a:r>
              <a:rPr lang="en-US">
                <a:solidFill>
                  <a:srgbClr val="FFFFFF">
                    <a:alpha val="70000"/>
                  </a:srgbClr>
                </a:solidFill>
              </a:rPr>
              <a:t>By: Joshua Meadows and Jason Rankin</a:t>
            </a:r>
          </a:p>
        </p:txBody>
      </p:sp>
      <p:sp>
        <p:nvSpPr>
          <p:cNvPr id="21"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F1F18-DDEC-4BA2-B1F3-799086E37115}"/>
              </a:ext>
            </a:extLst>
          </p:cNvPr>
          <p:cNvSpPr>
            <a:spLocks noGrp="1"/>
          </p:cNvSpPr>
          <p:nvPr>
            <p:ph type="title"/>
          </p:nvPr>
        </p:nvSpPr>
        <p:spPr>
          <a:xfrm>
            <a:off x="5536734" y="609600"/>
            <a:ext cx="3737268" cy="1320800"/>
          </a:xfrm>
        </p:spPr>
        <p:txBody>
          <a:bodyPr>
            <a:normAutofit/>
          </a:bodyPr>
          <a:lstStyle/>
          <a:p>
            <a:pPr>
              <a:lnSpc>
                <a:spcPct val="90000"/>
              </a:lnSpc>
            </a:pPr>
            <a:r>
              <a:rPr lang="en-US" sz="2000"/>
              <a:t>OUR GOAL IS TO LOAN $100 TO YASMINE FROM LEBANON</a:t>
            </a:r>
            <a:br>
              <a:rPr lang="en-US" sz="2000"/>
            </a:br>
            <a:r>
              <a:rPr lang="en-US" sz="2000"/>
              <a:t> </a:t>
            </a:r>
          </a:p>
        </p:txBody>
      </p:sp>
      <p:pic>
        <p:nvPicPr>
          <p:cNvPr id="7" name="Picture 4" descr="A person standing in front of a building&#10;&#10;Description generated with very high confidence">
            <a:extLst>
              <a:ext uri="{FF2B5EF4-FFF2-40B4-BE49-F238E27FC236}">
                <a16:creationId xmlns:a16="http://schemas.microsoft.com/office/drawing/2014/main" id="{22BFD0C4-06F1-456E-8047-353A9585F3B0}"/>
              </a:ext>
            </a:extLst>
          </p:cNvPr>
          <p:cNvPicPr>
            <a:picLocks noChangeAspect="1"/>
          </p:cNvPicPr>
          <p:nvPr/>
        </p:nvPicPr>
        <p:blipFill rotWithShape="1">
          <a:blip r:embed="rId2"/>
          <a:srcRect r="-1" b="4660"/>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14" descr="A picture containing indoor, red, table, sitting&#10;&#10;Description generated with very high confidence">
            <a:extLst>
              <a:ext uri="{FF2B5EF4-FFF2-40B4-BE49-F238E27FC236}">
                <a16:creationId xmlns:a16="http://schemas.microsoft.com/office/drawing/2014/main" id="{9A04A446-5B4C-4560-8C77-400A3A8A172C}"/>
              </a:ext>
            </a:extLst>
          </p:cNvPr>
          <p:cNvPicPr>
            <a:picLocks noGrp="1" noChangeAspect="1"/>
          </p:cNvPicPr>
          <p:nvPr>
            <p:ph idx="1"/>
          </p:nvPr>
        </p:nvPicPr>
        <p:blipFill>
          <a:blip r:embed="rId3"/>
          <a:stretch>
            <a:fillRect/>
          </a:stretch>
        </p:blipFill>
        <p:spPr>
          <a:xfrm flipH="1">
            <a:off x="5507134" y="2265408"/>
            <a:ext cx="3767860" cy="2477814"/>
          </a:xfrm>
          <a:prstGeom prst="rect">
            <a:avLst/>
          </a:prstGeom>
        </p:spPr>
      </p:pic>
    </p:spTree>
    <p:extLst>
      <p:ext uri="{BB962C8B-B14F-4D97-AF65-F5344CB8AC3E}">
        <p14:creationId xmlns:p14="http://schemas.microsoft.com/office/powerpoint/2010/main" val="3078901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ABB1E28D-0E5E-4D88-A8CF-54625B0B3C01}"/>
              </a:ext>
            </a:extLst>
          </p:cNvPr>
          <p:cNvSpPr>
            <a:spLocks noGrp="1"/>
          </p:cNvSpPr>
          <p:nvPr>
            <p:ph type="title"/>
          </p:nvPr>
        </p:nvSpPr>
        <p:spPr>
          <a:xfrm>
            <a:off x="677334" y="609600"/>
            <a:ext cx="8596668" cy="1320800"/>
          </a:xfrm>
        </p:spPr>
        <p:txBody>
          <a:bodyPr>
            <a:normAutofit/>
          </a:bodyPr>
          <a:lstStyle/>
          <a:p>
            <a:r>
              <a:rPr lang="en-US"/>
              <a:t>YASMINE IS A 21 YEARS OLD LEBANESE MARRIED WOMAN</a:t>
            </a:r>
          </a:p>
        </p:txBody>
      </p:sp>
      <p:sp>
        <p:nvSpPr>
          <p:cNvPr id="3" name="Content Placeholder 2">
            <a:extLst>
              <a:ext uri="{FF2B5EF4-FFF2-40B4-BE49-F238E27FC236}">
                <a16:creationId xmlns:a16="http://schemas.microsoft.com/office/drawing/2014/main" id="{18E37201-C274-4ACC-8760-AF32ADD96DD9}"/>
              </a:ext>
            </a:extLst>
          </p:cNvPr>
          <p:cNvSpPr>
            <a:spLocks noGrp="1"/>
          </p:cNvSpPr>
          <p:nvPr>
            <p:ph idx="1"/>
          </p:nvPr>
        </p:nvSpPr>
        <p:spPr>
          <a:xfrm>
            <a:off x="677334" y="2160589"/>
            <a:ext cx="8596668" cy="3880773"/>
          </a:xfrm>
        </p:spPr>
        <p:txBody>
          <a:bodyPr vert="horz" lIns="91440" tIns="45720" rIns="91440" bIns="45720" rtlCol="0" anchor="t">
            <a:normAutofit/>
          </a:bodyPr>
          <a:lstStyle/>
          <a:p>
            <a:pPr marL="344170" indent="-344170"/>
            <a:r>
              <a:rPr lang="en-US"/>
              <a:t>She needs a total loan of $1,050 to help pay for her children's school fees.</a:t>
            </a:r>
          </a:p>
          <a:p>
            <a:pPr marL="344170" indent="-344170"/>
            <a:endParaRPr lang="en-US">
              <a:cs typeface="Arial" panose="020B0604020202020204"/>
            </a:endParaRPr>
          </a:p>
          <a:p>
            <a:r>
              <a:rPr lang="en-US" sz="1800">
                <a:latin typeface="Trebuchet MS"/>
              </a:rPr>
              <a:t>If she is </a:t>
            </a:r>
            <a:r>
              <a:rPr lang="en-US">
                <a:latin typeface="Trebuchet MS"/>
              </a:rPr>
              <a:t>loaned 100 dollars</a:t>
            </a:r>
            <a:r>
              <a:rPr lang="en-US" sz="1800">
                <a:latin typeface="Trebuchet MS"/>
              </a:rPr>
              <a:t>, she can get </a:t>
            </a:r>
            <a:r>
              <a:rPr lang="en-US">
                <a:latin typeface="Trebuchet MS"/>
              </a:rPr>
              <a:t>the resources she need to pay for her children's school fees, purchase all the books, and ensure her children a suitable education. </a:t>
            </a:r>
          </a:p>
          <a:p>
            <a:endParaRPr lang="en-US"/>
          </a:p>
          <a:p>
            <a:r>
              <a:rPr lang="en-US"/>
              <a:t>This loan is special because it helps pay tuition and school expenses for her son.</a:t>
            </a:r>
            <a:endParaRPr lang="en-US">
              <a:latin typeface="Trebuchet MS"/>
            </a:endParaRPr>
          </a:p>
          <a:p>
            <a:endParaRPr lang="en-US" b="1"/>
          </a:p>
          <a:p>
            <a:endParaRPr lang="en-US">
              <a:latin typeface="Trebuchet MS"/>
            </a:endParaRPr>
          </a:p>
          <a:p>
            <a:endParaRPr lang="en-US">
              <a:latin typeface="Trebuchet MS"/>
            </a:endParaRPr>
          </a:p>
          <a:p>
            <a:pPr marL="0" indent="0">
              <a:buNone/>
            </a:pPr>
            <a:endParaRPr lang="en-US">
              <a:latin typeface="Trebuchet MS"/>
            </a:endParaRPr>
          </a:p>
        </p:txBody>
      </p:sp>
    </p:spTree>
    <p:extLst>
      <p:ext uri="{BB962C8B-B14F-4D97-AF65-F5344CB8AC3E}">
        <p14:creationId xmlns:p14="http://schemas.microsoft.com/office/powerpoint/2010/main" val="253930994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23C6-F6BD-45AE-986A-EEE041270BB5}"/>
              </a:ext>
            </a:extLst>
          </p:cNvPr>
          <p:cNvSpPr>
            <a:spLocks noGrp="1"/>
          </p:cNvSpPr>
          <p:nvPr>
            <p:ph type="title"/>
          </p:nvPr>
        </p:nvSpPr>
        <p:spPr/>
        <p:txBody>
          <a:bodyPr>
            <a:normAutofit/>
          </a:bodyPr>
          <a:lstStyle/>
          <a:p>
            <a:r>
              <a:rPr lang="en-US" dirty="0"/>
              <a:t>                   THE SAD TRUTH</a:t>
            </a:r>
          </a:p>
        </p:txBody>
      </p:sp>
      <p:sp>
        <p:nvSpPr>
          <p:cNvPr id="3" name="Content Placeholder 2">
            <a:extLst>
              <a:ext uri="{FF2B5EF4-FFF2-40B4-BE49-F238E27FC236}">
                <a16:creationId xmlns:a16="http://schemas.microsoft.com/office/drawing/2014/main" id="{2FE88D39-652A-44EE-A2E8-ABF44101A1D3}"/>
              </a:ext>
            </a:extLst>
          </p:cNvPr>
          <p:cNvSpPr>
            <a:spLocks noGrp="1"/>
          </p:cNvSpPr>
          <p:nvPr>
            <p:ph sz="half" idx="1"/>
          </p:nvPr>
        </p:nvSpPr>
        <p:spPr/>
        <p:txBody>
          <a:bodyPr vert="horz" lIns="91440" tIns="45720" rIns="91440" bIns="45720" rtlCol="0" anchor="t">
            <a:normAutofit/>
          </a:bodyPr>
          <a:lstStyle/>
          <a:p>
            <a:pPr marL="0" indent="0">
              <a:buNone/>
            </a:pPr>
            <a:r>
              <a:rPr lang="en-US"/>
              <a:t>Lebanon has a literacy rate of 93.9%, yet children can't even afford school. Lebanon is even ranked globally as the 4th best country for math and science education, but children can’t take advantage of that. That is why Yasmine's child should be able to go to school along with his siblings.</a:t>
            </a:r>
          </a:p>
        </p:txBody>
      </p:sp>
      <p:sp>
        <p:nvSpPr>
          <p:cNvPr id="4" name="Content Placeholder 3">
            <a:extLst>
              <a:ext uri="{FF2B5EF4-FFF2-40B4-BE49-F238E27FC236}">
                <a16:creationId xmlns:a16="http://schemas.microsoft.com/office/drawing/2014/main" id="{294B4467-8A41-4654-AA34-067B5B2E29D5}"/>
              </a:ext>
            </a:extLst>
          </p:cNvPr>
          <p:cNvSpPr>
            <a:spLocks noGrp="1"/>
          </p:cNvSpPr>
          <p:nvPr>
            <p:ph sz="half" idx="2"/>
          </p:nvPr>
        </p:nvSpPr>
        <p:spPr/>
        <p:txBody>
          <a:bodyPr vert="horz" lIns="91440" tIns="45720" rIns="91440" bIns="45720" rtlCol="0" anchor="t">
            <a:normAutofit/>
          </a:bodyPr>
          <a:lstStyle/>
          <a:p>
            <a:pPr marL="0" indent="0">
              <a:buNone/>
            </a:pPr>
            <a:r>
              <a:rPr lang="en-US"/>
              <a:t>Lebanon is a middle-income country; they have little access to aid. Those who are employed in Lebanon are not likely to have jobs that have fixed contracts, meaning that their employer can legally decide to pay their employee less at any time. That can cause Yasmine and her husband  to earn less money to pay for her child's school fees. </a:t>
            </a:r>
          </a:p>
        </p:txBody>
      </p:sp>
    </p:spTree>
    <p:extLst>
      <p:ext uri="{BB962C8B-B14F-4D97-AF65-F5344CB8AC3E}">
        <p14:creationId xmlns:p14="http://schemas.microsoft.com/office/powerpoint/2010/main" val="132520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3" name="Rectangle 21">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F83CE-B907-4456-B226-B8627A75162A}"/>
              </a:ext>
            </a:extLst>
          </p:cNvPr>
          <p:cNvSpPr>
            <a:spLocks noGrp="1"/>
          </p:cNvSpPr>
          <p:nvPr>
            <p:ph type="title"/>
          </p:nvPr>
        </p:nvSpPr>
        <p:spPr>
          <a:xfrm>
            <a:off x="652481" y="1382486"/>
            <a:ext cx="3547581" cy="4093028"/>
          </a:xfrm>
        </p:spPr>
        <p:txBody>
          <a:bodyPr vert="horz" lIns="91440" tIns="45720" rIns="91440" bIns="45720" rtlCol="0" anchor="ctr">
            <a:normAutofit/>
          </a:bodyPr>
          <a:lstStyle/>
          <a:p>
            <a:r>
              <a:rPr lang="en-US" dirty="0"/>
              <a:t>Background </a:t>
            </a:r>
            <a:br>
              <a:rPr lang="en-US" dirty="0"/>
            </a:br>
            <a:r>
              <a:rPr lang="en-US" dirty="0"/>
              <a:t>Information About Lebanon</a:t>
            </a:r>
            <a:endParaRPr lang="en-US" err="1"/>
          </a:p>
        </p:txBody>
      </p:sp>
      <p:grpSp>
        <p:nvGrpSpPr>
          <p:cNvPr id="37" name="Group 23">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25" name="Straight Connector 24">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39" name="Straight Connector 25">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3" name="Rectangle 34">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4" name="Text Placeholder 2">
            <a:extLst>
              <a:ext uri="{FF2B5EF4-FFF2-40B4-BE49-F238E27FC236}">
                <a16:creationId xmlns:a16="http://schemas.microsoft.com/office/drawing/2014/main" id="{0808968A-81A4-4F23-95F7-4C0E280ECAA5}"/>
              </a:ext>
            </a:extLst>
          </p:cNvPr>
          <p:cNvGraphicFramePr/>
          <p:nvPr>
            <p:extLst>
              <p:ext uri="{D42A27DB-BD31-4B8C-83A1-F6EECF244321}">
                <p14:modId xmlns:p14="http://schemas.microsoft.com/office/powerpoint/2010/main" val="3945909352"/>
              </p:ext>
            </p:extLst>
          </p:nvPr>
        </p:nvGraphicFramePr>
        <p:xfrm>
          <a:off x="5362251" y="700148"/>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1297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9A5CCB5-EF7C-48C3-B6DF-ADC1771C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4CCC9E2-3000-4D65-A607-D2D2A37CAD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3250D6C2-D9D4-4A9F-87A3-8EBB72794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9A621299-817D-46DA-9048-2E0A16D4C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9F8D7E4E-4190-4BB5-A1AA-20610B2C5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3FB6299-378D-4A25-91E6-9C6E0A309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AECD26A0-ED75-4BE4-BFEC-885CBEDB5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B459E0DD-85B6-45C6-8D5E-8E494E9472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664D381D-8077-4635-82B6-CA7E6160D1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58017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B3F8D64C-15FA-42D6-AB21-7FB17F831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C8DDD52-FBB2-4634-B9F8-A341CDE10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B29DDF-A87B-40EC-82CF-F5A61AFFE6FC}"/>
              </a:ext>
            </a:extLst>
          </p:cNvPr>
          <p:cNvSpPr>
            <a:spLocks noGrp="1"/>
          </p:cNvSpPr>
          <p:nvPr>
            <p:ph type="title"/>
          </p:nvPr>
        </p:nvSpPr>
        <p:spPr>
          <a:xfrm>
            <a:off x="677334" y="609600"/>
            <a:ext cx="8596668" cy="1320800"/>
          </a:xfrm>
        </p:spPr>
        <p:txBody>
          <a:bodyPr>
            <a:normAutofit/>
          </a:bodyPr>
          <a:lstStyle/>
          <a:p>
            <a:r>
              <a:rPr lang="en-US">
                <a:solidFill>
                  <a:srgbClr val="FFFFFF"/>
                </a:solidFill>
              </a:rPr>
              <a:t>           THIS IS LEBANON</a:t>
            </a:r>
          </a:p>
        </p:txBody>
      </p:sp>
      <p:pic>
        <p:nvPicPr>
          <p:cNvPr id="4" name="Picture 4" descr="A close up of a map&#10;&#10;Description generated with high confidence">
            <a:extLst>
              <a:ext uri="{FF2B5EF4-FFF2-40B4-BE49-F238E27FC236}">
                <a16:creationId xmlns:a16="http://schemas.microsoft.com/office/drawing/2014/main" id="{E2CD1ACB-F05E-484C-A305-2A54D4E01D6A}"/>
              </a:ext>
            </a:extLst>
          </p:cNvPr>
          <p:cNvPicPr>
            <a:picLocks noGrp="1" noChangeAspect="1"/>
          </p:cNvPicPr>
          <p:nvPr>
            <p:ph idx="1"/>
          </p:nvPr>
        </p:nvPicPr>
        <p:blipFill>
          <a:blip r:embed="rId2"/>
          <a:stretch>
            <a:fillRect/>
          </a:stretch>
        </p:blipFill>
        <p:spPr>
          <a:xfrm>
            <a:off x="1416424" y="1930551"/>
            <a:ext cx="5666375" cy="4757791"/>
          </a:xfrm>
          <a:prstGeom prst="rect">
            <a:avLst/>
          </a:prstGeom>
        </p:spPr>
      </p:pic>
    </p:spTree>
    <p:extLst>
      <p:ext uri="{BB962C8B-B14F-4D97-AF65-F5344CB8AC3E}">
        <p14:creationId xmlns:p14="http://schemas.microsoft.com/office/powerpoint/2010/main" val="265729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D2D04C1-B60A-4B8E-8244-836708BD98E7}"/>
              </a:ext>
            </a:extLst>
          </p:cNvPr>
          <p:cNvSpPr>
            <a:spLocks noGrp="1"/>
          </p:cNvSpPr>
          <p:nvPr>
            <p:ph type="title"/>
          </p:nvPr>
        </p:nvSpPr>
        <p:spPr>
          <a:xfrm>
            <a:off x="874462" y="3515"/>
            <a:ext cx="7263729" cy="2221397"/>
          </a:xfrm>
        </p:spPr>
        <p:txBody>
          <a:bodyPr vert="horz" lIns="91440" tIns="45720" rIns="91440" bIns="45720" rtlCol="0" anchor="b">
            <a:normAutofit fontScale="90000"/>
          </a:bodyPr>
          <a:lstStyle/>
          <a:p>
            <a:pPr algn="r"/>
            <a:r>
              <a:rPr lang="en-US" sz="5400"/>
              <a:t>LEBANON IS LOCATED IN THE MIDDLE EAST IN WESTERN ASIA</a:t>
            </a:r>
          </a:p>
        </p:txBody>
      </p:sp>
      <p:pic>
        <p:nvPicPr>
          <p:cNvPr id="6" name="Picture 6" descr="A close up of a mans face&#10;&#10;Description generated with high confidence">
            <a:extLst>
              <a:ext uri="{FF2B5EF4-FFF2-40B4-BE49-F238E27FC236}">
                <a16:creationId xmlns:a16="http://schemas.microsoft.com/office/drawing/2014/main" id="{F74776FC-0AE4-455D-A5FA-42D8D9966049}"/>
              </a:ext>
            </a:extLst>
          </p:cNvPr>
          <p:cNvPicPr>
            <a:picLocks noChangeAspect="1"/>
          </p:cNvPicPr>
          <p:nvPr/>
        </p:nvPicPr>
        <p:blipFill>
          <a:blip r:embed="rId2"/>
          <a:stretch>
            <a:fillRect/>
          </a:stretch>
        </p:blipFill>
        <p:spPr>
          <a:xfrm>
            <a:off x="2165232" y="2237407"/>
            <a:ext cx="5848709" cy="4453529"/>
          </a:xfrm>
          <a:prstGeom prst="rect">
            <a:avLst/>
          </a:prstGeom>
        </p:spPr>
      </p:pic>
    </p:spTree>
    <p:extLst>
      <p:ext uri="{BB962C8B-B14F-4D97-AF65-F5344CB8AC3E}">
        <p14:creationId xmlns:p14="http://schemas.microsoft.com/office/powerpoint/2010/main" val="29180695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5" descr="A large body of water with a city in the background&#10;&#10;Description generated with very high confidence">
            <a:extLst>
              <a:ext uri="{FF2B5EF4-FFF2-40B4-BE49-F238E27FC236}">
                <a16:creationId xmlns:a16="http://schemas.microsoft.com/office/drawing/2014/main" id="{EF5A432B-92C6-4896-823E-BE79651A556D}"/>
              </a:ext>
            </a:extLst>
          </p:cNvPr>
          <p:cNvPicPr>
            <a:picLocks noGrp="1" noChangeAspect="1"/>
          </p:cNvPicPr>
          <p:nvPr>
            <p:ph type="pic" idx="1"/>
          </p:nvPr>
        </p:nvPicPr>
        <p:blipFill rotWithShape="1">
          <a:blip r:embed="rId2"/>
          <a:srcRect t="16511" b="8986"/>
          <a:stretch/>
        </p:blipFill>
        <p:spPr>
          <a:xfrm>
            <a:off x="1" y="10"/>
            <a:ext cx="12191999" cy="6857990"/>
          </a:xfrm>
          <a:prstGeom prst="rect">
            <a:avLst/>
          </a:prstGeom>
        </p:spPr>
      </p:pic>
      <p:sp>
        <p:nvSpPr>
          <p:cNvPr id="22" name="Isosceles Triangle 21">
            <a:extLst>
              <a:ext uri="{FF2B5EF4-FFF2-40B4-BE49-F238E27FC236}">
                <a16:creationId xmlns:a16="http://schemas.microsoft.com/office/drawing/2014/main" id="{3559A5F2-8BE0-4998-A1E4-1B145465A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Parallelogram 23">
            <a:extLst>
              <a:ext uri="{FF2B5EF4-FFF2-40B4-BE49-F238E27FC236}">
                <a16:creationId xmlns:a16="http://schemas.microsoft.com/office/drawing/2014/main" id="{3A6596D4-D53C-424F-9F16-CC8686C07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1BB890B-70D4-42FE-A599-6AEF1A42D9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842D646-B58C-43C8-8152-01BC782B7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9772CABD-4211-42AA-B349-D4002E52F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BBD91630-4DBA-4294-8016-FEB5C3B0C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E67D1587-504D-41BC-9D48-B61257BFB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B554B7-46AC-4B64-8C03-EEC7EE4D4627}"/>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lnSpc>
                <a:spcPct val="90000"/>
              </a:lnSpc>
            </a:pPr>
            <a:r>
              <a:rPr lang="en-US" sz="3800"/>
              <a:t>LEBANON'S ECONOMY IS A FREE-MARKET ECONOMY</a:t>
            </a:r>
          </a:p>
        </p:txBody>
      </p:sp>
      <p:sp>
        <p:nvSpPr>
          <p:cNvPr id="36" name="Rectangle 27">
            <a:extLst>
              <a:ext uri="{FF2B5EF4-FFF2-40B4-BE49-F238E27FC236}">
                <a16:creationId xmlns:a16="http://schemas.microsoft.com/office/drawing/2014/main" id="{8765DD1A-F044-4DE7-8A9B-7C30DC85A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id="{2FE2170D-72D6-48A8-8E9A-BFF3BF03D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9">
            <a:extLst>
              <a:ext uri="{FF2B5EF4-FFF2-40B4-BE49-F238E27FC236}">
                <a16:creationId xmlns:a16="http://schemas.microsoft.com/office/drawing/2014/main" id="{01D19436-094D-463D-AFEA-870FDBD0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9A2DE6E0-967C-4C58-8558-EC08F1138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48ACEF32-64E0-4386-9092-4761DE8867F7}"/>
              </a:ext>
            </a:extLst>
          </p:cNvPr>
          <p:cNvSpPr>
            <a:spLocks noGrp="1"/>
          </p:cNvSpPr>
          <p:nvPr>
            <p:ph type="body" sz="half" idx="2"/>
          </p:nvPr>
        </p:nvSpPr>
        <p:spPr>
          <a:xfrm>
            <a:off x="4199786" y="5367338"/>
            <a:ext cx="5102969" cy="674024"/>
          </a:xfrm>
        </p:spPr>
        <p:txBody>
          <a:bodyPr vert="horz" lIns="91440" tIns="45720" rIns="91440" bIns="45720" rtlCol="0" anchor="t">
            <a:normAutofit/>
          </a:bodyPr>
          <a:lstStyle/>
          <a:p>
            <a:r>
              <a:rPr lang="en-US" sz="1600" dirty="0">
                <a:solidFill>
                  <a:schemeClr val="accent1">
                    <a:lumMod val="75000"/>
                  </a:schemeClr>
                </a:solidFill>
              </a:rPr>
              <a:t>    This background is a picture of Beirut, Lebanon.</a:t>
            </a:r>
          </a:p>
        </p:txBody>
      </p:sp>
    </p:spTree>
    <p:extLst>
      <p:ext uri="{BB962C8B-B14F-4D97-AF65-F5344CB8AC3E}">
        <p14:creationId xmlns:p14="http://schemas.microsoft.com/office/powerpoint/2010/main" val="2488622765"/>
      </p:ext>
    </p:extLst>
  </p:cSld>
  <p:clrMapOvr>
    <a:masterClrMapping/>
  </p:clrMapOvr>
  <p:transition>
    <p:cut thruBlk="1"/>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61" name="Straight Connector 6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2" name="Rectangle 7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Isosceles Triangle 7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A2E4EAE-C8A9-4601-8347-AE6952C69645}"/>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a:solidFill>
                  <a:schemeClr val="bg1"/>
                </a:solidFill>
              </a:rPr>
              <a:t>  CHOOSE YASMIN</a:t>
            </a:r>
          </a:p>
        </p:txBody>
      </p:sp>
      <p:sp>
        <p:nvSpPr>
          <p:cNvPr id="3" name="Content Placeholder 2">
            <a:extLst>
              <a:ext uri="{FF2B5EF4-FFF2-40B4-BE49-F238E27FC236}">
                <a16:creationId xmlns:a16="http://schemas.microsoft.com/office/drawing/2014/main" id="{48E10B05-8460-4A04-873E-9CDBE7C2F265}"/>
              </a:ext>
            </a:extLst>
          </p:cNvPr>
          <p:cNvSpPr>
            <a:spLocks noGrp="1"/>
          </p:cNvSpPr>
          <p:nvPr>
            <p:ph sz="half" idx="1"/>
          </p:nvPr>
        </p:nvSpPr>
        <p:spPr>
          <a:xfrm>
            <a:off x="673754" y="2160590"/>
            <a:ext cx="3973943" cy="3440110"/>
          </a:xfrm>
        </p:spPr>
        <p:txBody>
          <a:bodyPr vert="horz" lIns="91440" tIns="45720" rIns="91440" bIns="45720" rtlCol="0" anchor="t">
            <a:normAutofit/>
          </a:bodyPr>
          <a:lstStyle/>
          <a:p>
            <a:r>
              <a:rPr lang="en-US" b="1">
                <a:solidFill>
                  <a:schemeClr val="bg1"/>
                </a:solidFill>
              </a:rPr>
              <a:t>Yasmine is someone who we believe would be a great candidate for a $100.00 Kiva loan based on the goal she wants to achieve.</a:t>
            </a:r>
            <a:endParaRPr lang="en-US">
              <a:solidFill>
                <a:schemeClr val="bg1"/>
              </a:solidFill>
            </a:endParaRPr>
          </a:p>
          <a:p>
            <a:pPr marL="0" indent="0">
              <a:buNone/>
            </a:pPr>
            <a:endParaRPr lang="en-US" b="1">
              <a:solidFill>
                <a:schemeClr val="bg1"/>
              </a:solidFill>
            </a:endParaRPr>
          </a:p>
          <a:p>
            <a:pPr marL="0" indent="0"/>
            <a:endParaRPr lang="en-US">
              <a:solidFill>
                <a:schemeClr val="bg1"/>
              </a:solidFill>
            </a:endParaRPr>
          </a:p>
        </p:txBody>
      </p:sp>
      <p:pic>
        <p:nvPicPr>
          <p:cNvPr id="5" name="Picture 5" descr="A person standing in front of a building&#10;&#10;Description generated with very high confidence">
            <a:extLst>
              <a:ext uri="{FF2B5EF4-FFF2-40B4-BE49-F238E27FC236}">
                <a16:creationId xmlns:a16="http://schemas.microsoft.com/office/drawing/2014/main" id="{5D7425A7-77AB-46CC-A2A8-FF2B3224452F}"/>
              </a:ext>
            </a:extLst>
          </p:cNvPr>
          <p:cNvPicPr>
            <a:picLocks noGrp="1" noChangeAspect="1"/>
          </p:cNvPicPr>
          <p:nvPr>
            <p:ph sz="half" idx="2"/>
          </p:nvPr>
        </p:nvPicPr>
        <p:blipFill rotWithShape="1">
          <a:blip r:embed="rId2"/>
          <a:srcRect r="-1" b="4660"/>
          <a:stretch/>
        </p:blipFill>
        <p:spPr>
          <a:xfrm>
            <a:off x="6740313" y="972608"/>
            <a:ext cx="3854875" cy="4900269"/>
          </a:xfrm>
          <a:prstGeom prst="rect">
            <a:avLst/>
          </a:prstGeom>
        </p:spPr>
      </p:pic>
      <p:sp>
        <p:nvSpPr>
          <p:cNvPr id="78" name="Isosceles Triangle 7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15782256"/>
      </p:ext>
    </p:extLst>
  </p:cSld>
  <p:clrMapOvr>
    <a:masterClrMapping/>
  </p:clrMapOvr>
  <p:transition spd="slow">
    <p:randomBar dir="vert"/>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Our Kiva Loan Project</vt:lpstr>
      <vt:lpstr>OUR GOAL IS TO LOAN $100 TO YASMINE FROM LEBANON  </vt:lpstr>
      <vt:lpstr>YASMINE IS A 21 YEARS OLD LEBANESE MARRIED WOMAN</vt:lpstr>
      <vt:lpstr>                   THE SAD TRUTH</vt:lpstr>
      <vt:lpstr>Background  Information About Lebanon</vt:lpstr>
      <vt:lpstr>           THIS IS LEBANON</vt:lpstr>
      <vt:lpstr>LEBANON IS LOCATED IN THE MIDDLE EAST IN WESTERN ASIA</vt:lpstr>
      <vt:lpstr>LEBANON'S ECONOMY IS A FREE-MARKET ECONOMY</vt:lpstr>
      <vt:lpstr>  CHOOSE YASMIN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14</cp:revision>
  <dcterms:created xsi:type="dcterms:W3CDTF">2013-07-15T20:26:40Z</dcterms:created>
  <dcterms:modified xsi:type="dcterms:W3CDTF">2019-05-14T15:14:57Z</dcterms:modified>
</cp:coreProperties>
</file>