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871131"/>
            <a:ext cx="6815669" cy="1515533"/>
          </a:xfrm>
        </p:spPr>
        <p:txBody>
          <a:bodyPr>
            <a:noAutofit/>
          </a:bodyPr>
          <a:lstStyle/>
          <a:p>
            <a:r>
              <a:rPr lang="en-US" sz="3200"/>
              <a:t>Idimo</a:t>
            </a: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2692398" y="3657597"/>
            <a:ext cx="6815669" cy="1320802"/>
          </a:xfrm>
        </p:spPr>
        <p:txBody>
          <a:bodyPr>
            <a:normAutofit/>
          </a:bodyPr>
          <a:lstStyle/>
          <a:p>
            <a:r>
              <a:rPr lang="en-US" err="1"/>
              <a:t>BY;Teairra</a:t>
            </a:r>
            <a:r>
              <a:rPr lang="en-US"/>
              <a:t> Lloyd, Kirah Wilder, and Olivia </a:t>
            </a:r>
            <a:r>
              <a:rPr lang="en-US" err="1"/>
              <a:t>Frempong</a:t>
            </a: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409" y="1629189"/>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8889" y="199366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94809" y="1874056"/>
            <a:ext cx="731520" cy="731520"/>
          </a:xfrm>
          <a:prstGeom prst="rect">
            <a:avLst/>
          </a:prstGeom>
        </p:spPr>
      </p:pic>
      <p:pic>
        <p:nvPicPr>
          <p:cNvPr id="4" name="Picture 5" descr="A person posing for the camera&#10;&#10;Description generated with very high confidence">
            <a:extLst>
              <a:ext uri="{FF2B5EF4-FFF2-40B4-BE49-F238E27FC236}">
                <a16:creationId xmlns:a16="http://schemas.microsoft.com/office/drawing/2014/main" id="{72206524-7BF9-452B-8014-A195A95E5C85}"/>
              </a:ext>
            </a:extLst>
          </p:cNvPr>
          <p:cNvPicPr>
            <a:picLocks noChangeAspect="1"/>
          </p:cNvPicPr>
          <p:nvPr/>
        </p:nvPicPr>
        <p:blipFill>
          <a:blip r:embed="rId11"/>
          <a:stretch>
            <a:fillRect/>
          </a:stretch>
        </p:blipFill>
        <p:spPr>
          <a:xfrm>
            <a:off x="2553419" y="1496182"/>
            <a:ext cx="1837427" cy="2025334"/>
          </a:xfrm>
          <a:prstGeom prst="rect">
            <a:avLst/>
          </a:prstGeom>
        </p:spPr>
      </p:pic>
    </p:spTree>
    <p:extLst>
      <p:ext uri="{BB962C8B-B14F-4D97-AF65-F5344CB8AC3E}">
        <p14:creationId xmlns:p14="http://schemas.microsoft.com/office/powerpoint/2010/main" val="969913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4442766-FCB7-40A4-A4B0-E34FDECDBA30}"/>
              </a:ext>
            </a:extLst>
          </p:cNvPr>
          <p:cNvSpPr>
            <a:spLocks noGrp="1"/>
          </p:cNvSpPr>
          <p:nvPr>
            <p:ph type="title"/>
          </p:nvPr>
        </p:nvSpPr>
        <p:spPr>
          <a:xfrm>
            <a:off x="7535825" y="982132"/>
            <a:ext cx="3360772" cy="1303867"/>
          </a:xfrm>
        </p:spPr>
        <p:txBody>
          <a:bodyPr>
            <a:normAutofit/>
          </a:bodyPr>
          <a:lstStyle/>
          <a:p>
            <a:pPr>
              <a:lnSpc>
                <a:spcPct val="90000"/>
              </a:lnSpc>
            </a:pPr>
            <a:br>
              <a:rPr lang="en-US" sz="2100"/>
            </a:br>
            <a:br>
              <a:rPr lang="en-US" sz="2100"/>
            </a:br>
            <a:r>
              <a:rPr lang="en-US" sz="2100"/>
              <a:t>WHY THE LOAN IS NEEDED:</a:t>
            </a:r>
          </a:p>
        </p:txBody>
      </p:sp>
      <p:sp>
        <p:nvSpPr>
          <p:cNvPr id="13" name="Rectangle 12">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iece of paper&#10;&#10;Description generated with high confidence">
            <a:extLst>
              <a:ext uri="{FF2B5EF4-FFF2-40B4-BE49-F238E27FC236}">
                <a16:creationId xmlns:a16="http://schemas.microsoft.com/office/drawing/2014/main" id="{41AF04AA-5E4F-45F2-A2B2-94FCF2D8712C}"/>
              </a:ext>
            </a:extLst>
          </p:cNvPr>
          <p:cNvPicPr>
            <a:picLocks noChangeAspect="1"/>
          </p:cNvPicPr>
          <p:nvPr/>
        </p:nvPicPr>
        <p:blipFill rotWithShape="1">
          <a:blip r:embed="rId4"/>
          <a:srcRect l="23392"/>
          <a:stretch/>
        </p:blipFill>
        <p:spPr>
          <a:xfrm>
            <a:off x="1412683" y="1410208"/>
            <a:ext cx="5278777" cy="3858780"/>
          </a:xfrm>
          <a:prstGeom prst="rect">
            <a:avLst/>
          </a:prstGeom>
        </p:spPr>
      </p:pic>
      <p:cxnSp>
        <p:nvCxnSpPr>
          <p:cNvPr id="15" name="Straight Connector 14">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54901F0-DDB0-416C-A3D6-112932CCE014}"/>
              </a:ext>
            </a:extLst>
          </p:cNvPr>
          <p:cNvSpPr>
            <a:spLocks noGrp="1"/>
          </p:cNvSpPr>
          <p:nvPr>
            <p:ph idx="1"/>
          </p:nvPr>
        </p:nvSpPr>
        <p:spPr>
          <a:xfrm>
            <a:off x="7535824" y="2556932"/>
            <a:ext cx="3360771" cy="3318936"/>
          </a:xfrm>
        </p:spPr>
        <p:txBody>
          <a:bodyPr>
            <a:normAutofit/>
          </a:bodyPr>
          <a:lstStyle/>
          <a:p>
            <a:r>
              <a:rPr lang="en-US"/>
              <a:t>The Loan of $100 is needed to help pay for the tuition of </a:t>
            </a:r>
            <a:r>
              <a:rPr lang="en-US" err="1"/>
              <a:t>Idimo</a:t>
            </a:r>
            <a:r>
              <a:rPr lang="en-US"/>
              <a:t> son's post graduate studies to help develop his knowledge.</a:t>
            </a:r>
          </a:p>
        </p:txBody>
      </p:sp>
    </p:spTree>
    <p:extLst>
      <p:ext uri="{BB962C8B-B14F-4D97-AF65-F5344CB8AC3E}">
        <p14:creationId xmlns:p14="http://schemas.microsoft.com/office/powerpoint/2010/main" val="11357412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3EBD-39E3-4B6D-81F7-4EC60C8A1552}"/>
              </a:ext>
            </a:extLst>
          </p:cNvPr>
          <p:cNvSpPr>
            <a:spLocks noGrp="1"/>
          </p:cNvSpPr>
          <p:nvPr>
            <p:ph type="title"/>
          </p:nvPr>
        </p:nvSpPr>
        <p:spPr>
          <a:xfrm>
            <a:off x="1295402" y="982132"/>
            <a:ext cx="9601196" cy="1303867"/>
          </a:xfrm>
        </p:spPr>
        <p:txBody>
          <a:bodyPr>
            <a:normAutofit/>
          </a:bodyPr>
          <a:lstStyle/>
          <a:p>
            <a:r>
              <a:rPr lang="en-US"/>
              <a:t>Information about the country:</a:t>
            </a:r>
          </a:p>
        </p:txBody>
      </p:sp>
      <p:pic>
        <p:nvPicPr>
          <p:cNvPr id="4" name="Picture 4">
            <a:extLst>
              <a:ext uri="{FF2B5EF4-FFF2-40B4-BE49-F238E27FC236}">
                <a16:creationId xmlns:a16="http://schemas.microsoft.com/office/drawing/2014/main" id="{AD5BF0F7-DDF5-4872-835F-9FD44ECFCE20}"/>
              </a:ext>
            </a:extLst>
          </p:cNvPr>
          <p:cNvPicPr>
            <a:picLocks noChangeAspect="1"/>
          </p:cNvPicPr>
          <p:nvPr/>
        </p:nvPicPr>
        <p:blipFill>
          <a:blip r:embed="rId3"/>
          <a:stretch>
            <a:fillRect/>
          </a:stretch>
        </p:blipFill>
        <p:spPr>
          <a:xfrm>
            <a:off x="1434269" y="2757636"/>
            <a:ext cx="2739728" cy="2739728"/>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E352D9C1-1FBC-4DCA-B984-82B74B569CC6}"/>
              </a:ext>
            </a:extLst>
          </p:cNvPr>
          <p:cNvSpPr>
            <a:spLocks noGrp="1"/>
          </p:cNvSpPr>
          <p:nvPr>
            <p:ph idx="1"/>
          </p:nvPr>
        </p:nvSpPr>
        <p:spPr>
          <a:xfrm>
            <a:off x="4639732" y="2556932"/>
            <a:ext cx="6256863" cy="3318936"/>
          </a:xfrm>
        </p:spPr>
        <p:txBody>
          <a:bodyPr>
            <a:normAutofit/>
          </a:bodyPr>
          <a:lstStyle/>
          <a:p>
            <a:r>
              <a:rPr lang="en-US"/>
              <a:t>Tajikistan is one of the newest countries in South Central Asia.</a:t>
            </a:r>
          </a:p>
          <a:p>
            <a:r>
              <a:rPr lang="en-US"/>
              <a:t>The land that is now Tajikistan has been lived in since 4,000 BC.</a:t>
            </a:r>
          </a:p>
          <a:p>
            <a:r>
              <a:rPr lang="en-US"/>
              <a:t>Tajikistan is divided into 4 provinces.</a:t>
            </a:r>
          </a:p>
          <a:p>
            <a:r>
              <a:rPr lang="en-US"/>
              <a:t>The ruler of Tajikistan is </a:t>
            </a:r>
            <a:r>
              <a:rPr lang="en-US" err="1"/>
              <a:t>Rahmon</a:t>
            </a:r>
            <a:r>
              <a:rPr lang="en-US"/>
              <a:t> </a:t>
            </a:r>
            <a:r>
              <a:rPr lang="en-US" err="1"/>
              <a:t>Nabiyev</a:t>
            </a:r>
            <a:r>
              <a:rPr lang="en-US"/>
              <a:t>.</a:t>
            </a:r>
          </a:p>
        </p:txBody>
      </p:sp>
    </p:spTree>
    <p:extLst>
      <p:ext uri="{BB962C8B-B14F-4D97-AF65-F5344CB8AC3E}">
        <p14:creationId xmlns:p14="http://schemas.microsoft.com/office/powerpoint/2010/main" val="339983141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A4C3-7391-4AA5-B737-917B863A3650}"/>
              </a:ext>
            </a:extLst>
          </p:cNvPr>
          <p:cNvSpPr>
            <a:spLocks noGrp="1"/>
          </p:cNvSpPr>
          <p:nvPr>
            <p:ph type="title"/>
          </p:nvPr>
        </p:nvSpPr>
        <p:spPr>
          <a:xfrm>
            <a:off x="1295402" y="982132"/>
            <a:ext cx="9601196" cy="1303867"/>
          </a:xfrm>
        </p:spPr>
        <p:txBody>
          <a:bodyPr>
            <a:normAutofit/>
          </a:bodyPr>
          <a:lstStyle/>
          <a:p>
            <a:pPr>
              <a:lnSpc>
                <a:spcPct val="90000"/>
              </a:lnSpc>
            </a:pPr>
            <a:br>
              <a:rPr lang="en-US" sz="2800"/>
            </a:br>
            <a:br>
              <a:rPr lang="en-US" sz="2800"/>
            </a:br>
            <a:r>
              <a:rPr lang="en-US" sz="2800"/>
              <a:t>Intro:</a:t>
            </a:r>
          </a:p>
        </p:txBody>
      </p:sp>
      <p:pic>
        <p:nvPicPr>
          <p:cNvPr id="4" name="Picture 4" descr="A picture containing building, yellow, sky, outdoor&#10;&#10;Description generated with very high confidence">
            <a:extLst>
              <a:ext uri="{FF2B5EF4-FFF2-40B4-BE49-F238E27FC236}">
                <a16:creationId xmlns:a16="http://schemas.microsoft.com/office/drawing/2014/main" id="{01DBA78D-D8DD-4B73-9BB7-73B023919822}"/>
              </a:ext>
            </a:extLst>
          </p:cNvPr>
          <p:cNvPicPr>
            <a:picLocks noChangeAspect="1"/>
          </p:cNvPicPr>
          <p:nvPr/>
        </p:nvPicPr>
        <p:blipFill>
          <a:blip r:embed="rId3"/>
          <a:stretch>
            <a:fillRect/>
          </a:stretch>
        </p:blipFill>
        <p:spPr>
          <a:xfrm>
            <a:off x="1434269" y="3098607"/>
            <a:ext cx="2739728" cy="2057786"/>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059E3050-61A4-48E9-B784-C187AD72977B}"/>
              </a:ext>
            </a:extLst>
          </p:cNvPr>
          <p:cNvSpPr>
            <a:spLocks noGrp="1"/>
          </p:cNvSpPr>
          <p:nvPr>
            <p:ph idx="1"/>
          </p:nvPr>
        </p:nvSpPr>
        <p:spPr>
          <a:xfrm>
            <a:off x="4639732" y="2556932"/>
            <a:ext cx="6256863" cy="3318936"/>
          </a:xfrm>
        </p:spPr>
        <p:txBody>
          <a:bodyPr>
            <a:normAutofit/>
          </a:bodyPr>
          <a:lstStyle/>
          <a:p>
            <a:pPr>
              <a:lnSpc>
                <a:spcPct val="90000"/>
              </a:lnSpc>
            </a:pPr>
            <a:r>
              <a:rPr lang="en-US" sz="2000"/>
              <a:t>Our person, </a:t>
            </a:r>
            <a:r>
              <a:rPr lang="en-US" sz="2000" err="1"/>
              <a:t>Idimo</a:t>
            </a:r>
            <a:r>
              <a:rPr lang="en-US" sz="2000"/>
              <a:t>, is a hard and a caring mother of three </a:t>
            </a:r>
            <a:r>
              <a:rPr lang="en-US" sz="2000" err="1"/>
              <a:t>childern</a:t>
            </a:r>
            <a:r>
              <a:rPr lang="en-US" sz="2000"/>
              <a:t>. She is 58 years old, and she is a nurse. She has been working in this sphere for a long  time, and she is a good nurse. She is divorced and provides for her family alone. </a:t>
            </a:r>
            <a:r>
              <a:rPr lang="en-US" sz="2000" err="1"/>
              <a:t>Idimo</a:t>
            </a:r>
            <a:r>
              <a:rPr lang="en-US" sz="2000"/>
              <a:t> has always cared about her children's education.Her eldest son is a post graduate at Russian University. Idiomo needs' to pay for her son's tuition but doesn't have enough money. It's hard for her to save money and pay for her son's tuition. The income of Idiomo is to hard to do so. So she asked Kiva's partner IMON to help pay for her son's tuition.</a:t>
            </a:r>
          </a:p>
        </p:txBody>
      </p:sp>
    </p:spTree>
    <p:extLst>
      <p:ext uri="{BB962C8B-B14F-4D97-AF65-F5344CB8AC3E}">
        <p14:creationId xmlns:p14="http://schemas.microsoft.com/office/powerpoint/2010/main" val="3375446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992D15-28AF-4556-BC89-A7F67910E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D87824D-0C70-41B3-97E0-830727C65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DFCB2AC-DE6A-4F41-B891-B229399B4624}"/>
              </a:ext>
            </a:extLst>
          </p:cNvPr>
          <p:cNvSpPr>
            <a:spLocks noGrp="1"/>
          </p:cNvSpPr>
          <p:nvPr>
            <p:ph type="title"/>
          </p:nvPr>
        </p:nvSpPr>
        <p:spPr>
          <a:xfrm>
            <a:off x="4626508" y="982132"/>
            <a:ext cx="6270090" cy="1303867"/>
          </a:xfrm>
        </p:spPr>
        <p:txBody>
          <a:bodyPr>
            <a:normAutofit/>
          </a:bodyPr>
          <a:lstStyle/>
          <a:p>
            <a:pPr>
              <a:lnSpc>
                <a:spcPct val="90000"/>
              </a:lnSpc>
            </a:pPr>
            <a:r>
              <a:rPr lang="en-US" sz="4100"/>
              <a:t>Why we should give the money to her:</a:t>
            </a:r>
          </a:p>
        </p:txBody>
      </p:sp>
      <p:sp>
        <p:nvSpPr>
          <p:cNvPr id="15" name="Rectangle 14">
            <a:extLst>
              <a:ext uri="{FF2B5EF4-FFF2-40B4-BE49-F238E27FC236}">
                <a16:creationId xmlns:a16="http://schemas.microsoft.com/office/drawing/2014/main" id="{187CCEC0-145B-4141-B732-88009F63F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osing for the camera&#10;&#10;Description generated with very high confidence">
            <a:extLst>
              <a:ext uri="{FF2B5EF4-FFF2-40B4-BE49-F238E27FC236}">
                <a16:creationId xmlns:a16="http://schemas.microsoft.com/office/drawing/2014/main" id="{6F3DD892-E39A-4C93-ACE9-92C1EDAA23F0}"/>
              </a:ext>
            </a:extLst>
          </p:cNvPr>
          <p:cNvPicPr>
            <a:picLocks noChangeAspect="1"/>
          </p:cNvPicPr>
          <p:nvPr/>
        </p:nvPicPr>
        <p:blipFill rotWithShape="1">
          <a:blip r:embed="rId4"/>
          <a:srcRect r="17731" b="-2"/>
          <a:stretch/>
        </p:blipFill>
        <p:spPr>
          <a:xfrm>
            <a:off x="1412683" y="1410208"/>
            <a:ext cx="2433793" cy="3858780"/>
          </a:xfrm>
          <a:prstGeom prst="rect">
            <a:avLst/>
          </a:prstGeom>
        </p:spPr>
      </p:pic>
      <p:cxnSp>
        <p:nvCxnSpPr>
          <p:cNvPr id="17" name="Straight Connector 16">
            <a:extLst>
              <a:ext uri="{FF2B5EF4-FFF2-40B4-BE49-F238E27FC236}">
                <a16:creationId xmlns:a16="http://schemas.microsoft.com/office/drawing/2014/main" id="{E370EA99-3255-45B2-A6FB-899DBE411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205A441-079A-493A-92FE-4BAF10430967}"/>
              </a:ext>
            </a:extLst>
          </p:cNvPr>
          <p:cNvSpPr>
            <a:spLocks noGrp="1"/>
          </p:cNvSpPr>
          <p:nvPr>
            <p:ph idx="1"/>
          </p:nvPr>
        </p:nvSpPr>
        <p:spPr>
          <a:xfrm>
            <a:off x="4636482" y="2556932"/>
            <a:ext cx="6260114" cy="3318936"/>
          </a:xfrm>
        </p:spPr>
        <p:txBody>
          <a:bodyPr vert="horz" lIns="91440" tIns="45720" rIns="91440" bIns="45720" rtlCol="0">
            <a:normAutofit/>
          </a:bodyPr>
          <a:lstStyle/>
          <a:p>
            <a:pPr>
              <a:lnSpc>
                <a:spcPct val="90000"/>
              </a:lnSpc>
            </a:pPr>
            <a:r>
              <a:rPr lang="en-US" sz="2000"/>
              <a:t>Persuasive facts:</a:t>
            </a:r>
          </a:p>
          <a:p>
            <a:pPr>
              <a:lnSpc>
                <a:spcPct val="90000"/>
              </a:lnSpc>
            </a:pPr>
            <a:r>
              <a:rPr lang="en-US" sz="2000"/>
              <a:t>We think that you should choose our person </a:t>
            </a:r>
            <a:r>
              <a:rPr lang="en-US" sz="2000" err="1"/>
              <a:t>Idimo</a:t>
            </a:r>
            <a:r>
              <a:rPr lang="en-US" sz="2000"/>
              <a:t> because she is a nice and caring person. She has four star rating on the kiva app. She really cares about her kids' future and wants them to be successful in life. We think that she is really caring and a nice mother. We think that you should choose us. We think that she is a really caring person. If our class votes for us,Idimo will be happy. If you decide not to vote for us it will make Idimo really sad.</a:t>
            </a:r>
          </a:p>
          <a:p>
            <a:pPr>
              <a:lnSpc>
                <a:spcPct val="90000"/>
              </a:lnSpc>
            </a:pPr>
            <a:endParaRPr lang="en-US" sz="2000"/>
          </a:p>
        </p:txBody>
      </p:sp>
    </p:spTree>
    <p:extLst>
      <p:ext uri="{BB962C8B-B14F-4D97-AF65-F5344CB8AC3E}">
        <p14:creationId xmlns:p14="http://schemas.microsoft.com/office/powerpoint/2010/main" val="1868678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D77035CC-1038-48C4-9D2E-DC6761442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6">
            <a:extLst>
              <a:ext uri="{FF2B5EF4-FFF2-40B4-BE49-F238E27FC236}">
                <a16:creationId xmlns:a16="http://schemas.microsoft.com/office/drawing/2014/main" id="{3570974A-7AE3-4D79-B035-22B498BCD4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1C14A9E-F7F8-49D3-B2D9-4BEE71D33D1E}"/>
              </a:ext>
            </a:extLst>
          </p:cNvPr>
          <p:cNvSpPr>
            <a:spLocks noGrp="1"/>
          </p:cNvSpPr>
          <p:nvPr>
            <p:ph type="title"/>
          </p:nvPr>
        </p:nvSpPr>
        <p:spPr>
          <a:xfrm>
            <a:off x="4626508" y="982132"/>
            <a:ext cx="6270090" cy="1303867"/>
          </a:xfrm>
        </p:spPr>
        <p:txBody>
          <a:bodyPr>
            <a:normAutofit/>
          </a:bodyPr>
          <a:lstStyle/>
          <a:p>
            <a:r>
              <a:rPr lang="en-US"/>
              <a:t>Pictures:</a:t>
            </a:r>
          </a:p>
        </p:txBody>
      </p:sp>
      <p:sp>
        <p:nvSpPr>
          <p:cNvPr id="22" name="Rectangle 18">
            <a:extLst>
              <a:ext uri="{FF2B5EF4-FFF2-40B4-BE49-F238E27FC236}">
                <a16:creationId xmlns:a16="http://schemas.microsoft.com/office/drawing/2014/main" id="{572AD0C9-B258-4225-A4E4-584098AB7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7" descr="A picture containing sky, ground, mountain, outdoor&#10;&#10;Description generated with very high confidence">
            <a:extLst>
              <a:ext uri="{FF2B5EF4-FFF2-40B4-BE49-F238E27FC236}">
                <a16:creationId xmlns:a16="http://schemas.microsoft.com/office/drawing/2014/main" id="{8305CE16-5D2C-4027-BE48-D471FAC866B2}"/>
              </a:ext>
            </a:extLst>
          </p:cNvPr>
          <p:cNvPicPr>
            <a:picLocks noChangeAspect="1"/>
          </p:cNvPicPr>
          <p:nvPr/>
        </p:nvPicPr>
        <p:blipFill rotWithShape="1">
          <a:blip r:embed="rId4"/>
          <a:srcRect r="17612" b="2"/>
          <a:stretch/>
        </p:blipFill>
        <p:spPr>
          <a:xfrm>
            <a:off x="1257236" y="1255007"/>
            <a:ext cx="2743200" cy="2219714"/>
          </a:xfrm>
          <a:prstGeom prst="rect">
            <a:avLst/>
          </a:prstGeom>
        </p:spPr>
      </p:pic>
      <p:cxnSp>
        <p:nvCxnSpPr>
          <p:cNvPr id="21" name="Straight Connector 20">
            <a:extLst>
              <a:ext uri="{FF2B5EF4-FFF2-40B4-BE49-F238E27FC236}">
                <a16:creationId xmlns:a16="http://schemas.microsoft.com/office/drawing/2014/main" id="{E57912B0-DD54-438B-8533-C6C127065D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4">
            <a:extLst>
              <a:ext uri="{FF2B5EF4-FFF2-40B4-BE49-F238E27FC236}">
                <a16:creationId xmlns:a16="http://schemas.microsoft.com/office/drawing/2014/main" id="{F6323E42-55FD-4582-9335-D89497FF747F}"/>
              </a:ext>
            </a:extLst>
          </p:cNvPr>
          <p:cNvPicPr>
            <a:picLocks noChangeAspect="1"/>
          </p:cNvPicPr>
          <p:nvPr/>
        </p:nvPicPr>
        <p:blipFill rotWithShape="1">
          <a:blip r:embed="rId5"/>
          <a:srcRect l="6256" r="1596" b="1"/>
          <a:stretch/>
        </p:blipFill>
        <p:spPr>
          <a:xfrm>
            <a:off x="1257236" y="3474720"/>
            <a:ext cx="2743200" cy="1988311"/>
          </a:xfrm>
          <a:prstGeom prst="rect">
            <a:avLst/>
          </a:prstGeom>
        </p:spPr>
      </p:pic>
      <p:sp>
        <p:nvSpPr>
          <p:cNvPr id="24" name="Content Placeholder 11">
            <a:extLst>
              <a:ext uri="{FF2B5EF4-FFF2-40B4-BE49-F238E27FC236}">
                <a16:creationId xmlns:a16="http://schemas.microsoft.com/office/drawing/2014/main" id="{15F89CD4-46E1-4C96-A128-7240E4460BED}"/>
              </a:ext>
            </a:extLst>
          </p:cNvPr>
          <p:cNvSpPr>
            <a:spLocks noGrp="1"/>
          </p:cNvSpPr>
          <p:nvPr>
            <p:ph idx="1"/>
          </p:nvPr>
        </p:nvSpPr>
        <p:spPr>
          <a:xfrm>
            <a:off x="4631496" y="2556932"/>
            <a:ext cx="6260114" cy="3318936"/>
          </a:xfrm>
        </p:spPr>
        <p:txBody>
          <a:bodyPr>
            <a:normAutofit/>
          </a:bodyPr>
          <a:lstStyle/>
          <a:p>
            <a:r>
              <a:rPr lang="en-US"/>
              <a:t>These are some of the houses that they have in Tajikistan.</a:t>
            </a:r>
          </a:p>
        </p:txBody>
      </p:sp>
    </p:spTree>
    <p:extLst>
      <p:ext uri="{BB962C8B-B14F-4D97-AF65-F5344CB8AC3E}">
        <p14:creationId xmlns:p14="http://schemas.microsoft.com/office/powerpoint/2010/main" val="111669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ACEED63-9D88-4770-9C55-955F852FB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5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B7EE624-F3C4-486F-B3D2-AD184D20D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48F7B6A-F826-4315-AEAE-3980F3800149}"/>
              </a:ext>
            </a:extLst>
          </p:cNvPr>
          <p:cNvSpPr>
            <a:spLocks noGrp="1"/>
          </p:cNvSpPr>
          <p:nvPr>
            <p:ph type="title"/>
          </p:nvPr>
        </p:nvSpPr>
        <p:spPr>
          <a:xfrm>
            <a:off x="4626508" y="982132"/>
            <a:ext cx="6270090" cy="1303867"/>
          </a:xfrm>
        </p:spPr>
        <p:txBody>
          <a:bodyPr>
            <a:normAutofit/>
          </a:bodyPr>
          <a:lstStyle/>
          <a:p>
            <a:endParaRPr lang="en-US"/>
          </a:p>
        </p:txBody>
      </p:sp>
      <p:sp>
        <p:nvSpPr>
          <p:cNvPr id="64" name="Rectangle 63">
            <a:extLst>
              <a:ext uri="{FF2B5EF4-FFF2-40B4-BE49-F238E27FC236}">
                <a16:creationId xmlns:a16="http://schemas.microsoft.com/office/drawing/2014/main" id="{BF63F159-D02E-499F-9667-BC921EA8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people wearing costumes&#10;&#10;Description generated with high confidence">
            <a:extLst>
              <a:ext uri="{FF2B5EF4-FFF2-40B4-BE49-F238E27FC236}">
                <a16:creationId xmlns:a16="http://schemas.microsoft.com/office/drawing/2014/main" id="{63CD6DD3-78E1-45BF-8CDE-67562ED91DD0}"/>
              </a:ext>
            </a:extLst>
          </p:cNvPr>
          <p:cNvPicPr>
            <a:picLocks noChangeAspect="1"/>
          </p:cNvPicPr>
          <p:nvPr/>
        </p:nvPicPr>
        <p:blipFill rotWithShape="1">
          <a:blip r:embed="rId4"/>
          <a:srcRect t="860" r="2" b="28323"/>
          <a:stretch/>
        </p:blipFill>
        <p:spPr>
          <a:xfrm>
            <a:off x="1257236" y="1255776"/>
            <a:ext cx="2743200" cy="1399032"/>
          </a:xfrm>
          <a:prstGeom prst="rect">
            <a:avLst/>
          </a:prstGeom>
        </p:spPr>
      </p:pic>
      <p:cxnSp>
        <p:nvCxnSpPr>
          <p:cNvPr id="66" name="Straight Connector 65">
            <a:extLst>
              <a:ext uri="{FF2B5EF4-FFF2-40B4-BE49-F238E27FC236}">
                <a16:creationId xmlns:a16="http://schemas.microsoft.com/office/drawing/2014/main" id="{38997008-CA06-488C-B582-25E324F721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4" descr="A blue car parked in a parking lot&#10;&#10;Description generated with very high confidence">
            <a:extLst>
              <a:ext uri="{FF2B5EF4-FFF2-40B4-BE49-F238E27FC236}">
                <a16:creationId xmlns:a16="http://schemas.microsoft.com/office/drawing/2014/main" id="{8D3D6EFF-D5D5-4CE3-AA96-F7FC74BCF221}"/>
              </a:ext>
            </a:extLst>
          </p:cNvPr>
          <p:cNvPicPr>
            <a:picLocks noChangeAspect="1"/>
          </p:cNvPicPr>
          <p:nvPr/>
        </p:nvPicPr>
        <p:blipFill rotWithShape="1">
          <a:blip r:embed="rId5"/>
          <a:srcRect t="17762" r="4" b="4"/>
          <a:stretch/>
        </p:blipFill>
        <p:spPr>
          <a:xfrm>
            <a:off x="1257236" y="2654807"/>
            <a:ext cx="2743200" cy="1399032"/>
          </a:xfrm>
          <a:prstGeom prst="rect">
            <a:avLst/>
          </a:prstGeom>
        </p:spPr>
      </p:pic>
      <p:pic>
        <p:nvPicPr>
          <p:cNvPr id="50" name="Picture 4" descr="A group of people sitting at a table&#10;&#10;Description generated with very high confidence">
            <a:extLst>
              <a:ext uri="{FF2B5EF4-FFF2-40B4-BE49-F238E27FC236}">
                <a16:creationId xmlns:a16="http://schemas.microsoft.com/office/drawing/2014/main" id="{9DB19321-F7CF-447E-A72E-66650E059CB5}"/>
              </a:ext>
            </a:extLst>
          </p:cNvPr>
          <p:cNvPicPr>
            <a:picLocks noChangeAspect="1"/>
          </p:cNvPicPr>
          <p:nvPr/>
        </p:nvPicPr>
        <p:blipFill rotWithShape="1">
          <a:blip r:embed="rId6"/>
          <a:srcRect t="21945" r="-1" b="-1"/>
          <a:stretch/>
        </p:blipFill>
        <p:spPr>
          <a:xfrm>
            <a:off x="1257236" y="4053839"/>
            <a:ext cx="2743200" cy="1399032"/>
          </a:xfrm>
          <a:prstGeom prst="rect">
            <a:avLst/>
          </a:prstGeom>
        </p:spPr>
      </p:pic>
      <p:sp>
        <p:nvSpPr>
          <p:cNvPr id="55" name="Content Placeholder 10">
            <a:extLst>
              <a:ext uri="{FF2B5EF4-FFF2-40B4-BE49-F238E27FC236}">
                <a16:creationId xmlns:a16="http://schemas.microsoft.com/office/drawing/2014/main" id="{86F2A94B-DC22-4947-82FA-B5144C21ACC2}"/>
              </a:ext>
            </a:extLst>
          </p:cNvPr>
          <p:cNvSpPr>
            <a:spLocks noGrp="1"/>
          </p:cNvSpPr>
          <p:nvPr>
            <p:ph idx="1"/>
          </p:nvPr>
        </p:nvSpPr>
        <p:spPr>
          <a:xfrm>
            <a:off x="4631496" y="2556932"/>
            <a:ext cx="6260114" cy="3318936"/>
          </a:xfrm>
        </p:spPr>
        <p:txBody>
          <a:bodyPr>
            <a:normAutofit/>
          </a:bodyPr>
          <a:lstStyle/>
          <a:p>
            <a:r>
              <a:rPr lang="en-US" sz="2000"/>
              <a:t>THESE ARE THE SCHOOLS THAT THE KIDS GO TO THESE ARE THE CARS THAT THEY DRIVE IN. THIS IS THE CLOTHING THE WOMEN WEAR.</a:t>
            </a:r>
          </a:p>
        </p:txBody>
      </p:sp>
    </p:spTree>
    <p:extLst>
      <p:ext uri="{BB962C8B-B14F-4D97-AF65-F5344CB8AC3E}">
        <p14:creationId xmlns:p14="http://schemas.microsoft.com/office/powerpoint/2010/main" val="319843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5992D15-28AF-4556-BC89-A7F67910E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9D87824D-0C70-41B3-97E0-830727C65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7938401-F603-4ACA-9BC1-B30358BF39FE}"/>
              </a:ext>
            </a:extLst>
          </p:cNvPr>
          <p:cNvSpPr>
            <a:spLocks noGrp="1"/>
          </p:cNvSpPr>
          <p:nvPr>
            <p:ph type="title"/>
          </p:nvPr>
        </p:nvSpPr>
        <p:spPr>
          <a:xfrm>
            <a:off x="4626508" y="982132"/>
            <a:ext cx="6270090" cy="1303867"/>
          </a:xfrm>
        </p:spPr>
        <p:txBody>
          <a:bodyPr>
            <a:normAutofit/>
          </a:bodyPr>
          <a:lstStyle/>
          <a:p>
            <a:pPr>
              <a:lnSpc>
                <a:spcPct val="90000"/>
              </a:lnSpc>
            </a:pPr>
            <a:br>
              <a:rPr lang="en-US" sz="2800"/>
            </a:br>
            <a:br>
              <a:rPr lang="en-US" sz="2800"/>
            </a:br>
            <a:r>
              <a:rPr lang="en-US" sz="2800"/>
              <a:t>Conclusion:</a:t>
            </a:r>
          </a:p>
        </p:txBody>
      </p:sp>
      <p:sp>
        <p:nvSpPr>
          <p:cNvPr id="49" name="Rectangle 48">
            <a:extLst>
              <a:ext uri="{FF2B5EF4-FFF2-40B4-BE49-F238E27FC236}">
                <a16:creationId xmlns:a16="http://schemas.microsoft.com/office/drawing/2014/main" id="{187CCEC0-145B-4141-B732-88009F63F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6">
            <a:extLst>
              <a:ext uri="{FF2B5EF4-FFF2-40B4-BE49-F238E27FC236}">
                <a16:creationId xmlns:a16="http://schemas.microsoft.com/office/drawing/2014/main" id="{EF7594CC-B358-46CB-8A8D-9398921370A3}"/>
              </a:ext>
            </a:extLst>
          </p:cNvPr>
          <p:cNvPicPr>
            <a:picLocks noChangeAspect="1"/>
          </p:cNvPicPr>
          <p:nvPr/>
        </p:nvPicPr>
        <p:blipFill rotWithShape="1">
          <a:blip r:embed="rId4"/>
          <a:srcRect l="25093" r="35487" b="-1"/>
          <a:stretch/>
        </p:blipFill>
        <p:spPr>
          <a:xfrm>
            <a:off x="1412683" y="1410208"/>
            <a:ext cx="2433793" cy="3858780"/>
          </a:xfrm>
          <a:prstGeom prst="rect">
            <a:avLst/>
          </a:prstGeom>
        </p:spPr>
      </p:pic>
      <p:cxnSp>
        <p:nvCxnSpPr>
          <p:cNvPr id="51" name="Straight Connector 50">
            <a:extLst>
              <a:ext uri="{FF2B5EF4-FFF2-40B4-BE49-F238E27FC236}">
                <a16:creationId xmlns:a16="http://schemas.microsoft.com/office/drawing/2014/main" id="{E370EA99-3255-45B2-A6FB-899DBE411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DF7CE8A-DB20-4C90-B86E-1A5E36E9C8E0}"/>
              </a:ext>
            </a:extLst>
          </p:cNvPr>
          <p:cNvSpPr>
            <a:spLocks noGrp="1"/>
          </p:cNvSpPr>
          <p:nvPr>
            <p:ph idx="1"/>
          </p:nvPr>
        </p:nvSpPr>
        <p:spPr>
          <a:xfrm>
            <a:off x="4636482" y="2556932"/>
            <a:ext cx="6260114" cy="3318936"/>
          </a:xfrm>
        </p:spPr>
        <p:txBody>
          <a:bodyPr>
            <a:normAutofit/>
          </a:bodyPr>
          <a:lstStyle/>
          <a:p>
            <a:r>
              <a:rPr lang="en-US"/>
              <a:t>In conclusion We think that you should really vote for our person Idimo. We hope that </a:t>
            </a:r>
            <a:r>
              <a:rPr lang="en-US" err="1"/>
              <a:t>Idimo</a:t>
            </a:r>
            <a:r>
              <a:rPr lang="en-US"/>
              <a:t> gets the money she needs for her son's </a:t>
            </a:r>
            <a:r>
              <a:rPr lang="en-US" err="1"/>
              <a:t>tuition.We</a:t>
            </a:r>
            <a:r>
              <a:rPr lang="en-US"/>
              <a:t> hope that you liked our presentation.</a:t>
            </a:r>
          </a:p>
          <a:p>
            <a:endParaRPr lang="en-US"/>
          </a:p>
        </p:txBody>
      </p:sp>
    </p:spTree>
    <p:extLst>
      <p:ext uri="{BB962C8B-B14F-4D97-AF65-F5344CB8AC3E}">
        <p14:creationId xmlns:p14="http://schemas.microsoft.com/office/powerpoint/2010/main" val="3319504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Idimo</vt:lpstr>
      <vt:lpstr>  WHY THE LOAN IS NEEDED:</vt:lpstr>
      <vt:lpstr>Information about the country:</vt:lpstr>
      <vt:lpstr>  Intro:</vt:lpstr>
      <vt:lpstr>Why we should give the money to her:</vt:lpstr>
      <vt:lpstr>Pictures:</vt:lpstr>
      <vt:lpstr>PowerPoint Presentation</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ORGANIC DESIGN</dc:title>
  <dc:creator/>
  <cp:revision>2</cp:revision>
  <dcterms:created xsi:type="dcterms:W3CDTF">2019-04-01T22:47:22Z</dcterms:created>
  <dcterms:modified xsi:type="dcterms:W3CDTF">2019-05-16T12:28:56Z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2019-04-01T22:47:27.7889703Z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c2c719b8-e8f8-4d67-8129-7409560cab03</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