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5/13/2019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glow rad="38100">
                    <a:prstClr val="black">
                      <a:lumMod val="65000"/>
                      <a:lumOff val="35000"/>
                      <a:alpha val="50000"/>
                    </a:prstClr>
                  </a:glow>
                  <a:outerShdw blurRad="28575" dist="31750" dir="13200000" algn="tl" rotWithShape="0">
                    <a:srgbClr val="000000">
                      <a:alpha val="25000"/>
                    </a:srgbClr>
                  </a:outerShdw>
                </a:effectLst>
              </a:rPr>
              <a:t>The </a:t>
            </a:r>
            <a:r>
              <a:rPr lang="en-US" dirty="0" err="1">
                <a:effectLst>
                  <a:glow rad="38100">
                    <a:prstClr val="black">
                      <a:lumMod val="65000"/>
                      <a:lumOff val="35000"/>
                      <a:alpha val="50000"/>
                    </a:prstClr>
                  </a:glow>
                  <a:outerShdw blurRad="28575" dist="31750" dir="13200000" algn="tl" rotWithShape="0">
                    <a:srgbClr val="000000">
                      <a:alpha val="25000"/>
                    </a:srgbClr>
                  </a:outerShdw>
                </a:effectLst>
              </a:rPr>
              <a:t>vergen</a:t>
            </a:r>
            <a:r>
              <a:rPr lang="en-US" dirty="0">
                <a:effectLst>
                  <a:glow rad="38100">
                    <a:prstClr val="black">
                      <a:lumMod val="65000"/>
                      <a:lumOff val="35000"/>
                      <a:alpha val="50000"/>
                    </a:prstClr>
                  </a:glow>
                  <a:outerShdw blurRad="28575" dist="31750" dir="13200000" algn="tl" rotWithShape="0">
                    <a:srgbClr val="000000">
                      <a:alpha val="25000"/>
                    </a:srgbClr>
                  </a:outerShdw>
                </a:effectLst>
              </a:rPr>
              <a:t> del </a:t>
            </a:r>
            <a:r>
              <a:rPr lang="en-US" dirty="0" err="1">
                <a:effectLst>
                  <a:glow rad="38100">
                    <a:prstClr val="black">
                      <a:lumMod val="65000"/>
                      <a:lumOff val="35000"/>
                      <a:alpha val="50000"/>
                    </a:prstClr>
                  </a:glow>
                  <a:outerShdw blurRad="28575" dist="31750" dir="13200000" algn="tl" rotWithShape="0">
                    <a:srgbClr val="000000">
                      <a:alpha val="25000"/>
                    </a:srgbClr>
                  </a:outerShdw>
                </a:effectLst>
              </a:rPr>
              <a:t>cisne</a:t>
            </a:r>
            <a:r>
              <a:rPr lang="en-US" dirty="0">
                <a:effectLst>
                  <a:glow rad="38100">
                    <a:prstClr val="black">
                      <a:lumMod val="65000"/>
                      <a:lumOff val="35000"/>
                      <a:alpha val="50000"/>
                    </a:prstClr>
                  </a:glow>
                  <a:outerShdw blurRad="28575" dist="31750" dir="13200000" algn="tl" rotWithShape="0">
                    <a:srgbClr val="000000">
                      <a:alpha val="25000"/>
                    </a:srgbClr>
                  </a:outerShdw>
                </a:effectLst>
              </a:rPr>
              <a:t> group</a:t>
            </a:r>
            <a:endParaRPr lang="en-US" dirty="0"/>
          </a:p>
        </p:txBody>
      </p:sp>
      <p:sp>
        <p:nvSpPr>
          <p:cNvPr id="3" name="Subtitle 2"/>
          <p:cNvSpPr>
            <a:spLocks noGrp="1"/>
          </p:cNvSpPr>
          <p:nvPr>
            <p:ph type="subTitle" idx="1"/>
          </p:nvPr>
        </p:nvSpPr>
        <p:spPr/>
        <p:txBody>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By: Heath Henley and </a:t>
            </a:r>
            <a:r>
              <a:rPr lang="en-US" dirty="0" err="1">
                <a:effectLst>
                  <a:glow rad="38100">
                    <a:prstClr val="black">
                      <a:lumMod val="50000"/>
                      <a:lumOff val="50000"/>
                      <a:alpha val="20000"/>
                    </a:prstClr>
                  </a:glow>
                  <a:outerShdw blurRad="44450" dist="12700" dir="13860000" algn="tl" rotWithShape="0">
                    <a:srgbClr val="000000">
                      <a:alpha val="20000"/>
                    </a:srgbClr>
                  </a:outerShdw>
                </a:effectLst>
              </a:rPr>
              <a:t>Braedan</a:t>
            </a:r>
            <a:r>
              <a:rPr lang="en-US" dirty="0">
                <a:effectLst>
                  <a:glow rad="38100">
                    <a:prstClr val="black">
                      <a:lumMod val="50000"/>
                      <a:lumOff val="50000"/>
                      <a:alpha val="20000"/>
                    </a:prstClr>
                  </a:glow>
                  <a:outerShdw blurRad="44450" dist="12700" dir="13860000" algn="tl" rotWithShape="0">
                    <a:srgbClr val="000000">
                      <a:alpha val="20000"/>
                    </a:srgbClr>
                  </a:outerShdw>
                </a:effectLst>
              </a:rPr>
              <a:t> Lue</a:t>
            </a:r>
            <a:endParaRPr lang="en-US" dirty="0"/>
          </a:p>
        </p:txBody>
      </p:sp>
    </p:spTree>
    <p:extLst>
      <p:ext uri="{BB962C8B-B14F-4D97-AF65-F5344CB8AC3E}">
        <p14:creationId xmlns:p14="http://schemas.microsoft.com/office/powerpoint/2010/main" val="297922346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0B32-BB79-4512-9146-E9F9BDDA1371}"/>
              </a:ext>
            </a:extLst>
          </p:cNvPr>
          <p:cNvSpPr>
            <a:spLocks noGrp="1"/>
          </p:cNvSpPr>
          <p:nvPr>
            <p:ph type="title"/>
          </p:nvPr>
        </p:nvSpPr>
        <p:spPr>
          <a:xfrm>
            <a:off x="643191" y="609600"/>
            <a:ext cx="6573685" cy="1905000"/>
          </a:xfrm>
        </p:spPr>
        <p:txBody>
          <a:bodyPr vert="horz" lIns="91440" tIns="45720" rIns="91440" bIns="45720" rtlCol="0" anchor="ctr">
            <a:normAutofit/>
          </a:bodyPr>
          <a:lstStyle/>
          <a:p>
            <a:r>
              <a:rPr lang="en-US"/>
              <a:t>This is where they live</a:t>
            </a:r>
            <a:endParaRPr lang="en-US" dirty="0"/>
          </a:p>
        </p:txBody>
      </p:sp>
      <p:sp>
        <p:nvSpPr>
          <p:cNvPr id="4" name="Content Placeholder 3">
            <a:extLst>
              <a:ext uri="{FF2B5EF4-FFF2-40B4-BE49-F238E27FC236}">
                <a16:creationId xmlns:a16="http://schemas.microsoft.com/office/drawing/2014/main" id="{CD98DADA-BDA1-4B8F-B7D6-DF00B6309F57}"/>
              </a:ext>
            </a:extLst>
          </p:cNvPr>
          <p:cNvSpPr>
            <a:spLocks noGrp="1"/>
          </p:cNvSpPr>
          <p:nvPr>
            <p:ph sz="half" idx="2"/>
          </p:nvPr>
        </p:nvSpPr>
        <p:spPr>
          <a:xfrm>
            <a:off x="643192" y="2666999"/>
            <a:ext cx="6573684" cy="3216276"/>
          </a:xfrm>
        </p:spPr>
        <p:txBody>
          <a:bodyPr vert="horz" lIns="91440" tIns="45720" rIns="91440" bIns="45720" rtlCol="0" anchor="t">
            <a:normAutofit/>
          </a:bodyPr>
          <a:lstStyle/>
          <a:p>
            <a:r>
              <a:rPr lang="en-US" dirty="0"/>
              <a:t>THE GROUP WE CHOSE WAS THE VERGEN DEL CISNE.</a:t>
            </a:r>
          </a:p>
          <a:p>
            <a:r>
              <a:rPr lang="en-US" dirty="0"/>
              <a:t>THEY LIVE IN ECUADOR.</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dirty="0"/>
              <a:t>ECUADOR BORDERS THE PACIFIC OCEAN, COLUMBIA AND PERU. ECUADOR IS A SMALL COUNTRY IN NORTHWESTERN SOUTH AMERICA.</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THE ANNUAL INCOME IN ECUADOR IS $14,563.</a:t>
            </a:r>
          </a:p>
        </p:txBody>
      </p:sp>
      <p:pic>
        <p:nvPicPr>
          <p:cNvPr id="5" name="Picture 5" descr="A picture containing text, map&#10;&#10;Description generated with very high confidence">
            <a:extLst>
              <a:ext uri="{FF2B5EF4-FFF2-40B4-BE49-F238E27FC236}">
                <a16:creationId xmlns:a16="http://schemas.microsoft.com/office/drawing/2014/main" id="{C695CFF5-C9C1-4C24-A23A-141070EFF253}"/>
              </a:ext>
            </a:extLst>
          </p:cNvPr>
          <p:cNvPicPr>
            <a:picLocks noGrp="1" noChangeAspect="1"/>
          </p:cNvPicPr>
          <p:nvPr>
            <p:ph sz="half" idx="1"/>
          </p:nvPr>
        </p:nvPicPr>
        <p:blipFill>
          <a:blip r:embed="rId3"/>
          <a:stretch>
            <a:fillRect/>
          </a:stretch>
        </p:blipFill>
        <p:spPr>
          <a:xfrm>
            <a:off x="7570839" y="775695"/>
            <a:ext cx="3976788" cy="498656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83DC7CB7-1CF9-4F3B-BE26-430C2CBEEE55}"/>
              </a:ext>
            </a:extLst>
          </p:cNvPr>
          <p:cNvSpPr txBox="1"/>
          <p:nvPr/>
        </p:nvSpPr>
        <p:spPr>
          <a:xfrm>
            <a:off x="1187570" y="2711570"/>
            <a:ext cx="4180935" cy="1431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a:p>
          <a:p>
            <a:pPr>
              <a:spcAft>
                <a:spcPts val="600"/>
              </a:spcAft>
            </a:pPr>
            <a:endParaRPr lang="en-US"/>
          </a:p>
          <a:p>
            <a:pPr>
              <a:spcAft>
                <a:spcPts val="600"/>
              </a:spcAft>
            </a:pPr>
            <a:endParaRPr lang="en-US"/>
          </a:p>
          <a:p>
            <a:pPr>
              <a:spcAft>
                <a:spcPts val="600"/>
              </a:spcAft>
            </a:pPr>
            <a:endParaRPr lang="en-US"/>
          </a:p>
        </p:txBody>
      </p:sp>
    </p:spTree>
    <p:extLst>
      <p:ext uri="{BB962C8B-B14F-4D97-AF65-F5344CB8AC3E}">
        <p14:creationId xmlns:p14="http://schemas.microsoft.com/office/powerpoint/2010/main" val="370722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99CF-00FF-4DD2-9945-6826D0E7C30C}"/>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r>
              <a:rPr lang="en-US" sz="4800" dirty="0">
                <a:effectLst>
                  <a:glow rad="38100">
                    <a:prstClr val="black">
                      <a:lumMod val="65000"/>
                      <a:lumOff val="35000"/>
                      <a:alpha val="50000"/>
                    </a:prstClr>
                  </a:glow>
                  <a:outerShdw blurRad="28575" dist="31750" dir="13200000" algn="tl" rotWithShape="0">
                    <a:srgbClr val="000000">
                      <a:alpha val="25000"/>
                    </a:srgbClr>
                  </a:outerShdw>
                </a:effectLst>
              </a:rPr>
              <a:t>THIS IS THEIR FLAG</a:t>
            </a:r>
            <a:endParaRPr lang="en-US" sz="4800"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7" name="Picture 5">
            <a:extLst>
              <a:ext uri="{FF2B5EF4-FFF2-40B4-BE49-F238E27FC236}">
                <a16:creationId xmlns:a16="http://schemas.microsoft.com/office/drawing/2014/main" id="{BED3A688-CD35-42C3-9576-D11B0FEC4925}"/>
              </a:ext>
            </a:extLst>
          </p:cNvPr>
          <p:cNvPicPr>
            <a:picLocks noGrp="1" noChangeAspect="1"/>
          </p:cNvPicPr>
          <p:nvPr>
            <p:ph sz="half" idx="2"/>
          </p:nvPr>
        </p:nvPicPr>
        <p:blipFill>
          <a:blip r:embed="rId3"/>
          <a:stretch>
            <a:fillRect/>
          </a:stretch>
        </p:blipFill>
        <p:spPr>
          <a:xfrm>
            <a:off x="2660472" y="568193"/>
            <a:ext cx="7125225" cy="3732132"/>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926029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3A9A-E0B7-4033-A5AE-EA38A2ED6677}"/>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a:t>HERE'S WHAT THE GROUP LOOKS LIKE</a:t>
            </a:r>
          </a:p>
        </p:txBody>
      </p:sp>
      <p:sp>
        <p:nvSpPr>
          <p:cNvPr id="4" name="Content Placeholder 3">
            <a:extLst>
              <a:ext uri="{FF2B5EF4-FFF2-40B4-BE49-F238E27FC236}">
                <a16:creationId xmlns:a16="http://schemas.microsoft.com/office/drawing/2014/main" id="{CB56DF90-F504-4930-A3A7-197EFA77BDA4}"/>
              </a:ext>
            </a:extLst>
          </p:cNvPr>
          <p:cNvSpPr>
            <a:spLocks noGrp="1"/>
          </p:cNvSpPr>
          <p:nvPr>
            <p:ph sz="half" idx="2"/>
          </p:nvPr>
        </p:nvSpPr>
        <p:spPr>
          <a:xfrm>
            <a:off x="643192" y="2666999"/>
            <a:ext cx="3643674" cy="3216276"/>
          </a:xfrm>
        </p:spPr>
        <p:txBody>
          <a:bodyPr vert="horz" lIns="91440" tIns="45720" rIns="91440" bIns="45720" rtlCol="0" anchor="ctr">
            <a:normAutofit/>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THE LEADER OF THE GROUP IS ANA GABRIELA. SHE IS MARRIED WITH TWO CHILDREN AND NEEDS MONEY TO SUPPORT HER FAMILY.</a:t>
            </a:r>
            <a:endParaRPr lang="en-US" dirty="0"/>
          </a:p>
        </p:txBody>
      </p:sp>
      <p:pic>
        <p:nvPicPr>
          <p:cNvPr id="5" name="Picture 5" descr="A group of people posing for the camera&#10;&#10;Description generated with very high confidence">
            <a:extLst>
              <a:ext uri="{FF2B5EF4-FFF2-40B4-BE49-F238E27FC236}">
                <a16:creationId xmlns:a16="http://schemas.microsoft.com/office/drawing/2014/main" id="{4D76091C-B279-450F-A253-2B88DA47F454}"/>
              </a:ext>
            </a:extLst>
          </p:cNvPr>
          <p:cNvPicPr>
            <a:picLocks noGrp="1" noChangeAspect="1"/>
          </p:cNvPicPr>
          <p:nvPr>
            <p:ph sz="half" idx="1"/>
          </p:nvPr>
        </p:nvPicPr>
        <p:blipFill rotWithShape="1">
          <a:blip r:embed="rId3"/>
          <a:srcRect r="12020" b="-2"/>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4451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283DA-0C7F-40E2-B7EE-04F335E884D4}"/>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a:t>WHY ARE WE LOANING THEM THE MONEY?</a:t>
            </a:r>
          </a:p>
        </p:txBody>
      </p:sp>
      <p:sp>
        <p:nvSpPr>
          <p:cNvPr id="4" name="Text Placeholder 3">
            <a:extLst>
              <a:ext uri="{FF2B5EF4-FFF2-40B4-BE49-F238E27FC236}">
                <a16:creationId xmlns:a16="http://schemas.microsoft.com/office/drawing/2014/main" id="{0FE253A3-B884-4DB8-88C4-B9ADDA97CF3F}"/>
              </a:ext>
            </a:extLst>
          </p:cNvPr>
          <p:cNvSpPr>
            <a:spLocks noGrp="1"/>
          </p:cNvSpPr>
          <p:nvPr>
            <p:ph sz="half" idx="2"/>
          </p:nvPr>
        </p:nvSpPr>
        <p:spPr>
          <a:xfrm>
            <a:off x="643192" y="2666999"/>
            <a:ext cx="3643674" cy="3216276"/>
          </a:xfrm>
        </p:spPr>
        <p:txBody>
          <a:bodyPr vert="horz" lIns="91440" tIns="45720" rIns="91440" bIns="45720" rtlCol="0" anchor="t">
            <a:normAutofit/>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THEY NEED $7,650 TO BUY MEAT AND GROCERIES FOR THEIR FAMILIES SINCE PROTEINS CAN BE SCARCE IN ECUADOR. WE THOUGHT THAT WAS REASONABLE FOR A LOAN.</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THEY ONLY HAVE $325 TO GO!</a:t>
            </a:r>
          </a:p>
        </p:txBody>
      </p:sp>
      <p:pic>
        <p:nvPicPr>
          <p:cNvPr id="5" name="Picture 5" descr="A close up of a sign&#10;&#10;Description generated with high confidence">
            <a:extLst>
              <a:ext uri="{FF2B5EF4-FFF2-40B4-BE49-F238E27FC236}">
                <a16:creationId xmlns:a16="http://schemas.microsoft.com/office/drawing/2014/main" id="{B334F0E5-5A89-482B-B0EF-56F346005DE9}"/>
              </a:ext>
            </a:extLst>
          </p:cNvPr>
          <p:cNvPicPr>
            <a:picLocks noGrp="1" noChangeAspect="1"/>
          </p:cNvPicPr>
          <p:nvPr>
            <p:ph sz="half" idx="1"/>
          </p:nvPr>
        </p:nvPicPr>
        <p:blipFill>
          <a:blip r:embed="rId3"/>
          <a:stretch>
            <a:fillRect/>
          </a:stretch>
        </p:blipFill>
        <p:spPr>
          <a:xfrm>
            <a:off x="4630994" y="1738675"/>
            <a:ext cx="6916633" cy="306060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338471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4436-7BF6-4458-B96A-3A5F846FEECA}"/>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a:t>Background information</a:t>
            </a:r>
          </a:p>
        </p:txBody>
      </p:sp>
      <p:sp>
        <p:nvSpPr>
          <p:cNvPr id="3" name="Content Placeholder 2">
            <a:extLst>
              <a:ext uri="{FF2B5EF4-FFF2-40B4-BE49-F238E27FC236}">
                <a16:creationId xmlns:a16="http://schemas.microsoft.com/office/drawing/2014/main" id="{C4BFC759-B2B1-485C-9345-97815180014E}"/>
              </a:ext>
            </a:extLst>
          </p:cNvPr>
          <p:cNvSpPr>
            <a:spLocks noGrp="1"/>
          </p:cNvSpPr>
          <p:nvPr>
            <p:ph sz="half" idx="1"/>
          </p:nvPr>
        </p:nvSpPr>
        <p:spPr>
          <a:xfrm>
            <a:off x="643192" y="3472131"/>
            <a:ext cx="3643674" cy="2411144"/>
          </a:xfrm>
        </p:spPr>
        <p:txBody>
          <a:bodyPr vert="horz" lIns="91440" tIns="45720" rIns="91440" bIns="45720" rtlCol="0" anchor="ctr">
            <a:noAutofit/>
          </a:bodyPr>
          <a:lstStyle/>
          <a:p>
            <a:pPr>
              <a:lnSpc>
                <a:spcPct val="90000"/>
              </a:lnSpc>
            </a:pPr>
            <a:r>
              <a:rPr lang="en-US" dirty="0"/>
              <a:t>Ecuador's history has resulted in a fascinating culture.  It is situated in Latin America, right next to the Equator. Though it is a relatively small country, Ecuador has an astonishingly high level of biodiversity.  For example, there are around 1600 species of birds here, approximately half of all the bird species found in South America. There are over 17,000 types of plants in Ecuador - more than in the whole of Europe - and one in every four of these plant species is an orchid. </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a:lnSpc>
                <a:spcPct val="90000"/>
              </a:lnSpc>
            </a:pPr>
            <a:endParaRPr lang="en-US" sz="1400"/>
          </a:p>
          <a:p>
            <a:pPr>
              <a:lnSpc>
                <a:spcPct val="90000"/>
              </a:lnSpc>
            </a:pPr>
            <a:endParaRPr lang="en-US" sz="1400"/>
          </a:p>
          <a:p>
            <a:pPr marL="0" indent="0">
              <a:lnSpc>
                <a:spcPct val="90000"/>
              </a:lnSpc>
            </a:pPr>
            <a:endParaRPr lang="en-US" sz="1400"/>
          </a:p>
        </p:txBody>
      </p:sp>
      <p:pic>
        <p:nvPicPr>
          <p:cNvPr id="5" name="Picture 5" descr="A group of people performing on stage in front of a crowd&#10;&#10;Description generated with high confidence">
            <a:extLst>
              <a:ext uri="{FF2B5EF4-FFF2-40B4-BE49-F238E27FC236}">
                <a16:creationId xmlns:a16="http://schemas.microsoft.com/office/drawing/2014/main" id="{F01A40ED-5882-4D06-AA13-160F6C705B0B}"/>
              </a:ext>
            </a:extLst>
          </p:cNvPr>
          <p:cNvPicPr>
            <a:picLocks noGrp="1" noChangeAspect="1"/>
          </p:cNvPicPr>
          <p:nvPr>
            <p:ph sz="half" idx="2"/>
          </p:nvPr>
        </p:nvPicPr>
        <p:blipFill rotWithShape="1">
          <a:blip r:embed="rId3"/>
          <a:srcRect l="9839" r="16022" b="-1"/>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6184945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BA571-FFAA-490D-B8D5-BA79547BEB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F73574-00F9-43B7-A346-341DA25E34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775735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TC103457485[[fn=Mesh]]</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Mesh</vt:lpstr>
      <vt:lpstr>The vergen del cisne group</vt:lpstr>
      <vt:lpstr>This is where they live</vt:lpstr>
      <vt:lpstr>THIS IS THEIR FLAG</vt:lpstr>
      <vt:lpstr>HERE'S WHAT THE GROUP LOOKS LIKE</vt:lpstr>
      <vt:lpstr>WHY ARE WE LOANING THEM THE MONEY?</vt:lpstr>
      <vt:lpstr>Background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469</cp:revision>
  <dcterms:created xsi:type="dcterms:W3CDTF">2013-07-15T20:24:02Z</dcterms:created>
  <dcterms:modified xsi:type="dcterms:W3CDTF">2019-05-13T16:22:50Z</dcterms:modified>
</cp:coreProperties>
</file>