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2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8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AB3A824-1A51-4B26-AD58-A6D8E14F6C04}" type="datetimeFigureOut">
              <a:rPr lang="en-US" smtClean="0"/>
              <a:t>5/16/2019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707781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5/16/2019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842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5/16/2019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223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D162C4-EDD9-4389-A98B-B87ECEA2A816}" type="datetimeFigureOut">
              <a:rPr lang="en-US" smtClean="0"/>
              <a:t>5/16/2019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227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E5059C3-6A89-4494-99FF-5A4D6FFD50EB}" type="datetimeFigureOut">
              <a:rPr lang="en-US" smtClean="0"/>
              <a:t>5/16/2019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85611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A954B2F-12DE-47F5-8894-472B206D2E1E}" type="datetimeFigureOut">
              <a:rPr lang="en-US" smtClean="0"/>
              <a:t>5/16/2019</a:t>
            </a:fld>
            <a:endParaRPr lang="en-US" dirty="0"/>
          </a:p>
        </p:txBody>
      </p:sp>
      <p:sp>
        <p:nvSpPr>
          <p:cNvPr id="9" name="Footer Placeholder 8"/>
          <p:cNvSpPr>
            <a:spLocks noGrp="1"/>
          </p:cNvSpPr>
          <p:nvPr>
            <p:ph type="ftr" sz="quarter" idx="11"/>
          </p:nvPr>
        </p:nvSpPr>
        <p:spPr/>
        <p:txBody>
          <a:bodyPr/>
          <a:lstStyle/>
          <a:p>
            <a:r>
              <a:rPr lang="en-US"/>
              <a:t>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658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CBC1C18-307B-4F68-A007-B5B542270E8D}" type="datetimeFigureOut">
              <a:rPr lang="en-US" smtClean="0"/>
              <a:t>5/16/2019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5889930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5/16/2019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07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5/16/2019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998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7D525BB-DA17-4BA0-B3C8-3AC3ABC827E6}" type="datetimeFigureOut">
              <a:rPr lang="en-US" smtClean="0"/>
              <a:t>5/16/2019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
              </a:t>
            </a:r>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5352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16C4C9A-3960-41CF-A4E9-2A8FB932454B}" type="datetimeFigureOut">
              <a:rPr lang="en-US" smtClean="0"/>
              <a:t>5/16/2019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778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CBC1C18-307B-4F68-A007-B5B542270E8D}" type="datetimeFigureOut">
              <a:rPr lang="en-US" smtClean="0"/>
              <a:t>5/16/2019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6590118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etterhealth.vic.gov.au/health/servicesandsupport/chronic-or-degenerative-conditions" TargetMode="External"/><Relationship Id="rId2" Type="http://schemas.openxmlformats.org/officeDocument/2006/relationships/hyperlink" Target="https://www.kiva.org/lend/1752874"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981E6A2-4656-4CFE-9BF4-39D81EE2C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bg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050E78D6-F072-48E7-8270-20EFBDD26F36}"/>
              </a:ext>
            </a:extLst>
          </p:cNvPr>
          <p:cNvSpPr>
            <a:spLocks noGrp="1"/>
          </p:cNvSpPr>
          <p:nvPr>
            <p:ph type="ctrTitle"/>
          </p:nvPr>
        </p:nvSpPr>
        <p:spPr>
          <a:xfrm>
            <a:off x="704030" y="2651662"/>
            <a:ext cx="4486656" cy="1231106"/>
          </a:xfrm>
          <a:noFill/>
          <a:ln>
            <a:solidFill>
              <a:schemeClr val="tx1"/>
            </a:solidFill>
          </a:ln>
          <a:effectLst>
            <a:glow rad="152400">
              <a:schemeClr val="tx1">
                <a:alpha val="13000"/>
              </a:schemeClr>
            </a:glow>
          </a:effectLst>
        </p:spPr>
        <p:txBody>
          <a:bodyPr>
            <a:normAutofit/>
          </a:bodyPr>
          <a:lstStyle/>
          <a:p>
            <a:r>
              <a:rPr lang="en-US" dirty="0">
                <a:solidFill>
                  <a:schemeClr val="tx1">
                    <a:lumMod val="95000"/>
                  </a:schemeClr>
                </a:solidFill>
              </a:rPr>
              <a:t>Guillermo</a:t>
            </a:r>
          </a:p>
          <a:p>
            <a:endParaRPr lang="en-US" sz="3000" dirty="0">
              <a:solidFill>
                <a:schemeClr val="tx1"/>
              </a:solidFill>
            </a:endParaRPr>
          </a:p>
        </p:txBody>
      </p:sp>
      <p:sp>
        <p:nvSpPr>
          <p:cNvPr id="3" name="Subtitle 2">
            <a:extLst>
              <a:ext uri="{FF2B5EF4-FFF2-40B4-BE49-F238E27FC236}">
                <a16:creationId xmlns:a16="http://schemas.microsoft.com/office/drawing/2014/main" id="{3FC7BD98-5486-489C-BAA0-A69CEFF691B3}"/>
              </a:ext>
            </a:extLst>
          </p:cNvPr>
          <p:cNvSpPr>
            <a:spLocks noGrp="1"/>
          </p:cNvSpPr>
          <p:nvPr>
            <p:ph type="subTitle" idx="1"/>
          </p:nvPr>
        </p:nvSpPr>
        <p:spPr>
          <a:xfrm>
            <a:off x="804672" y="3981815"/>
            <a:ext cx="4486656" cy="702702"/>
          </a:xfrm>
        </p:spPr>
        <p:txBody>
          <a:bodyPr vert="horz" lIns="91440" tIns="45720" rIns="91440" bIns="45720" rtlCol="0" anchor="t">
            <a:normAutofit/>
          </a:bodyPr>
          <a:lstStyle/>
          <a:p>
            <a:r>
              <a:rPr lang="en-US" sz="1800" dirty="0" err="1">
                <a:solidFill>
                  <a:schemeClr val="tx1"/>
                </a:solidFill>
              </a:rPr>
              <a:t>Ca'Riceya</a:t>
            </a:r>
            <a:r>
              <a:rPr lang="en-US" sz="1800">
                <a:solidFill>
                  <a:schemeClr val="tx1"/>
                </a:solidFill>
              </a:rPr>
              <a:t> Miller </a:t>
            </a:r>
          </a:p>
        </p:txBody>
      </p:sp>
      <p:pic>
        <p:nvPicPr>
          <p:cNvPr id="4" name="Picture 5" descr="A person looking at the camera&#10;&#10;Description generated with very high confidence">
            <a:extLst>
              <a:ext uri="{FF2B5EF4-FFF2-40B4-BE49-F238E27FC236}">
                <a16:creationId xmlns:a16="http://schemas.microsoft.com/office/drawing/2014/main" id="{35481A88-B2CB-4B1C-A8BF-6D2952A6EB59}"/>
              </a:ext>
            </a:extLst>
          </p:cNvPr>
          <p:cNvPicPr>
            <a:picLocks noChangeAspect="1"/>
          </p:cNvPicPr>
          <p:nvPr/>
        </p:nvPicPr>
        <p:blipFill>
          <a:blip r:embed="rId2"/>
          <a:stretch>
            <a:fillRect/>
          </a:stretch>
        </p:blipFill>
        <p:spPr>
          <a:xfrm>
            <a:off x="6090250" y="3029"/>
            <a:ext cx="6035614" cy="6851944"/>
          </a:xfrm>
          <a:prstGeom prst="rect">
            <a:avLst/>
          </a:prstGeom>
        </p:spPr>
      </p:pic>
    </p:spTree>
    <p:extLst>
      <p:ext uri="{BB962C8B-B14F-4D97-AF65-F5344CB8AC3E}">
        <p14:creationId xmlns:p14="http://schemas.microsoft.com/office/powerpoint/2010/main" val="8340504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DE503-F7C2-4A40-83F4-4DE931E7D9DE}"/>
              </a:ext>
            </a:extLst>
          </p:cNvPr>
          <p:cNvSpPr>
            <a:spLocks noGrp="1"/>
          </p:cNvSpPr>
          <p:nvPr>
            <p:ph type="title"/>
          </p:nvPr>
        </p:nvSpPr>
        <p:spPr>
          <a:xfrm>
            <a:off x="804672" y="964692"/>
            <a:ext cx="4476806" cy="1188720"/>
          </a:xfrm>
        </p:spPr>
        <p:txBody>
          <a:bodyPr>
            <a:normAutofit/>
          </a:bodyPr>
          <a:lstStyle/>
          <a:p>
            <a:r>
              <a:rPr lang="en-US"/>
              <a:t>What do you Need to know</a:t>
            </a:r>
          </a:p>
        </p:txBody>
      </p:sp>
      <p:sp>
        <p:nvSpPr>
          <p:cNvPr id="18" name="Content Placeholder 17">
            <a:extLst>
              <a:ext uri="{FF2B5EF4-FFF2-40B4-BE49-F238E27FC236}">
                <a16:creationId xmlns:a16="http://schemas.microsoft.com/office/drawing/2014/main" id="{7C5A1A46-0AD7-424A-9612-4C90DB4EBFE5}"/>
              </a:ext>
            </a:extLst>
          </p:cNvPr>
          <p:cNvSpPr>
            <a:spLocks noGrp="1"/>
          </p:cNvSpPr>
          <p:nvPr>
            <p:ph idx="1"/>
          </p:nvPr>
        </p:nvSpPr>
        <p:spPr>
          <a:xfrm>
            <a:off x="803244" y="2638044"/>
            <a:ext cx="4492932" cy="3263206"/>
          </a:xfrm>
        </p:spPr>
        <p:txBody>
          <a:bodyPr vert="horz" lIns="91440" tIns="45720" rIns="91440" bIns="45720" rtlCol="0" anchor="t">
            <a:normAutofit/>
          </a:bodyPr>
          <a:lstStyle/>
          <a:p>
            <a:pPr marL="0" indent="0">
              <a:lnSpc>
                <a:spcPct val="90000"/>
              </a:lnSpc>
              <a:buNone/>
            </a:pPr>
            <a:r>
              <a:rPr lang="en-US" sz="1500" dirty="0"/>
              <a:t>Guillermo lives in Ramos Arizpe </a:t>
            </a:r>
            <a:r>
              <a:rPr lang="en-US" sz="1500" dirty="0" err="1"/>
              <a:t>Chohuila</a:t>
            </a:r>
            <a:r>
              <a:rPr lang="en-US" sz="1500" dirty="0"/>
              <a:t>. He is 60 years old and married to Tomasa, with whom he has 2 children. His spouse works in the home and he has worked for 4 years at a dock company.</a:t>
            </a:r>
            <a:br>
              <a:rPr lang="en-US" sz="1500" dirty="0"/>
            </a:br>
            <a:br>
              <a:rPr lang="en-US" sz="1500" dirty="0"/>
            </a:br>
            <a:r>
              <a:rPr lang="en-US" sz="1500" dirty="0"/>
              <a:t>Some time ago, they found a chronic degenerative illness in his sister which has begun to wreak havoc on her vision, so that little by little she is losing her eyesight. His sister needs several treatments so that she can recover her eyesight. </a:t>
            </a:r>
            <a:br>
              <a:rPr lang="en-US" sz="1500" dirty="0"/>
            </a:br>
            <a:br>
              <a:rPr lang="en-US" sz="1500" dirty="0"/>
            </a:br>
            <a:r>
              <a:rPr lang="en-US" sz="1500" dirty="0"/>
              <a:t>It is for this that Guillermo wants to help her, so he asked for financial support to pay for the treatments so that she can recover her eyesight. And health.</a:t>
            </a:r>
          </a:p>
        </p:txBody>
      </p:sp>
      <p:sp>
        <p:nvSpPr>
          <p:cNvPr id="21" name="Rectangle 23">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5">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9">
            <a:extLst>
              <a:ext uri="{FF2B5EF4-FFF2-40B4-BE49-F238E27FC236}">
                <a16:creationId xmlns:a16="http://schemas.microsoft.com/office/drawing/2014/main" id="{33D0ED1A-62D1-4487-B11D-CABDE59C511A}"/>
              </a:ext>
            </a:extLst>
          </p:cNvPr>
          <p:cNvPicPr>
            <a:picLocks noChangeAspect="1"/>
          </p:cNvPicPr>
          <p:nvPr/>
        </p:nvPicPr>
        <p:blipFill>
          <a:blip r:embed="rId2"/>
          <a:stretch>
            <a:fillRect/>
          </a:stretch>
        </p:blipFill>
        <p:spPr>
          <a:xfrm>
            <a:off x="6272789" y="2093924"/>
            <a:ext cx="4782312" cy="2678094"/>
          </a:xfrm>
          <a:prstGeom prst="rect">
            <a:avLst/>
          </a:prstGeom>
        </p:spPr>
      </p:pic>
    </p:spTree>
    <p:extLst>
      <p:ext uri="{BB962C8B-B14F-4D97-AF65-F5344CB8AC3E}">
        <p14:creationId xmlns:p14="http://schemas.microsoft.com/office/powerpoint/2010/main" val="34243145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p:tgtEl>
                                          <p:spTgt spid="18"/>
                                        </p:tgtEl>
                                        <p:attrNameLst>
                                          <p:attrName>ppt_y</p:attrName>
                                        </p:attrNameLst>
                                      </p:cBhvr>
                                      <p:tavLst>
                                        <p:tav tm="0">
                                          <p:val>
                                            <p:strVal val="#ppt_y+#ppt_h*1.125000"/>
                                          </p:val>
                                        </p:tav>
                                        <p:tav tm="100000">
                                          <p:val>
                                            <p:strVal val="#ppt_y"/>
                                          </p:val>
                                        </p:tav>
                                      </p:tavLst>
                                    </p:anim>
                                    <p:animEffect transition="in" filter="wipe(up)">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randombar(horizontal)">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4" name="Rectangle 36">
            <a:extLst>
              <a:ext uri="{FF2B5EF4-FFF2-40B4-BE49-F238E27FC236}">
                <a16:creationId xmlns:a16="http://schemas.microsoft.com/office/drawing/2014/main" id="{8E1D4842-F208-47E0-A3A4-6469A9F04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15107-5DA3-4397-A1DA-67705DAE1EC2}"/>
              </a:ext>
            </a:extLst>
          </p:cNvPr>
          <p:cNvSpPr>
            <a:spLocks noGrp="1"/>
          </p:cNvSpPr>
          <p:nvPr>
            <p:ph type="title"/>
          </p:nvPr>
        </p:nvSpPr>
        <p:spPr>
          <a:xfrm>
            <a:off x="780941" y="1290025"/>
            <a:ext cx="5291327" cy="1188720"/>
          </a:xfrm>
          <a:solidFill>
            <a:srgbClr val="FFFFFF"/>
          </a:solidFill>
          <a:ln>
            <a:solidFill>
              <a:srgbClr val="404040"/>
            </a:solidFill>
          </a:ln>
        </p:spPr>
        <p:txBody>
          <a:bodyPr vert="horz" lIns="182880" tIns="182880" rIns="182880" bIns="182880" rtlCol="0">
            <a:normAutofit/>
          </a:bodyPr>
          <a:lstStyle/>
          <a:p>
            <a:r>
              <a:rPr lang="en-US"/>
              <a:t>What is chronic degenerative illness ?</a:t>
            </a:r>
          </a:p>
        </p:txBody>
      </p:sp>
      <p:sp>
        <p:nvSpPr>
          <p:cNvPr id="27" name="Content Placeholder 26">
            <a:extLst>
              <a:ext uri="{FF2B5EF4-FFF2-40B4-BE49-F238E27FC236}">
                <a16:creationId xmlns:a16="http://schemas.microsoft.com/office/drawing/2014/main" id="{C8A95FAC-5602-4C30-B5DD-99CD66EDF2DE}"/>
              </a:ext>
            </a:extLst>
          </p:cNvPr>
          <p:cNvSpPr>
            <a:spLocks noGrp="1"/>
          </p:cNvSpPr>
          <p:nvPr>
            <p:ph idx="1"/>
          </p:nvPr>
        </p:nvSpPr>
        <p:spPr>
          <a:xfrm>
            <a:off x="786477" y="2858703"/>
            <a:ext cx="5285791" cy="3042547"/>
          </a:xfrm>
        </p:spPr>
        <p:txBody>
          <a:bodyPr vert="horz" lIns="91440" tIns="45720" rIns="91440" bIns="45720" rtlCol="0" anchor="t">
            <a:noAutofit/>
          </a:bodyPr>
          <a:lstStyle/>
          <a:p>
            <a:pPr>
              <a:lnSpc>
                <a:spcPct val="90000"/>
              </a:lnSpc>
            </a:pPr>
            <a:r>
              <a:rPr lang="en-US" sz="1600" dirty="0">
                <a:solidFill>
                  <a:srgbClr val="FFFFFF"/>
                </a:solidFill>
              </a:rPr>
              <a:t>A chronic condition is one that has been present for six months or longer. Not all chronic conditions will lead to disability. However, there are </a:t>
            </a:r>
            <a:r>
              <a:rPr lang="en-US" sz="1600">
                <a:solidFill>
                  <a:srgbClr val="FFFFFF"/>
                </a:solidFill>
              </a:rPr>
              <a:t>several</a:t>
            </a:r>
            <a:r>
              <a:rPr lang="en-US" sz="1600" dirty="0">
                <a:solidFill>
                  <a:srgbClr val="FFFFFF"/>
                </a:solidFill>
              </a:rPr>
              <a:t> chronic or degenerative conditions that can have a significant effect on a person’s ability to get around and take care of themselves. Common chronic and degenerative conditions that can lead to disability include:</a:t>
            </a:r>
          </a:p>
          <a:p>
            <a:pPr marL="0" indent="0">
              <a:lnSpc>
                <a:spcPct val="90000"/>
              </a:lnSpc>
              <a:buNone/>
            </a:pPr>
            <a:r>
              <a:rPr lang="en-US" sz="1600" dirty="0">
                <a:solidFill>
                  <a:srgbClr val="FFFFFF"/>
                </a:solidFill>
              </a:rPr>
              <a:t>multiple sclerosis arthritis Parkinson’s disease muscular dystrophy Huntington’s disease. If you or someone you are caring for has a chronic or degenerative condition, you may need to make some changes to make life easier. These might include making modifications around the home to make everyday tasks simpler moving closer to family purchasing speech and mobility aids planning for a future where you have limited mobility.</a:t>
            </a:r>
          </a:p>
          <a:p>
            <a:pPr>
              <a:lnSpc>
                <a:spcPct val="90000"/>
              </a:lnSpc>
            </a:pPr>
            <a:endParaRPr lang="en-US" sz="1400">
              <a:solidFill>
                <a:srgbClr val="FFFFFF"/>
              </a:solidFill>
            </a:endParaRPr>
          </a:p>
        </p:txBody>
      </p:sp>
      <p:pic>
        <p:nvPicPr>
          <p:cNvPr id="32" name="Picture 33" descr="A close up of text on a white background&#10;&#10;Description generated with very high confidence">
            <a:extLst>
              <a:ext uri="{FF2B5EF4-FFF2-40B4-BE49-F238E27FC236}">
                <a16:creationId xmlns:a16="http://schemas.microsoft.com/office/drawing/2014/main" id="{83526086-D500-4506-8CF3-977BAD1414BA}"/>
              </a:ext>
            </a:extLst>
          </p:cNvPr>
          <p:cNvPicPr>
            <a:picLocks noChangeAspect="1"/>
          </p:cNvPicPr>
          <p:nvPr/>
        </p:nvPicPr>
        <p:blipFill rotWithShape="1">
          <a:blip r:embed="rId2"/>
          <a:srcRect t="2699" r="-2" b="-2"/>
          <a:stretch/>
        </p:blipFill>
        <p:spPr>
          <a:xfrm>
            <a:off x="6876939" y="-2"/>
            <a:ext cx="5315061" cy="3429002"/>
          </a:xfrm>
          <a:prstGeom prst="rect">
            <a:avLst/>
          </a:prstGeom>
        </p:spPr>
      </p:pic>
      <p:pic>
        <p:nvPicPr>
          <p:cNvPr id="28" name="Picture 28" descr="A close up of text on a white background&#10;&#10;Description generated with very high confidence">
            <a:extLst>
              <a:ext uri="{FF2B5EF4-FFF2-40B4-BE49-F238E27FC236}">
                <a16:creationId xmlns:a16="http://schemas.microsoft.com/office/drawing/2014/main" id="{C20EDE1F-769B-4C9F-8516-2BC6177518A7}"/>
              </a:ext>
            </a:extLst>
          </p:cNvPr>
          <p:cNvPicPr>
            <a:picLocks noChangeAspect="1"/>
          </p:cNvPicPr>
          <p:nvPr/>
        </p:nvPicPr>
        <p:blipFill rotWithShape="1">
          <a:blip r:embed="rId2"/>
          <a:srcRect t="2699" r="-2" b="-2"/>
          <a:stretch/>
        </p:blipFill>
        <p:spPr>
          <a:xfrm>
            <a:off x="6876939" y="3429001"/>
            <a:ext cx="5315061" cy="3429000"/>
          </a:xfrm>
          <a:prstGeom prst="rect">
            <a:avLst/>
          </a:prstGeom>
        </p:spPr>
      </p:pic>
    </p:spTree>
    <p:extLst>
      <p:ext uri="{BB962C8B-B14F-4D97-AF65-F5344CB8AC3E}">
        <p14:creationId xmlns:p14="http://schemas.microsoft.com/office/powerpoint/2010/main" val="20670052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strips(down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F70220-677A-411B-B416-94321A555329}"/>
              </a:ext>
            </a:extLst>
          </p:cNvPr>
          <p:cNvSpPr>
            <a:spLocks noGrp="1"/>
          </p:cNvSpPr>
          <p:nvPr>
            <p:ph type="title"/>
          </p:nvPr>
        </p:nvSpPr>
        <p:spPr>
          <a:xfrm>
            <a:off x="643467" y="643467"/>
            <a:ext cx="3363974" cy="1728044"/>
          </a:xfrm>
          <a:noFill/>
          <a:ln>
            <a:solidFill>
              <a:schemeClr val="bg1"/>
            </a:solidFill>
          </a:ln>
        </p:spPr>
        <p:txBody>
          <a:bodyPr vert="horz" wrap="square" lIns="182880" tIns="182880" rIns="182880" bIns="182880" rtlCol="0">
            <a:normAutofit/>
          </a:bodyPr>
          <a:lstStyle/>
          <a:p>
            <a:r>
              <a:rPr lang="en-US" sz="1400" dirty="0">
                <a:solidFill>
                  <a:schemeClr val="bg1"/>
                </a:solidFill>
              </a:rPr>
              <a:t>Facts</a:t>
            </a:r>
            <a:r>
              <a:rPr lang="en-US" sz="700" dirty="0">
                <a:solidFill>
                  <a:schemeClr val="bg1"/>
                </a:solidFill>
              </a:rPr>
              <a:t> </a:t>
            </a:r>
            <a:r>
              <a:rPr lang="en-US" sz="1400" dirty="0">
                <a:solidFill>
                  <a:schemeClr val="bg1"/>
                </a:solidFill>
              </a:rPr>
              <a:t>about CHRONIC DEGENERATIVE ILLNESS</a:t>
            </a:r>
            <a:r>
              <a:rPr lang="en-US" sz="700" dirty="0">
                <a:solidFill>
                  <a:schemeClr val="bg1"/>
                </a:solidFill>
              </a:rPr>
              <a:t> </a:t>
            </a:r>
            <a:br>
              <a:rPr lang="en-US" sz="700" dirty="0"/>
            </a:br>
            <a:endParaRPr lang="en-US" sz="700">
              <a:solidFill>
                <a:schemeClr val="bg1"/>
              </a:solidFill>
            </a:endParaRPr>
          </a:p>
        </p:txBody>
      </p:sp>
      <p:sp>
        <p:nvSpPr>
          <p:cNvPr id="3" name="Content Placeholder 2">
            <a:extLst>
              <a:ext uri="{FF2B5EF4-FFF2-40B4-BE49-F238E27FC236}">
                <a16:creationId xmlns:a16="http://schemas.microsoft.com/office/drawing/2014/main" id="{667D1328-A694-4327-A93A-3D919FD65B27}"/>
              </a:ext>
            </a:extLst>
          </p:cNvPr>
          <p:cNvSpPr>
            <a:spLocks noGrp="1"/>
          </p:cNvSpPr>
          <p:nvPr>
            <p:ph idx="1"/>
          </p:nvPr>
        </p:nvSpPr>
        <p:spPr>
          <a:xfrm>
            <a:off x="643468" y="2638044"/>
            <a:ext cx="3363974" cy="3415622"/>
          </a:xfrm>
        </p:spPr>
        <p:txBody>
          <a:bodyPr vert="horz" lIns="91440" tIns="45720" rIns="91440" bIns="45720" rtlCol="0" anchor="t">
            <a:normAutofit/>
          </a:bodyPr>
          <a:lstStyle/>
          <a:p>
            <a:pPr marL="0" indent="0">
              <a:buNone/>
            </a:pPr>
            <a:r>
              <a:rPr lang="en-US" cap="all" dirty="0">
                <a:solidFill>
                  <a:schemeClr val="bg1"/>
                </a:solidFill>
              </a:rPr>
              <a:t>CHRONIC DEGENERATIVE ILLNESS is number 1 on the chart of what can kill humans and that’s even above cancer, 2.5 thousand  people have cancer. 8.9 thousand people have chronic degenerative illness that </a:t>
            </a:r>
            <a:r>
              <a:rPr lang="en-US" cap="all">
                <a:solidFill>
                  <a:schemeClr val="bg1"/>
                </a:solidFill>
              </a:rPr>
              <a:t>is the highest population  out of all the sickness &amp; diseases.</a:t>
            </a:r>
            <a:endParaRPr lang="en-US">
              <a:solidFill>
                <a:schemeClr val="bg1"/>
              </a:solidFill>
            </a:endParaRPr>
          </a:p>
          <a:p>
            <a:endParaRPr lang="en-US" dirty="0">
              <a:solidFill>
                <a:schemeClr val="bg1"/>
              </a:solidFill>
            </a:endParaRPr>
          </a:p>
        </p:txBody>
      </p:sp>
      <p:pic>
        <p:nvPicPr>
          <p:cNvPr id="5" name="Picture 5">
            <a:extLst>
              <a:ext uri="{FF2B5EF4-FFF2-40B4-BE49-F238E27FC236}">
                <a16:creationId xmlns:a16="http://schemas.microsoft.com/office/drawing/2014/main" id="{3E869FFE-1391-43BD-A3C1-CA5127F2231E}"/>
              </a:ext>
            </a:extLst>
          </p:cNvPr>
          <p:cNvPicPr>
            <a:picLocks noChangeAspect="1"/>
          </p:cNvPicPr>
          <p:nvPr/>
        </p:nvPicPr>
        <p:blipFill>
          <a:blip r:embed="rId2"/>
          <a:stretch>
            <a:fillRect/>
          </a:stretch>
        </p:blipFill>
        <p:spPr>
          <a:xfrm>
            <a:off x="5718048" y="643467"/>
            <a:ext cx="5410199" cy="5410199"/>
          </a:xfrm>
          <a:prstGeom prst="rect">
            <a:avLst/>
          </a:prstGeom>
        </p:spPr>
      </p:pic>
    </p:spTree>
    <p:extLst>
      <p:ext uri="{BB962C8B-B14F-4D97-AF65-F5344CB8AC3E}">
        <p14:creationId xmlns:p14="http://schemas.microsoft.com/office/powerpoint/2010/main" val="26738491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heckerboard(across)">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F563F8-24E6-4472-901B-572A9F732E18}"/>
              </a:ext>
            </a:extLst>
          </p:cNvPr>
          <p:cNvSpPr>
            <a:spLocks noGrp="1"/>
          </p:cNvSpPr>
          <p:nvPr>
            <p:ph type="title"/>
          </p:nvPr>
        </p:nvSpPr>
        <p:spPr>
          <a:xfrm>
            <a:off x="643467" y="643467"/>
            <a:ext cx="3363974" cy="1728044"/>
          </a:xfrm>
          <a:noFill/>
          <a:ln>
            <a:solidFill>
              <a:schemeClr val="bg1"/>
            </a:solidFill>
          </a:ln>
        </p:spPr>
        <p:txBody>
          <a:bodyPr wrap="square">
            <a:normAutofit/>
          </a:bodyPr>
          <a:lstStyle/>
          <a:p>
            <a:r>
              <a:rPr lang="en-US" sz="2600">
                <a:solidFill>
                  <a:schemeClr val="bg1"/>
                </a:solidFill>
              </a:rPr>
              <a:t>Why do we feel He should get the money?</a:t>
            </a:r>
          </a:p>
        </p:txBody>
      </p:sp>
      <p:sp>
        <p:nvSpPr>
          <p:cNvPr id="3" name="Content Placeholder 2">
            <a:extLst>
              <a:ext uri="{FF2B5EF4-FFF2-40B4-BE49-F238E27FC236}">
                <a16:creationId xmlns:a16="http://schemas.microsoft.com/office/drawing/2014/main" id="{D6C655F2-C9D7-4D1F-BE52-187F7FD22EFE}"/>
              </a:ext>
            </a:extLst>
          </p:cNvPr>
          <p:cNvSpPr>
            <a:spLocks noGrp="1"/>
          </p:cNvSpPr>
          <p:nvPr>
            <p:ph idx="1"/>
          </p:nvPr>
        </p:nvSpPr>
        <p:spPr>
          <a:xfrm>
            <a:off x="643468" y="2638044"/>
            <a:ext cx="3363974" cy="3415622"/>
          </a:xfrm>
        </p:spPr>
        <p:txBody>
          <a:bodyPr vert="horz" lIns="91440" tIns="45720" rIns="91440" bIns="45720" rtlCol="0">
            <a:normAutofit/>
          </a:bodyPr>
          <a:lstStyle/>
          <a:p>
            <a:r>
              <a:rPr lang="en-US">
                <a:solidFill>
                  <a:schemeClr val="bg1"/>
                </a:solidFill>
              </a:rPr>
              <a:t>The reason I think he should get the money Is because his sister is in danger her life is at risk. The only way she can make it out alive is if you give one donation towards her medical expenses so she can have a better life. This dieses doesn't only give her arthritis and paralyzed or takes away her eye sight but It stops her heart. We need to help her.</a:t>
            </a:r>
          </a:p>
        </p:txBody>
      </p:sp>
      <p:pic>
        <p:nvPicPr>
          <p:cNvPr id="4" name="Picture 4" descr="A person sitting on a bed&#10;&#10;Description generated with high confidence">
            <a:extLst>
              <a:ext uri="{FF2B5EF4-FFF2-40B4-BE49-F238E27FC236}">
                <a16:creationId xmlns:a16="http://schemas.microsoft.com/office/drawing/2014/main" id="{86D64F35-865F-4A76-A827-9405D76EBC51}"/>
              </a:ext>
            </a:extLst>
          </p:cNvPr>
          <p:cNvPicPr>
            <a:picLocks noChangeAspect="1"/>
          </p:cNvPicPr>
          <p:nvPr/>
        </p:nvPicPr>
        <p:blipFill>
          <a:blip r:embed="rId2"/>
          <a:stretch>
            <a:fillRect/>
          </a:stretch>
        </p:blipFill>
        <p:spPr>
          <a:xfrm>
            <a:off x="5297763" y="1268765"/>
            <a:ext cx="6250769" cy="4159602"/>
          </a:xfrm>
          <a:prstGeom prst="rect">
            <a:avLst/>
          </a:prstGeom>
        </p:spPr>
      </p:pic>
    </p:spTree>
    <p:extLst>
      <p:ext uri="{BB962C8B-B14F-4D97-AF65-F5344CB8AC3E}">
        <p14:creationId xmlns:p14="http://schemas.microsoft.com/office/powerpoint/2010/main" val="9271200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heckerboard(across)">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07BC21-6DAD-4634-8E9A-F46F7A5B84CE}"/>
              </a:ext>
            </a:extLst>
          </p:cNvPr>
          <p:cNvSpPr>
            <a:spLocks noGrp="1"/>
          </p:cNvSpPr>
          <p:nvPr>
            <p:ph type="title"/>
          </p:nvPr>
        </p:nvSpPr>
        <p:spPr>
          <a:xfrm>
            <a:off x="643467" y="643467"/>
            <a:ext cx="3363974" cy="1728044"/>
          </a:xfrm>
          <a:noFill/>
          <a:ln>
            <a:solidFill>
              <a:schemeClr val="bg1"/>
            </a:solidFill>
          </a:ln>
        </p:spPr>
        <p:txBody>
          <a:bodyPr wrap="square">
            <a:normAutofit/>
          </a:bodyPr>
          <a:lstStyle/>
          <a:p>
            <a:r>
              <a:rPr lang="en-US">
                <a:solidFill>
                  <a:schemeClr val="bg1"/>
                </a:solidFill>
              </a:rPr>
              <a:t>Money expenses</a:t>
            </a:r>
          </a:p>
        </p:txBody>
      </p:sp>
      <p:sp>
        <p:nvSpPr>
          <p:cNvPr id="9" name="Content Placeholder 8">
            <a:extLst>
              <a:ext uri="{FF2B5EF4-FFF2-40B4-BE49-F238E27FC236}">
                <a16:creationId xmlns:a16="http://schemas.microsoft.com/office/drawing/2014/main" id="{48CC5C5C-D8BA-4922-A5A3-F975CA7E5476}"/>
              </a:ext>
            </a:extLst>
          </p:cNvPr>
          <p:cNvSpPr>
            <a:spLocks noGrp="1"/>
          </p:cNvSpPr>
          <p:nvPr>
            <p:ph idx="1"/>
          </p:nvPr>
        </p:nvSpPr>
        <p:spPr>
          <a:xfrm>
            <a:off x="643468" y="2638044"/>
            <a:ext cx="3363974" cy="3415622"/>
          </a:xfrm>
        </p:spPr>
        <p:txBody>
          <a:bodyPr vert="horz" lIns="91440" tIns="45720" rIns="91440" bIns="45720" rtlCol="0" anchor="t">
            <a:normAutofit/>
          </a:bodyPr>
          <a:lstStyle/>
          <a:p>
            <a:r>
              <a:rPr lang="en-US" cap="all">
                <a:solidFill>
                  <a:schemeClr val="tx1">
                    <a:lumMod val="95000"/>
                  </a:schemeClr>
                </a:solidFill>
              </a:rPr>
              <a:t>GUILLERMO needs 1175 dollars to help his little sister  be able to see another day of sunshine.</a:t>
            </a:r>
            <a:endParaRPr lang="en-US">
              <a:solidFill>
                <a:schemeClr val="tx1">
                  <a:lumMod val="95000"/>
                </a:schemeClr>
              </a:solidFill>
            </a:endParaRPr>
          </a:p>
        </p:txBody>
      </p:sp>
      <p:pic>
        <p:nvPicPr>
          <p:cNvPr id="7" name="Picture 4">
            <a:extLst>
              <a:ext uri="{FF2B5EF4-FFF2-40B4-BE49-F238E27FC236}">
                <a16:creationId xmlns:a16="http://schemas.microsoft.com/office/drawing/2014/main" id="{C4FC6713-2D60-4C10-9C58-0BC39F847A2C}"/>
              </a:ext>
            </a:extLst>
          </p:cNvPr>
          <p:cNvPicPr>
            <a:picLocks noChangeAspect="1"/>
          </p:cNvPicPr>
          <p:nvPr/>
        </p:nvPicPr>
        <p:blipFill>
          <a:blip r:embed="rId2"/>
          <a:stretch>
            <a:fillRect/>
          </a:stretch>
        </p:blipFill>
        <p:spPr>
          <a:xfrm>
            <a:off x="5297763" y="1287625"/>
            <a:ext cx="6250769" cy="4121883"/>
          </a:xfrm>
          <a:prstGeom prst="rect">
            <a:avLst/>
          </a:prstGeom>
        </p:spPr>
      </p:pic>
    </p:spTree>
    <p:extLst>
      <p:ext uri="{BB962C8B-B14F-4D97-AF65-F5344CB8AC3E}">
        <p14:creationId xmlns:p14="http://schemas.microsoft.com/office/powerpoint/2010/main" val="8990598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A9399E-8B25-4185-885A-8FD96F8DAD0B}"/>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en-US" dirty="0">
                <a:solidFill>
                  <a:schemeClr val="bg1"/>
                </a:solidFill>
              </a:rPr>
              <a:t>Some of the </a:t>
            </a:r>
            <a:r>
              <a:rPr lang="en-US">
                <a:solidFill>
                  <a:schemeClr val="bg1"/>
                </a:solidFill>
              </a:rPr>
              <a:t>sources</a:t>
            </a:r>
            <a:r>
              <a:rPr lang="en-US" dirty="0">
                <a:solidFill>
                  <a:schemeClr val="bg1"/>
                </a:solidFill>
              </a:rPr>
              <a:t> used was :</a:t>
            </a:r>
          </a:p>
        </p:txBody>
      </p:sp>
      <p:sp>
        <p:nvSpPr>
          <p:cNvPr id="3" name="Content Placeholder 2">
            <a:extLst>
              <a:ext uri="{FF2B5EF4-FFF2-40B4-BE49-F238E27FC236}">
                <a16:creationId xmlns:a16="http://schemas.microsoft.com/office/drawing/2014/main" id="{FB5622C4-0CF8-44AB-813B-AA1FACDBC44A}"/>
              </a:ext>
            </a:extLst>
          </p:cNvPr>
          <p:cNvSpPr>
            <a:spLocks noGrp="1"/>
          </p:cNvSpPr>
          <p:nvPr>
            <p:ph idx="1"/>
          </p:nvPr>
        </p:nvSpPr>
        <p:spPr>
          <a:xfrm>
            <a:off x="643467" y="2638044"/>
            <a:ext cx="6242715" cy="3415622"/>
          </a:xfrm>
        </p:spPr>
        <p:txBody>
          <a:bodyPr vert="horz" lIns="91440" tIns="45720" rIns="91440" bIns="45720" rtlCol="0">
            <a:normAutofit/>
          </a:bodyPr>
          <a:lstStyle/>
          <a:p>
            <a:r>
              <a:rPr lang="en-US">
                <a:solidFill>
                  <a:schemeClr val="bg1"/>
                </a:solidFill>
                <a:hlinkClick r:id="rId2"/>
              </a:rPr>
              <a:t>https://www.kiva.org/lend/1752874</a:t>
            </a:r>
          </a:p>
          <a:p>
            <a:r>
              <a:rPr lang="en-US">
                <a:solidFill>
                  <a:schemeClr val="bg1"/>
                </a:solidFill>
                <a:hlinkClick r:id="rId3"/>
              </a:rPr>
              <a:t>https://www.betterhealth.vic.gov.au/health/servicesandsupport/chronic-or-degenerative-conditions</a:t>
            </a:r>
          </a:p>
          <a:p>
            <a:endParaRPr lang="en-US">
              <a:solidFill>
                <a:schemeClr val="bg1"/>
              </a:solidFill>
            </a:endParaRPr>
          </a:p>
        </p:txBody>
      </p:sp>
      <p:pic>
        <p:nvPicPr>
          <p:cNvPr id="6" name="Picture 6">
            <a:extLst>
              <a:ext uri="{FF2B5EF4-FFF2-40B4-BE49-F238E27FC236}">
                <a16:creationId xmlns:a16="http://schemas.microsoft.com/office/drawing/2014/main" id="{64F048DE-51F5-481C-86A2-9762BAA2087E}"/>
              </a:ext>
            </a:extLst>
          </p:cNvPr>
          <p:cNvPicPr>
            <a:picLocks noChangeAspect="1"/>
          </p:cNvPicPr>
          <p:nvPr/>
        </p:nvPicPr>
        <p:blipFill>
          <a:blip r:embed="rId4"/>
          <a:stretch>
            <a:fillRect/>
          </a:stretch>
        </p:blipFill>
        <p:spPr>
          <a:xfrm>
            <a:off x="8524176" y="638946"/>
            <a:ext cx="2629187" cy="2629187"/>
          </a:xfrm>
          <a:prstGeom prst="rect">
            <a:avLst/>
          </a:prstGeom>
        </p:spPr>
      </p:pic>
      <p:pic>
        <p:nvPicPr>
          <p:cNvPr id="4" name="Picture 4">
            <a:extLst>
              <a:ext uri="{FF2B5EF4-FFF2-40B4-BE49-F238E27FC236}">
                <a16:creationId xmlns:a16="http://schemas.microsoft.com/office/drawing/2014/main" id="{EBC35838-087F-4BDE-A348-F153B8B684BE}"/>
              </a:ext>
            </a:extLst>
          </p:cNvPr>
          <p:cNvPicPr>
            <a:picLocks noChangeAspect="1"/>
          </p:cNvPicPr>
          <p:nvPr/>
        </p:nvPicPr>
        <p:blipFill>
          <a:blip r:embed="rId5"/>
          <a:stretch>
            <a:fillRect/>
          </a:stretch>
        </p:blipFill>
        <p:spPr>
          <a:xfrm>
            <a:off x="8129008" y="3982915"/>
            <a:ext cx="3419524" cy="1677703"/>
          </a:xfrm>
          <a:prstGeom prst="rect">
            <a:avLst/>
          </a:prstGeom>
        </p:spPr>
      </p:pic>
    </p:spTree>
    <p:extLst>
      <p:ext uri="{BB962C8B-B14F-4D97-AF65-F5344CB8AC3E}">
        <p14:creationId xmlns:p14="http://schemas.microsoft.com/office/powerpoint/2010/main" val="2424130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Picture 4" descr="A close up of a computer&#10;&#10;Description generated with high confidence">
            <a:extLst>
              <a:ext uri="{FF2B5EF4-FFF2-40B4-BE49-F238E27FC236}">
                <a16:creationId xmlns:a16="http://schemas.microsoft.com/office/drawing/2014/main" id="{A466E0BA-6348-4F57-9A3B-A44CB87020A1}"/>
              </a:ext>
            </a:extLst>
          </p:cNvPr>
          <p:cNvPicPr>
            <a:picLocks noGrp="1" noChangeAspect="1"/>
          </p:cNvPicPr>
          <p:nvPr>
            <p:ph idx="1"/>
          </p:nvPr>
        </p:nvPicPr>
        <p:blipFill rotWithShape="1">
          <a:blip r:embed="rId2"/>
          <a:srcRect t="10835" b="4896"/>
          <a:stretch/>
        </p:blipFill>
        <p:spPr>
          <a:xfrm>
            <a:off x="20" y="10"/>
            <a:ext cx="12191980" cy="6857990"/>
          </a:xfrm>
          <a:prstGeom prst="rect">
            <a:avLst/>
          </a:prstGeom>
        </p:spPr>
      </p:pic>
      <p:sp>
        <p:nvSpPr>
          <p:cNvPr id="2" name="Title 1">
            <a:extLst>
              <a:ext uri="{FF2B5EF4-FFF2-40B4-BE49-F238E27FC236}">
                <a16:creationId xmlns:a16="http://schemas.microsoft.com/office/drawing/2014/main" id="{D457A8F5-4CEE-4EE7-88F2-3D273A5BF1AF}"/>
              </a:ext>
            </a:extLst>
          </p:cNvPr>
          <p:cNvSpPr>
            <a:spLocks noGrp="1"/>
          </p:cNvSpPr>
          <p:nvPr>
            <p:ph type="title"/>
          </p:nvPr>
        </p:nvSpPr>
        <p:spPr>
          <a:xfrm>
            <a:off x="2231136" y="5045160"/>
            <a:ext cx="7729728" cy="731520"/>
          </a:xfrm>
          <a:solidFill>
            <a:srgbClr val="000000">
              <a:alpha val="70000"/>
            </a:srgbClr>
          </a:solidFill>
          <a:ln>
            <a:noFill/>
          </a:ln>
        </p:spPr>
        <p:txBody>
          <a:bodyPr vert="horz" lIns="182880" tIns="182880" rIns="182880" bIns="182880" rtlCol="0" anchor="ctr">
            <a:normAutofit/>
          </a:bodyPr>
          <a:lstStyle/>
          <a:p>
            <a:r>
              <a:rPr lang="en-US" sz="1300" kern="1200" cap="all" spc="200" baseline="0">
                <a:solidFill>
                  <a:srgbClr val="FFFFFF"/>
                </a:solidFill>
                <a:latin typeface="+mj-lt"/>
                <a:ea typeface="+mj-ea"/>
                <a:cs typeface="+mj-cs"/>
              </a:rPr>
              <a:t>I hope that GUILLERMO's little sister will be able to see the sunlight again</a:t>
            </a:r>
          </a:p>
        </p:txBody>
      </p:sp>
      <p:sp>
        <p:nvSpPr>
          <p:cNvPr id="9" name="Rectangle 8">
            <a:extLst>
              <a:ext uri="{FF2B5EF4-FFF2-40B4-BE49-F238E27FC236}">
                <a16:creationId xmlns:a16="http://schemas.microsoft.com/office/drawing/2014/main" id="{A70E44F7-1AE7-45C1-BB2F-447BC47E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68068" y="4880568"/>
            <a:ext cx="8055864" cy="106070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00450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
  <TotalTime>0</TotalTime>
  <Words>41</Words>
  <Application>Microsoft Office PowerPoint</Application>
  <PresentationFormat>Widescreen</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Parcel</vt:lpstr>
      <vt:lpstr>Guillermo </vt:lpstr>
      <vt:lpstr>What do you Need to know</vt:lpstr>
      <vt:lpstr>What is chronic degenerative illness ?</vt:lpstr>
      <vt:lpstr>Facts about CHRONIC DEGENERATIVE ILLNESS  </vt:lpstr>
      <vt:lpstr>Why do we feel He should get the money?</vt:lpstr>
      <vt:lpstr>Money expenses</vt:lpstr>
      <vt:lpstr>Some of the sources used was :</vt:lpstr>
      <vt:lpstr>I hope that GUILLERMO's little sister will be able to see the sunlight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Parcel Design</dc:title>
  <dc:creator/>
  <cp:lastModifiedBy/>
  <cp:revision>290</cp:revision>
  <dcterms:created xsi:type="dcterms:W3CDTF">2019-04-01T22:52:53Z</dcterms:created>
  <dcterms:modified xsi:type="dcterms:W3CDTF">2019-05-16T18:14:27Z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2019-04-01T22:52:57.3052276Z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9c15d3c9-ba4d-44eb-b73a-90b3034858f5</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