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45" r:id="rId1"/>
  </p:sldMasterIdLst>
  <p:sldIdLst>
    <p:sldId id="256" r:id="rId2"/>
    <p:sldId id="262" r:id="rId3"/>
    <p:sldId id="271" r:id="rId4"/>
    <p:sldId id="266" r:id="rId5"/>
    <p:sldId id="270" r:id="rId6"/>
    <p:sldId id="269" r:id="rId7"/>
    <p:sldId id="267"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B87999-9F8E-40E9-BFF6-D941244EF602}" v="2" dt="2019-05-14T14:35:16.7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30853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87748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03983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388208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694349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5/15/2019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139214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5/15/2019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92971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593970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028278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06750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05BFA754-D5C3-4E66-96A6-867B257F58DC}"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a:p>
        </p:txBody>
      </p:sp>
    </p:spTree>
    <p:extLst>
      <p:ext uri="{BB962C8B-B14F-4D97-AF65-F5344CB8AC3E}">
        <p14:creationId xmlns:p14="http://schemas.microsoft.com/office/powerpoint/2010/main" val="840007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820456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FA754-D5C3-4E66-96A6-867B257F58DC}"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a:p>
        </p:txBody>
      </p:sp>
    </p:spTree>
    <p:extLst>
      <p:ext uri="{BB962C8B-B14F-4D97-AF65-F5344CB8AC3E}">
        <p14:creationId xmlns:p14="http://schemas.microsoft.com/office/powerpoint/2010/main" val="4293189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51788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B61BEF0D-F0BB-DE4B-95CE-6DB70DBA9567}" type="datetimeFigureOut">
              <a:rPr lang="en-US" smtClean="0"/>
              <a:pPr/>
              <a:t>5/15/2019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69728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5/15/2019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42268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5/15/2019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057018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717492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5/15/2019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4179126265"/>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774D57-151E-4936-9AF4-E70073D4EB30}"/>
              </a:ext>
            </a:extLst>
          </p:cNvPr>
          <p:cNvSpPr>
            <a:spLocks noGrp="1"/>
          </p:cNvSpPr>
          <p:nvPr>
            <p:ph type="ctrTitle"/>
          </p:nvPr>
        </p:nvSpPr>
        <p:spPr>
          <a:xfrm>
            <a:off x="965505" y="623571"/>
            <a:ext cx="10260990" cy="3523885"/>
          </a:xfrm>
        </p:spPr>
        <p:txBody>
          <a:bodyPr>
            <a:normAutofit/>
          </a:bodyPr>
          <a:lstStyle/>
          <a:p>
            <a:pPr algn="ctr"/>
            <a:r>
              <a:rPr lang="en-US" sz="8000" b="1" dirty="0"/>
              <a:t>Kiva Project</a:t>
            </a:r>
            <a:r>
              <a:rPr lang="en-US" sz="8000" dirty="0"/>
              <a:t> </a:t>
            </a:r>
          </a:p>
        </p:txBody>
      </p:sp>
      <p:sp>
        <p:nvSpPr>
          <p:cNvPr id="3" name="Subtitle 2">
            <a:extLst>
              <a:ext uri="{FF2B5EF4-FFF2-40B4-BE49-F238E27FC236}">
                <a16:creationId xmlns:a16="http://schemas.microsoft.com/office/drawing/2014/main" id="{C5370FC1-A32E-43A6-9E96-92974CB54F20}"/>
              </a:ext>
            </a:extLst>
          </p:cNvPr>
          <p:cNvSpPr>
            <a:spLocks noGrp="1"/>
          </p:cNvSpPr>
          <p:nvPr>
            <p:ph type="subTitle" idx="1"/>
          </p:nvPr>
        </p:nvSpPr>
        <p:spPr>
          <a:xfrm>
            <a:off x="965505" y="4777380"/>
            <a:ext cx="10260990" cy="1209763"/>
          </a:xfrm>
        </p:spPr>
        <p:txBody>
          <a:bodyPr>
            <a:normAutofit/>
          </a:bodyPr>
          <a:lstStyle/>
          <a:p>
            <a:pPr algn="ctr"/>
            <a:r>
              <a:rPr lang="en-US" sz="2400">
                <a:solidFill>
                  <a:schemeClr val="bg2"/>
                </a:solidFill>
              </a:rPr>
              <a:t>    By: Gavin Browning, Richard Freeman and Avery Walker</a:t>
            </a:r>
          </a:p>
        </p:txBody>
      </p:sp>
    </p:spTree>
    <p:extLst>
      <p:ext uri="{BB962C8B-B14F-4D97-AF65-F5344CB8AC3E}">
        <p14:creationId xmlns:p14="http://schemas.microsoft.com/office/powerpoint/2010/main" val="969913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7DE69-9246-4C6D-B903-F8ACF4C0E855}"/>
              </a:ext>
            </a:extLst>
          </p:cNvPr>
          <p:cNvSpPr>
            <a:spLocks noGrp="1"/>
          </p:cNvSpPr>
          <p:nvPr>
            <p:ph type="title"/>
          </p:nvPr>
        </p:nvSpPr>
        <p:spPr>
          <a:xfrm>
            <a:off x="6094412" y="982132"/>
            <a:ext cx="4802185" cy="1303867"/>
          </a:xfrm>
        </p:spPr>
        <p:txBody>
          <a:bodyPr>
            <a:normAutofit/>
          </a:bodyPr>
          <a:lstStyle/>
          <a:p>
            <a:r>
              <a:rPr lang="en-US" b="1" dirty="0"/>
              <a:t>About Mirna </a:t>
            </a:r>
          </a:p>
        </p:txBody>
      </p:sp>
      <p:sp>
        <p:nvSpPr>
          <p:cNvPr id="276" name="Content Placeholder 275">
            <a:extLst>
              <a:ext uri="{FF2B5EF4-FFF2-40B4-BE49-F238E27FC236}">
                <a16:creationId xmlns:a16="http://schemas.microsoft.com/office/drawing/2014/main" id="{D44785F5-F918-4553-9758-2E187808095E}"/>
              </a:ext>
            </a:extLst>
          </p:cNvPr>
          <p:cNvSpPr>
            <a:spLocks noGrp="1"/>
          </p:cNvSpPr>
          <p:nvPr>
            <p:ph idx="1"/>
          </p:nvPr>
        </p:nvSpPr>
        <p:spPr>
          <a:xfrm>
            <a:off x="6094412" y="2556932"/>
            <a:ext cx="4802184" cy="3318936"/>
          </a:xfrm>
        </p:spPr>
        <p:txBody>
          <a:bodyPr vert="horz" lIns="91440" tIns="45720" rIns="91440" bIns="45720" rtlCol="0" anchor="t">
            <a:normAutofit/>
          </a:bodyPr>
          <a:lstStyle/>
          <a:p>
            <a:r>
              <a:rPr lang="en-US" dirty="0"/>
              <a:t>Mirna is an enterprising and hard-working person from the municipality of Medellín, Columbia. Mirna has worked at her business making and selling shoes for 23 years. She is very skilled at her shoe selling business.</a:t>
            </a:r>
          </a:p>
          <a:p>
            <a:endParaRPr lang="en-US"/>
          </a:p>
        </p:txBody>
      </p:sp>
      <p:pic>
        <p:nvPicPr>
          <p:cNvPr id="335" name="Picture 335" descr="A person standing in a room&#10;&#10;Description generated with high confidence">
            <a:extLst>
              <a:ext uri="{FF2B5EF4-FFF2-40B4-BE49-F238E27FC236}">
                <a16:creationId xmlns:a16="http://schemas.microsoft.com/office/drawing/2014/main" id="{B5E2A9EE-155E-46D4-B36E-8CD52098CC8E}"/>
              </a:ext>
            </a:extLst>
          </p:cNvPr>
          <p:cNvPicPr>
            <a:picLocks noChangeAspect="1"/>
          </p:cNvPicPr>
          <p:nvPr/>
        </p:nvPicPr>
        <p:blipFill rotWithShape="1">
          <a:blip r:embed="rId2"/>
          <a:srcRect r="3" b="25351"/>
          <a:stretch/>
        </p:blipFill>
        <p:spPr>
          <a:xfrm>
            <a:off x="1412683" y="1410208"/>
            <a:ext cx="3876801" cy="3858780"/>
          </a:xfrm>
          <a:prstGeom prst="rect">
            <a:avLst/>
          </a:prstGeom>
        </p:spPr>
      </p:pic>
    </p:spTree>
    <p:extLst>
      <p:ext uri="{BB962C8B-B14F-4D97-AF65-F5344CB8AC3E}">
        <p14:creationId xmlns:p14="http://schemas.microsoft.com/office/powerpoint/2010/main" val="2026498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727F5-6067-4CC0-9693-ED7C0D8F9288}"/>
              </a:ext>
            </a:extLst>
          </p:cNvPr>
          <p:cNvSpPr>
            <a:spLocks noGrp="1"/>
          </p:cNvSpPr>
          <p:nvPr>
            <p:ph type="ctrTitle"/>
          </p:nvPr>
        </p:nvSpPr>
        <p:spPr>
          <a:xfrm>
            <a:off x="2923370" y="326367"/>
            <a:ext cx="7057243" cy="2006864"/>
          </a:xfrm>
        </p:spPr>
        <p:txBody>
          <a:bodyPr/>
          <a:lstStyle/>
          <a:p>
            <a:r>
              <a:rPr lang="en-US"/>
              <a:t>About Colombia</a:t>
            </a:r>
          </a:p>
        </p:txBody>
      </p:sp>
      <p:sp>
        <p:nvSpPr>
          <p:cNvPr id="3" name="Subtitle 2">
            <a:extLst>
              <a:ext uri="{FF2B5EF4-FFF2-40B4-BE49-F238E27FC236}">
                <a16:creationId xmlns:a16="http://schemas.microsoft.com/office/drawing/2014/main" id="{7B0CC071-D3DF-491D-9203-B7654AEFBD65}"/>
              </a:ext>
            </a:extLst>
          </p:cNvPr>
          <p:cNvSpPr>
            <a:spLocks noGrp="1"/>
          </p:cNvSpPr>
          <p:nvPr>
            <p:ph type="subTitle" idx="1"/>
          </p:nvPr>
        </p:nvSpPr>
        <p:spPr>
          <a:xfrm>
            <a:off x="1154955" y="2663909"/>
            <a:ext cx="8825658" cy="3147419"/>
          </a:xfrm>
        </p:spPr>
        <p:txBody>
          <a:bodyPr>
            <a:normAutofit fontScale="77500" lnSpcReduction="20000"/>
          </a:bodyPr>
          <a:lstStyle/>
          <a:p>
            <a:pPr marL="342900" indent="-342900">
              <a:buFont typeface="Arial" charset="2"/>
              <a:buChar char="•"/>
            </a:pPr>
            <a:r>
              <a:rPr lang="en-US" dirty="0">
                <a:solidFill>
                  <a:schemeClr val="tx1"/>
                </a:solidFill>
                <a:ea typeface="+mj-lt"/>
                <a:cs typeface="+mj-lt"/>
              </a:rPr>
              <a:t>Columbia has the second largest capital city in South America and at 2,640 m (661 ft) it is one of the highest capital cities in the world. Bogotá is the capital of Colombia. Colombia is the only country in South America that has a coastline on both the Pacific Ocean and the Caribbean Sea.</a:t>
            </a:r>
            <a:endParaRPr lang="en-US">
              <a:solidFill>
                <a:schemeClr val="tx1"/>
              </a:solidFill>
            </a:endParaRPr>
          </a:p>
          <a:p>
            <a:pPr marL="285750" indent="-285750">
              <a:buFont typeface="Arial"/>
              <a:buChar char="•"/>
            </a:pPr>
            <a:r>
              <a:rPr lang="en-US" dirty="0">
                <a:solidFill>
                  <a:schemeClr val="tx1"/>
                </a:solidFill>
                <a:ea typeface="+mj-lt"/>
                <a:cs typeface="+mj-lt"/>
              </a:rPr>
              <a:t>The capital of Colombia is Bogota. Majority of the people of Colombia are Roman Catholics. The official name of Colombia is the ‘Republic of Colombia. The official language of Colombia is Spanish. The currency of Colombia is Peso. Colombia follows the system of Presidential Republic.</a:t>
            </a:r>
            <a:endParaRPr lang="en-US" dirty="0">
              <a:solidFill>
                <a:schemeClr val="tx1"/>
              </a:solidFill>
            </a:endParaRPr>
          </a:p>
          <a:p>
            <a:pPr marL="285750" indent="-285750">
              <a:buFont typeface="Arial"/>
              <a:buChar char="•"/>
            </a:pPr>
            <a:r>
              <a:rPr lang="en-US" dirty="0">
                <a:solidFill>
                  <a:schemeClr val="tx1"/>
                </a:solidFill>
                <a:ea typeface="+mj-lt"/>
                <a:cs typeface="+mj-lt"/>
              </a:rPr>
              <a:t>Colombia covers a land area of 1,141,748 square kilometers – around the same size as Spain, Portugal and France put together. It has a population of nearly 47 million people. Colombia is a Democratic Constitutional Republic with a President.</a:t>
            </a:r>
            <a:endParaRPr lang="en-US" dirty="0">
              <a:solidFill>
                <a:schemeClr val="tx1"/>
              </a:solidFill>
            </a:endParaRPr>
          </a:p>
          <a:p>
            <a:endParaRPr lang="en-US">
              <a:solidFill>
                <a:schemeClr val="bg1"/>
              </a:solidFill>
            </a:endParaRPr>
          </a:p>
        </p:txBody>
      </p:sp>
    </p:spTree>
    <p:extLst>
      <p:ext uri="{BB962C8B-B14F-4D97-AF65-F5344CB8AC3E}">
        <p14:creationId xmlns:p14="http://schemas.microsoft.com/office/powerpoint/2010/main" val="2762799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7DE69-9246-4C6D-B903-F8ACF4C0E855}"/>
              </a:ext>
            </a:extLst>
          </p:cNvPr>
          <p:cNvSpPr>
            <a:spLocks noGrp="1"/>
          </p:cNvSpPr>
          <p:nvPr>
            <p:ph type="title"/>
          </p:nvPr>
        </p:nvSpPr>
        <p:spPr/>
        <p:txBody>
          <a:bodyPr>
            <a:normAutofit/>
          </a:bodyPr>
          <a:lstStyle/>
          <a:p>
            <a:r>
              <a:rPr lang="en-US" b="1" dirty="0">
                <a:solidFill>
                  <a:schemeClr val="tx1"/>
                </a:solidFill>
              </a:rPr>
              <a:t>What is her business?</a:t>
            </a:r>
          </a:p>
        </p:txBody>
      </p:sp>
      <p:sp>
        <p:nvSpPr>
          <p:cNvPr id="276" name="Content Placeholder 275">
            <a:extLst>
              <a:ext uri="{FF2B5EF4-FFF2-40B4-BE49-F238E27FC236}">
                <a16:creationId xmlns:a16="http://schemas.microsoft.com/office/drawing/2014/main" id="{D44785F5-F918-4553-9758-2E187808095E}"/>
              </a:ext>
            </a:extLst>
          </p:cNvPr>
          <p:cNvSpPr>
            <a:spLocks noGrp="1"/>
          </p:cNvSpPr>
          <p:nvPr>
            <p:ph idx="1"/>
          </p:nvPr>
        </p:nvSpPr>
        <p:spPr/>
        <p:txBody>
          <a:bodyPr/>
          <a:lstStyle/>
          <a:p>
            <a:endParaRPr lang="en-US"/>
          </a:p>
          <a:p>
            <a:endParaRPr lang="en-US"/>
          </a:p>
        </p:txBody>
      </p:sp>
      <p:pic>
        <p:nvPicPr>
          <p:cNvPr id="3" name="Picture 3" descr="A pair of red shoes&#10;&#10;Description generated with high confidence">
            <a:extLst>
              <a:ext uri="{FF2B5EF4-FFF2-40B4-BE49-F238E27FC236}">
                <a16:creationId xmlns:a16="http://schemas.microsoft.com/office/drawing/2014/main" id="{6699FB8A-D434-4E29-B0D4-56DC2FD5D42C}"/>
              </a:ext>
            </a:extLst>
          </p:cNvPr>
          <p:cNvPicPr>
            <a:picLocks noChangeAspect="1"/>
          </p:cNvPicPr>
          <p:nvPr/>
        </p:nvPicPr>
        <p:blipFill>
          <a:blip r:embed="rId2"/>
          <a:stretch>
            <a:fillRect/>
          </a:stretch>
        </p:blipFill>
        <p:spPr>
          <a:xfrm>
            <a:off x="900023" y="2438601"/>
            <a:ext cx="2743200" cy="1923288"/>
          </a:xfrm>
          <a:prstGeom prst="rect">
            <a:avLst/>
          </a:prstGeom>
        </p:spPr>
      </p:pic>
      <p:sp>
        <p:nvSpPr>
          <p:cNvPr id="5" name="TextBox 4">
            <a:extLst>
              <a:ext uri="{FF2B5EF4-FFF2-40B4-BE49-F238E27FC236}">
                <a16:creationId xmlns:a16="http://schemas.microsoft.com/office/drawing/2014/main" id="{DCD19EE3-926C-4D03-A1FC-37AD502A11AB}"/>
              </a:ext>
            </a:extLst>
          </p:cNvPr>
          <p:cNvSpPr txBox="1"/>
          <p:nvPr/>
        </p:nvSpPr>
        <p:spPr>
          <a:xfrm>
            <a:off x="4034287" y="2941609"/>
            <a:ext cx="5791199"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dirty="0">
                <a:latin typeface="PostGrotesk"/>
              </a:rPr>
              <a:t>She asks for a loan from supplier, which she will invest in the purchase of tennis shoes. In this way, she will be able to improve her sales, expand her customer base and increase her profits.</a:t>
            </a:r>
            <a:r>
              <a:rPr lang="en-US" dirty="0">
                <a:latin typeface="PostGrotesk"/>
              </a:rPr>
              <a:t> </a:t>
            </a:r>
            <a:endParaRPr lang="en-US" dirty="0"/>
          </a:p>
        </p:txBody>
      </p:sp>
    </p:spTree>
    <p:extLst>
      <p:ext uri="{BB962C8B-B14F-4D97-AF65-F5344CB8AC3E}">
        <p14:creationId xmlns:p14="http://schemas.microsoft.com/office/powerpoint/2010/main" val="2563059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5"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E39B31A5-0E7A-4247-8116-CAF74D88F5EB}"/>
              </a:ext>
            </a:extLst>
          </p:cNvPr>
          <p:cNvSpPr>
            <a:spLocks noGrp="1"/>
          </p:cNvSpPr>
          <p:nvPr>
            <p:ph type="title"/>
          </p:nvPr>
        </p:nvSpPr>
        <p:spPr>
          <a:xfrm>
            <a:off x="806195" y="804672"/>
            <a:ext cx="3521359" cy="5248656"/>
          </a:xfrm>
        </p:spPr>
        <p:txBody>
          <a:bodyPr anchor="ctr">
            <a:normAutofit/>
          </a:bodyPr>
          <a:lstStyle/>
          <a:p>
            <a:pPr algn="ctr"/>
            <a:r>
              <a:rPr lang="en-US" b="1" dirty="0">
                <a:cs typeface="Calibri Light"/>
              </a:rPr>
              <a:t>Why should you fund her?</a:t>
            </a:r>
          </a:p>
        </p:txBody>
      </p:sp>
      <p:sp>
        <p:nvSpPr>
          <p:cNvPr id="3" name="Content Placeholder 2">
            <a:extLst>
              <a:ext uri="{FF2B5EF4-FFF2-40B4-BE49-F238E27FC236}">
                <a16:creationId xmlns:a16="http://schemas.microsoft.com/office/drawing/2014/main" id="{C97A2EE5-F1D4-4BDF-A1FB-5553091D697A}"/>
              </a:ext>
            </a:extLst>
          </p:cNvPr>
          <p:cNvSpPr>
            <a:spLocks noGrp="1"/>
          </p:cNvSpPr>
          <p:nvPr>
            <p:ph idx="1"/>
          </p:nvPr>
        </p:nvSpPr>
        <p:spPr>
          <a:xfrm>
            <a:off x="4975861" y="804671"/>
            <a:ext cx="6399930" cy="5248657"/>
          </a:xfrm>
        </p:spPr>
        <p:txBody>
          <a:bodyPr anchor="ctr">
            <a:normAutofit/>
          </a:bodyPr>
          <a:lstStyle/>
          <a:p>
            <a:r>
              <a:rPr lang="en-US" dirty="0"/>
              <a:t>Currently, she is single and 51 years old. She has 2 children. She has not stopped for even one moment in her search for a better future for her family.  There is a lot of crime in Colombia so money could help Marina,  so that she can keep her children safe. If we fund her $100 dollars in Colombian pesos that is $</a:t>
            </a:r>
            <a:r>
              <a:rPr lang="en-US" dirty="0">
                <a:ea typeface="+mj-lt"/>
                <a:cs typeface="+mj-lt"/>
              </a:rPr>
              <a:t>328,400.00</a:t>
            </a:r>
            <a:endParaRPr lang="en-US" dirty="0">
              <a:cs typeface="Calibri"/>
            </a:endParaRPr>
          </a:p>
        </p:txBody>
      </p:sp>
    </p:spTree>
    <p:extLst>
      <p:ext uri="{BB962C8B-B14F-4D97-AF65-F5344CB8AC3E}">
        <p14:creationId xmlns:p14="http://schemas.microsoft.com/office/powerpoint/2010/main" val="3549209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7DE69-9246-4C6D-B903-F8ACF4C0E855}"/>
              </a:ext>
            </a:extLst>
          </p:cNvPr>
          <p:cNvSpPr>
            <a:spLocks noGrp="1"/>
          </p:cNvSpPr>
          <p:nvPr>
            <p:ph type="title"/>
          </p:nvPr>
        </p:nvSpPr>
        <p:spPr>
          <a:xfrm>
            <a:off x="892836" y="320774"/>
            <a:ext cx="9601196" cy="1303867"/>
          </a:xfrm>
        </p:spPr>
        <p:txBody>
          <a:bodyPr>
            <a:normAutofit/>
          </a:bodyPr>
          <a:lstStyle/>
          <a:p>
            <a:r>
              <a:rPr lang="en-US" b="1" dirty="0">
                <a:solidFill>
                  <a:schemeClr val="tx1"/>
                </a:solidFill>
                <a:cs typeface="Calibri Light"/>
              </a:rPr>
              <a:t>PER CAPITA </a:t>
            </a:r>
          </a:p>
        </p:txBody>
      </p:sp>
      <p:sp>
        <p:nvSpPr>
          <p:cNvPr id="276" name="Content Placeholder 275">
            <a:extLst>
              <a:ext uri="{FF2B5EF4-FFF2-40B4-BE49-F238E27FC236}">
                <a16:creationId xmlns:a16="http://schemas.microsoft.com/office/drawing/2014/main" id="{D44785F5-F918-4553-9758-2E187808095E}"/>
              </a:ext>
            </a:extLst>
          </p:cNvPr>
          <p:cNvSpPr>
            <a:spLocks noGrp="1"/>
          </p:cNvSpPr>
          <p:nvPr>
            <p:ph idx="1"/>
          </p:nvPr>
        </p:nvSpPr>
        <p:spPr>
          <a:xfrm>
            <a:off x="665672" y="2026908"/>
            <a:ext cx="10515600" cy="4351338"/>
          </a:xfrm>
        </p:spPr>
        <p:txBody>
          <a:bodyPr vert="horz" lIns="91440" tIns="45720" rIns="91440" bIns="45720" rtlCol="0" anchor="t">
            <a:normAutofit/>
          </a:bodyPr>
          <a:lstStyle/>
          <a:p>
            <a:r>
              <a:rPr lang="en-US">
                <a:cs typeface="Calibri" panose="020F0502020204030204"/>
              </a:rPr>
              <a:t>According to the World Development Indicators, the Gross National Income of Colombia was $142 billion in 2006, or $3,120 per capita.</a:t>
            </a:r>
          </a:p>
          <a:p>
            <a:endParaRPr lang="en-US">
              <a:cs typeface="Calibri" panose="020F0502020204030204"/>
            </a:endParaRPr>
          </a:p>
        </p:txBody>
      </p:sp>
    </p:spTree>
    <p:extLst>
      <p:ext uri="{BB962C8B-B14F-4D97-AF65-F5344CB8AC3E}">
        <p14:creationId xmlns:p14="http://schemas.microsoft.com/office/powerpoint/2010/main" val="3635717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7DE69-9246-4C6D-B903-F8ACF4C0E855}"/>
              </a:ext>
            </a:extLst>
          </p:cNvPr>
          <p:cNvSpPr>
            <a:spLocks noGrp="1"/>
          </p:cNvSpPr>
          <p:nvPr>
            <p:ph type="title"/>
          </p:nvPr>
        </p:nvSpPr>
        <p:spPr>
          <a:xfrm>
            <a:off x="1640459" y="277641"/>
            <a:ext cx="9601196" cy="1303867"/>
          </a:xfrm>
        </p:spPr>
        <p:txBody>
          <a:bodyPr>
            <a:normAutofit/>
          </a:bodyPr>
          <a:lstStyle/>
          <a:p>
            <a:r>
              <a:rPr lang="en-US" b="1" dirty="0">
                <a:solidFill>
                  <a:schemeClr val="tx1"/>
                </a:solidFill>
                <a:cs typeface="Calibri Light"/>
              </a:rPr>
              <a:t>Citations </a:t>
            </a:r>
          </a:p>
        </p:txBody>
      </p:sp>
      <p:sp>
        <p:nvSpPr>
          <p:cNvPr id="276" name="Content Placeholder 275">
            <a:extLst>
              <a:ext uri="{FF2B5EF4-FFF2-40B4-BE49-F238E27FC236}">
                <a16:creationId xmlns:a16="http://schemas.microsoft.com/office/drawing/2014/main" id="{D44785F5-F918-4553-9758-2E187808095E}"/>
              </a:ext>
            </a:extLst>
          </p:cNvPr>
          <p:cNvSpPr>
            <a:spLocks noGrp="1"/>
          </p:cNvSpPr>
          <p:nvPr>
            <p:ph idx="1"/>
          </p:nvPr>
        </p:nvSpPr>
        <p:spPr>
          <a:xfrm>
            <a:off x="1218331" y="7013107"/>
            <a:ext cx="8946541" cy="4195481"/>
          </a:xfrm>
        </p:spPr>
        <p:txBody>
          <a:bodyPr vert="horz" lIns="91440" tIns="45720" rIns="91440" bIns="45720" rtlCol="0" anchor="t">
            <a:normAutofit/>
          </a:bodyPr>
          <a:lstStyle/>
          <a:p>
            <a:pPr marL="0" indent="0">
              <a:buNone/>
            </a:pPr>
            <a:endParaRPr lang="en-US" sz="1800">
              <a:cs typeface="Calibri"/>
            </a:endParaRPr>
          </a:p>
        </p:txBody>
      </p:sp>
      <p:sp>
        <p:nvSpPr>
          <p:cNvPr id="4" name="TextBox 3">
            <a:extLst>
              <a:ext uri="{FF2B5EF4-FFF2-40B4-BE49-F238E27FC236}">
                <a16:creationId xmlns:a16="http://schemas.microsoft.com/office/drawing/2014/main" id="{0663A423-6EAD-48A9-85C2-F68F4D6880D0}"/>
              </a:ext>
            </a:extLst>
          </p:cNvPr>
          <p:cNvSpPr txBox="1"/>
          <p:nvPr/>
        </p:nvSpPr>
        <p:spPr>
          <a:xfrm>
            <a:off x="1115683" y="2697193"/>
            <a:ext cx="63519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rgbClr val="600090"/>
              </a:solidFill>
              <a:latin typeface="Arial"/>
              <a:cs typeface="Arial"/>
            </a:endParaRPr>
          </a:p>
        </p:txBody>
      </p:sp>
      <p:sp>
        <p:nvSpPr>
          <p:cNvPr id="5" name="TextBox 4">
            <a:extLst>
              <a:ext uri="{FF2B5EF4-FFF2-40B4-BE49-F238E27FC236}">
                <a16:creationId xmlns:a16="http://schemas.microsoft.com/office/drawing/2014/main" id="{36B2FC01-66B3-4D8E-BDF9-A8E6EF79FE25}"/>
              </a:ext>
            </a:extLst>
          </p:cNvPr>
          <p:cNvSpPr txBox="1"/>
          <p:nvPr/>
        </p:nvSpPr>
        <p:spPr>
          <a:xfrm>
            <a:off x="856892" y="2050212"/>
            <a:ext cx="9514934"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a:p>
          <a:p>
            <a:pPr marL="285750" indent="-285750">
              <a:buFont typeface="Arial"/>
              <a:buChar char="•"/>
            </a:pPr>
            <a:r>
              <a:rPr lang="en-US" dirty="0">
                <a:ea typeface="+mn-lt"/>
                <a:cs typeface="+mn-lt"/>
              </a:rPr>
              <a:t>http://colombianproject.com/colombia-travel-guide/facts-about-colombia</a:t>
            </a:r>
            <a:endParaRPr lang="en-US" dirty="0"/>
          </a:p>
          <a:p>
            <a:pPr marL="285750" indent="-285750">
              <a:buFont typeface="Arial"/>
              <a:buChar char="•"/>
            </a:pPr>
            <a:endParaRPr lang="en-US">
              <a:ea typeface="+mn-lt"/>
              <a:cs typeface="+mn-lt"/>
            </a:endParaRPr>
          </a:p>
          <a:p>
            <a:pPr marL="285750" indent="-285750" algn="l">
              <a:buFont typeface="Arial"/>
              <a:buChar char="•"/>
            </a:pPr>
            <a:endParaRPr lang="en-US">
              <a:cs typeface="Calibri"/>
            </a:endParaRPr>
          </a:p>
          <a:p>
            <a:pPr marL="285750" indent="-285750">
              <a:buFont typeface="Arial"/>
              <a:buChar char="•"/>
            </a:pPr>
            <a:r>
              <a:rPr lang="en-US" dirty="0">
                <a:ea typeface="+mn-lt"/>
                <a:cs typeface="+mn-lt"/>
              </a:rPr>
              <a:t>https://www.worldnomads.com/travel-safety/south-america/colombia/is-it-safe-to-travel-to-colombia</a:t>
            </a:r>
            <a:endParaRPr lang="en-US" dirty="0">
              <a:cs typeface="Calibri"/>
            </a:endParaRPr>
          </a:p>
          <a:p>
            <a:pPr marL="285750" indent="-285750">
              <a:buFont typeface="Arial"/>
              <a:buChar char="•"/>
            </a:pPr>
            <a:endParaRPr lang="en-US">
              <a:cs typeface="Calibri"/>
            </a:endParaRPr>
          </a:p>
          <a:p>
            <a:pPr marL="285750" indent="-285750">
              <a:buFont typeface="Arial"/>
              <a:buChar char="•"/>
            </a:pPr>
            <a:r>
              <a:rPr lang="en-US" dirty="0">
                <a:ea typeface="+mn-lt"/>
                <a:cs typeface="+mn-lt"/>
              </a:rPr>
              <a:t>lifestyle.iloveindia.com</a:t>
            </a:r>
            <a:endParaRPr lang="en-US" dirty="0">
              <a:solidFill>
                <a:srgbClr val="600090"/>
              </a:solidFill>
              <a:latin typeface="Arial"/>
              <a:cs typeface="Arial"/>
            </a:endParaRPr>
          </a:p>
          <a:p>
            <a:pPr marL="285750" indent="-285750">
              <a:buFont typeface="Arial" panose="020B0604020202020204" pitchFamily="34" charset="0"/>
              <a:buChar char="•"/>
            </a:pPr>
            <a:endParaRPr lang="en-US">
              <a:ea typeface="+mn-lt"/>
              <a:cs typeface="+mn-lt"/>
            </a:endParaRPr>
          </a:p>
          <a:p>
            <a:pPr marL="285750" indent="-285750">
              <a:buFont typeface="Arial" panose="020B0604020202020204" pitchFamily="34" charset="0"/>
              <a:buChar char="•"/>
            </a:pPr>
            <a:endParaRPr lang="en-US" dirty="0">
              <a:ea typeface="+mn-lt"/>
              <a:cs typeface="+mn-lt"/>
            </a:endParaRPr>
          </a:p>
          <a:p>
            <a:pPr marL="285750" indent="-285750">
              <a:buFont typeface="Arial"/>
              <a:buChar char="•"/>
            </a:pPr>
            <a:endParaRPr lang="en-US" dirty="0">
              <a:ea typeface="+mn-lt"/>
              <a:cs typeface="+mn-lt"/>
            </a:endParaRPr>
          </a:p>
          <a:p>
            <a:pPr marL="285750" indent="-285750">
              <a:buFont typeface="Arial"/>
              <a:buChar char="•"/>
            </a:pPr>
            <a:r>
              <a:rPr lang="en-US" dirty="0"/>
              <a:t>www.kiva.com</a:t>
            </a:r>
          </a:p>
        </p:txBody>
      </p:sp>
    </p:spTree>
    <p:extLst>
      <p:ext uri="{BB962C8B-B14F-4D97-AF65-F5344CB8AC3E}">
        <p14:creationId xmlns:p14="http://schemas.microsoft.com/office/powerpoint/2010/main" val="28041503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Application>Microsoft Office PowerPoint</Application>
  <PresentationFormat>Widescreen</PresentationFormat>
  <Slides>7</Slides>
  <Notes>0</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Ion</vt:lpstr>
      <vt:lpstr>Kiva Project </vt:lpstr>
      <vt:lpstr>About Mirna </vt:lpstr>
      <vt:lpstr>About Colombia</vt:lpstr>
      <vt:lpstr>What is her business?</vt:lpstr>
      <vt:lpstr>Why should you fund her?</vt:lpstr>
      <vt:lpstr>PER CAPITA </vt:lpstr>
      <vt:lpstr>Citations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RECREATION ORGANIC DESIGN</dc:title>
  <dc:creator/>
  <cp:revision>79</cp:revision>
  <dcterms:created xsi:type="dcterms:W3CDTF">2019-04-01T22:47:22Z</dcterms:created>
  <dcterms:modified xsi:type="dcterms:W3CDTF">2019-05-15T13:48:26Z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2019-04-01T22:47:27.7889703Z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c2c719b8-e8f8-4d67-8129-7409560cab03</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