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1"/>
  </p:sldMasterIdLst>
  <p:sldIdLst>
    <p:sldId id="279" r:id="rId2"/>
    <p:sldId id="277" r:id="rId3"/>
    <p:sldId id="256" r:id="rId4"/>
    <p:sldId id="258" r:id="rId5"/>
    <p:sldId id="264" r:id="rId6"/>
    <p:sldId id="274" r:id="rId7"/>
    <p:sldId id="275" r:id="rId8"/>
    <p:sldId id="276" r:id="rId9"/>
    <p:sldId id="278"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A435F-3059-43C4-B22B-4A9000928F5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1ACE82E8-826B-42F6-A308-1410AAD69E84}">
      <dgm:prSet phldrT="[Text]"/>
      <dgm:spPr/>
      <dgm:t>
        <a:bodyPr/>
        <a:lstStyle/>
        <a:p>
          <a:r>
            <a:rPr lang="en-US">
              <a:cs typeface="Calibri Light"/>
            </a:rPr>
            <a:t>Jeanne </a:t>
          </a:r>
          <a:r>
            <a:rPr lang="en-US" err="1">
              <a:cs typeface="Calibri Light"/>
            </a:rPr>
            <a:t>D'arc</a:t>
          </a:r>
          <a:r>
            <a:rPr lang="en-US">
              <a:cs typeface="Calibri Light"/>
            </a:rPr>
            <a:t> lives in the country of Burkina Faso.</a:t>
          </a:r>
        </a:p>
      </dgm:t>
    </dgm:pt>
    <dgm:pt modelId="{E559D361-FD31-4932-A7AC-E8D3985CF0B1}" type="parTrans" cxnId="{976B717C-2B79-4B42-8BDD-019C480CCE83}">
      <dgm:prSet/>
      <dgm:spPr/>
      <dgm:t>
        <a:bodyPr/>
        <a:lstStyle/>
        <a:p>
          <a:endParaRPr lang="en-US"/>
        </a:p>
      </dgm:t>
    </dgm:pt>
    <dgm:pt modelId="{308E1CEF-E696-4BA9-8F7E-5318BECD8B60}" type="sibTrans" cxnId="{976B717C-2B79-4B42-8BDD-019C480CCE83}">
      <dgm:prSet/>
      <dgm:spPr/>
      <dgm:t>
        <a:bodyPr/>
        <a:lstStyle/>
        <a:p>
          <a:endParaRPr lang="en-US"/>
        </a:p>
      </dgm:t>
    </dgm:pt>
    <dgm:pt modelId="{BC4B0A21-2F5F-4FF1-94CD-AFFD9FB55150}">
      <dgm:prSet phldrT="[Text]"/>
      <dgm:spPr/>
      <dgm:t>
        <a:bodyPr/>
        <a:lstStyle/>
        <a:p>
          <a:r>
            <a:rPr lang="en-US">
              <a:latin typeface="Calibri"/>
              <a:cs typeface="Calibri"/>
            </a:rPr>
            <a:t>About 80% of the population resides in rural areas, where agriculture is the main source of incomes and employment. </a:t>
          </a:r>
        </a:p>
      </dgm:t>
    </dgm:pt>
    <dgm:pt modelId="{EF47E275-A205-4362-B89C-48F6B48FDAAE}" type="parTrans" cxnId="{ADCA69C6-4A0C-4A60-B18B-4568EE8A962F}">
      <dgm:prSet/>
      <dgm:spPr/>
    </dgm:pt>
    <dgm:pt modelId="{3E8EBD83-8AF1-44AE-9F02-84090F411D08}" type="sibTrans" cxnId="{ADCA69C6-4A0C-4A60-B18B-4568EE8A962F}">
      <dgm:prSet/>
      <dgm:spPr/>
      <dgm:t>
        <a:bodyPr/>
        <a:lstStyle/>
        <a:p>
          <a:endParaRPr lang="en-US"/>
        </a:p>
      </dgm:t>
    </dgm:pt>
    <dgm:pt modelId="{FF6D7444-95AA-417B-814E-B6F28191BAAA}">
      <dgm:prSet phldrT="[Text]"/>
      <dgm:spPr/>
      <dgm:t>
        <a:bodyPr/>
        <a:lstStyle/>
        <a:p>
          <a:r>
            <a:rPr lang="en-US">
              <a:latin typeface="Calibri"/>
              <a:cs typeface="Calibri"/>
            </a:rPr>
            <a:t>Although agriculture is the largest source of employment, it provides only 32% of gross domestic product (GDP) compared with 24% from industry and 44% from services. </a:t>
          </a:r>
          <a:r>
            <a:rPr lang="en-US">
              <a:latin typeface="Garamond"/>
              <a:cs typeface="Calibri"/>
            </a:rPr>
            <a:t>Agriculture sector </a:t>
          </a:r>
        </a:p>
      </dgm:t>
    </dgm:pt>
    <dgm:pt modelId="{73468479-7498-4075-BFEC-31BE3EE64DA2}" type="parTrans" cxnId="{C6B681C9-082B-4B7F-9558-4EBA7F054F71}">
      <dgm:prSet/>
      <dgm:spPr/>
    </dgm:pt>
    <dgm:pt modelId="{BBDC8905-A6F6-4887-81DE-51FDCA25D7FA}" type="sibTrans" cxnId="{C6B681C9-082B-4B7F-9558-4EBA7F054F71}">
      <dgm:prSet/>
      <dgm:spPr/>
      <dgm:t>
        <a:bodyPr/>
        <a:lstStyle/>
        <a:p>
          <a:endParaRPr lang="en-US"/>
        </a:p>
      </dgm:t>
    </dgm:pt>
    <dgm:pt modelId="{75DBC04D-A5F5-4064-8D08-2E29E83EDAC9}" type="pres">
      <dgm:prSet presAssocID="{6ECA435F-3059-43C4-B22B-4A9000928F5B}" presName="linearFlow" presStyleCnt="0">
        <dgm:presLayoutVars>
          <dgm:resizeHandles val="exact"/>
        </dgm:presLayoutVars>
      </dgm:prSet>
      <dgm:spPr/>
    </dgm:pt>
    <dgm:pt modelId="{1668D0E5-1C5D-492B-BD84-88225C9DCAB6}" type="pres">
      <dgm:prSet presAssocID="{1ACE82E8-826B-42F6-A308-1410AAD69E84}" presName="node" presStyleLbl="node1" presStyleIdx="0" presStyleCnt="3">
        <dgm:presLayoutVars>
          <dgm:bulletEnabled val="1"/>
        </dgm:presLayoutVars>
      </dgm:prSet>
      <dgm:spPr/>
    </dgm:pt>
    <dgm:pt modelId="{29ABEA05-DF8E-434E-BEBE-67479E7E3249}" type="pres">
      <dgm:prSet presAssocID="{308E1CEF-E696-4BA9-8F7E-5318BECD8B60}" presName="sibTrans" presStyleLbl="sibTrans2D1" presStyleIdx="0" presStyleCnt="2"/>
      <dgm:spPr/>
    </dgm:pt>
    <dgm:pt modelId="{B47B53F8-03B5-48D6-8DD1-09C05407FF5D}" type="pres">
      <dgm:prSet presAssocID="{308E1CEF-E696-4BA9-8F7E-5318BECD8B60}" presName="connectorText" presStyleLbl="sibTrans2D1" presStyleIdx="0" presStyleCnt="2"/>
      <dgm:spPr/>
    </dgm:pt>
    <dgm:pt modelId="{1A69A0A4-6233-428C-8DB6-A4EA4373E6C7}" type="pres">
      <dgm:prSet presAssocID="{BC4B0A21-2F5F-4FF1-94CD-AFFD9FB55150}" presName="node" presStyleLbl="node1" presStyleIdx="1" presStyleCnt="3">
        <dgm:presLayoutVars>
          <dgm:bulletEnabled val="1"/>
        </dgm:presLayoutVars>
      </dgm:prSet>
      <dgm:spPr/>
    </dgm:pt>
    <dgm:pt modelId="{92882E67-0B78-440B-8F2E-DDAA15E80ED6}" type="pres">
      <dgm:prSet presAssocID="{3E8EBD83-8AF1-44AE-9F02-84090F411D08}" presName="sibTrans" presStyleLbl="sibTrans2D1" presStyleIdx="1" presStyleCnt="2"/>
      <dgm:spPr/>
    </dgm:pt>
    <dgm:pt modelId="{69542B0F-7A5C-41C4-B1DA-E7410EAE1AB7}" type="pres">
      <dgm:prSet presAssocID="{3E8EBD83-8AF1-44AE-9F02-84090F411D08}" presName="connectorText" presStyleLbl="sibTrans2D1" presStyleIdx="1" presStyleCnt="2"/>
      <dgm:spPr/>
    </dgm:pt>
    <dgm:pt modelId="{62CB2D99-8813-4868-A34C-6F75555D5F7D}" type="pres">
      <dgm:prSet presAssocID="{FF6D7444-95AA-417B-814E-B6F28191BAAA}" presName="node" presStyleLbl="node1" presStyleIdx="2" presStyleCnt="3">
        <dgm:presLayoutVars>
          <dgm:bulletEnabled val="1"/>
        </dgm:presLayoutVars>
      </dgm:prSet>
      <dgm:spPr/>
    </dgm:pt>
  </dgm:ptLst>
  <dgm:cxnLst>
    <dgm:cxn modelId="{0E345362-7FE4-4607-A923-4D5B821F6C71}" type="presOf" srcId="{1ACE82E8-826B-42F6-A308-1410AAD69E84}" destId="{1668D0E5-1C5D-492B-BD84-88225C9DCAB6}" srcOrd="0" destOrd="0" presId="urn:microsoft.com/office/officeart/2005/8/layout/process2"/>
    <dgm:cxn modelId="{D94FEA6C-8C52-4BE8-B259-9ABCA29097CD}" type="presOf" srcId="{308E1CEF-E696-4BA9-8F7E-5318BECD8B60}" destId="{B47B53F8-03B5-48D6-8DD1-09C05407FF5D}" srcOrd="1" destOrd="0" presId="urn:microsoft.com/office/officeart/2005/8/layout/process2"/>
    <dgm:cxn modelId="{6060606D-D593-4F45-8CCD-C95C9C52A03A}" type="presOf" srcId="{FF6D7444-95AA-417B-814E-B6F28191BAAA}" destId="{62CB2D99-8813-4868-A34C-6F75555D5F7D}" srcOrd="0" destOrd="0" presId="urn:microsoft.com/office/officeart/2005/8/layout/process2"/>
    <dgm:cxn modelId="{976B717C-2B79-4B42-8BDD-019C480CCE83}" srcId="{6ECA435F-3059-43C4-B22B-4A9000928F5B}" destId="{1ACE82E8-826B-42F6-A308-1410AAD69E84}" srcOrd="0" destOrd="0" parTransId="{E559D361-FD31-4932-A7AC-E8D3985CF0B1}" sibTransId="{308E1CEF-E696-4BA9-8F7E-5318BECD8B60}"/>
    <dgm:cxn modelId="{C2FDB6A9-D5A7-4F7D-97C5-91439A06DC43}" type="presOf" srcId="{6ECA435F-3059-43C4-B22B-4A9000928F5B}" destId="{75DBC04D-A5F5-4064-8D08-2E29E83EDAC9}" srcOrd="0" destOrd="0" presId="urn:microsoft.com/office/officeart/2005/8/layout/process2"/>
    <dgm:cxn modelId="{1F57B9B1-4EA7-4EEF-ACD7-83687D5B4B11}" type="presOf" srcId="{3E8EBD83-8AF1-44AE-9F02-84090F411D08}" destId="{92882E67-0B78-440B-8F2E-DDAA15E80ED6}" srcOrd="0" destOrd="0" presId="urn:microsoft.com/office/officeart/2005/8/layout/process2"/>
    <dgm:cxn modelId="{93FA46BF-194B-4036-8F8B-F0FB8F4B9309}" type="presOf" srcId="{3E8EBD83-8AF1-44AE-9F02-84090F411D08}" destId="{69542B0F-7A5C-41C4-B1DA-E7410EAE1AB7}" srcOrd="1" destOrd="0" presId="urn:microsoft.com/office/officeart/2005/8/layout/process2"/>
    <dgm:cxn modelId="{ADCA69C6-4A0C-4A60-B18B-4568EE8A962F}" srcId="{6ECA435F-3059-43C4-B22B-4A9000928F5B}" destId="{BC4B0A21-2F5F-4FF1-94CD-AFFD9FB55150}" srcOrd="1" destOrd="0" parTransId="{EF47E275-A205-4362-B89C-48F6B48FDAAE}" sibTransId="{3E8EBD83-8AF1-44AE-9F02-84090F411D08}"/>
    <dgm:cxn modelId="{C6B681C9-082B-4B7F-9558-4EBA7F054F71}" srcId="{6ECA435F-3059-43C4-B22B-4A9000928F5B}" destId="{FF6D7444-95AA-417B-814E-B6F28191BAAA}" srcOrd="2" destOrd="0" parTransId="{73468479-7498-4075-BFEC-31BE3EE64DA2}" sibTransId="{BBDC8905-A6F6-4887-81DE-51FDCA25D7FA}"/>
    <dgm:cxn modelId="{E5810DE3-4EF2-4AE6-AC39-64D5CF08DFB9}" type="presOf" srcId="{BC4B0A21-2F5F-4FF1-94CD-AFFD9FB55150}" destId="{1A69A0A4-6233-428C-8DB6-A4EA4373E6C7}" srcOrd="0" destOrd="0" presId="urn:microsoft.com/office/officeart/2005/8/layout/process2"/>
    <dgm:cxn modelId="{F14832FA-6EEB-475F-8169-7C03A2A1DF50}" type="presOf" srcId="{308E1CEF-E696-4BA9-8F7E-5318BECD8B60}" destId="{29ABEA05-DF8E-434E-BEBE-67479E7E3249}" srcOrd="0" destOrd="0" presId="urn:microsoft.com/office/officeart/2005/8/layout/process2"/>
    <dgm:cxn modelId="{8BB1CB65-B44C-47CB-AC96-D660648EE32C}" type="presParOf" srcId="{75DBC04D-A5F5-4064-8D08-2E29E83EDAC9}" destId="{1668D0E5-1C5D-492B-BD84-88225C9DCAB6}" srcOrd="0" destOrd="0" presId="urn:microsoft.com/office/officeart/2005/8/layout/process2"/>
    <dgm:cxn modelId="{30318732-9773-4F89-8539-CDF9F54F9A0E}" type="presParOf" srcId="{75DBC04D-A5F5-4064-8D08-2E29E83EDAC9}" destId="{29ABEA05-DF8E-434E-BEBE-67479E7E3249}" srcOrd="1" destOrd="0" presId="urn:microsoft.com/office/officeart/2005/8/layout/process2"/>
    <dgm:cxn modelId="{851859F1-9DE3-40A8-B944-E4100881D55B}" type="presParOf" srcId="{29ABEA05-DF8E-434E-BEBE-67479E7E3249}" destId="{B47B53F8-03B5-48D6-8DD1-09C05407FF5D}" srcOrd="0" destOrd="0" presId="urn:microsoft.com/office/officeart/2005/8/layout/process2"/>
    <dgm:cxn modelId="{E66E53C5-3E81-44E5-A09B-F6A540E0166A}" type="presParOf" srcId="{75DBC04D-A5F5-4064-8D08-2E29E83EDAC9}" destId="{1A69A0A4-6233-428C-8DB6-A4EA4373E6C7}" srcOrd="2" destOrd="0" presId="urn:microsoft.com/office/officeart/2005/8/layout/process2"/>
    <dgm:cxn modelId="{5E35F561-1C71-407B-A02D-94850BA284FC}" type="presParOf" srcId="{75DBC04D-A5F5-4064-8D08-2E29E83EDAC9}" destId="{92882E67-0B78-440B-8F2E-DDAA15E80ED6}" srcOrd="3" destOrd="0" presId="urn:microsoft.com/office/officeart/2005/8/layout/process2"/>
    <dgm:cxn modelId="{271B0A38-DB46-4A6D-9E5F-0534C94DF15E}" type="presParOf" srcId="{92882E67-0B78-440B-8F2E-DDAA15E80ED6}" destId="{69542B0F-7A5C-41C4-B1DA-E7410EAE1AB7}" srcOrd="0" destOrd="0" presId="urn:microsoft.com/office/officeart/2005/8/layout/process2"/>
    <dgm:cxn modelId="{B2152371-989D-4B25-9289-4BFF13069BB3}" type="presParOf" srcId="{75DBC04D-A5F5-4064-8D08-2E29E83EDAC9}" destId="{62CB2D99-8813-4868-A34C-6F75555D5F7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D0E5-1C5D-492B-BD84-88225C9DCAB6}">
      <dsp:nvSpPr>
        <dsp:cNvPr id="0" name=""/>
        <dsp:cNvSpPr/>
      </dsp:nvSpPr>
      <dsp:spPr>
        <a:xfrm>
          <a:off x="2942459" y="0"/>
          <a:ext cx="4380513" cy="11228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Calibri Light"/>
            </a:rPr>
            <a:t>Jeanne </a:t>
          </a:r>
          <a:r>
            <a:rPr lang="en-US" sz="1600" kern="1200" err="1">
              <a:cs typeface="Calibri Light"/>
            </a:rPr>
            <a:t>D'arc</a:t>
          </a:r>
          <a:r>
            <a:rPr lang="en-US" sz="1600" kern="1200">
              <a:cs typeface="Calibri Light"/>
            </a:rPr>
            <a:t> lives in the country of Burkina Faso.</a:t>
          </a:r>
        </a:p>
      </dsp:txBody>
      <dsp:txXfrm>
        <a:off x="2975347" y="32888"/>
        <a:ext cx="4314737" cy="1057095"/>
      </dsp:txXfrm>
    </dsp:sp>
    <dsp:sp modelId="{29ABEA05-DF8E-434E-BEBE-67479E7E3249}">
      <dsp:nvSpPr>
        <dsp:cNvPr id="0" name=""/>
        <dsp:cNvSpPr/>
      </dsp:nvSpPr>
      <dsp:spPr>
        <a:xfrm rot="5400000">
          <a:off x="4922178" y="1150943"/>
          <a:ext cx="421076" cy="505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981129" y="1193051"/>
        <a:ext cx="303176" cy="294753"/>
      </dsp:txXfrm>
    </dsp:sp>
    <dsp:sp modelId="{1A69A0A4-6233-428C-8DB6-A4EA4373E6C7}">
      <dsp:nvSpPr>
        <dsp:cNvPr id="0" name=""/>
        <dsp:cNvSpPr/>
      </dsp:nvSpPr>
      <dsp:spPr>
        <a:xfrm>
          <a:off x="2942459" y="1684306"/>
          <a:ext cx="4380513" cy="11228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cs typeface="Calibri"/>
            </a:rPr>
            <a:t>About 80% of the population resides in rural areas, where agriculture is the main source of incomes and employment. </a:t>
          </a:r>
        </a:p>
      </dsp:txBody>
      <dsp:txXfrm>
        <a:off x="2975347" y="1717194"/>
        <a:ext cx="4314737" cy="1057095"/>
      </dsp:txXfrm>
    </dsp:sp>
    <dsp:sp modelId="{92882E67-0B78-440B-8F2E-DDAA15E80ED6}">
      <dsp:nvSpPr>
        <dsp:cNvPr id="0" name=""/>
        <dsp:cNvSpPr/>
      </dsp:nvSpPr>
      <dsp:spPr>
        <a:xfrm rot="5400000">
          <a:off x="4922178" y="2835249"/>
          <a:ext cx="421076" cy="505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981129" y="2877357"/>
        <a:ext cx="303176" cy="294753"/>
      </dsp:txXfrm>
    </dsp:sp>
    <dsp:sp modelId="{62CB2D99-8813-4868-A34C-6F75555D5F7D}">
      <dsp:nvSpPr>
        <dsp:cNvPr id="0" name=""/>
        <dsp:cNvSpPr/>
      </dsp:nvSpPr>
      <dsp:spPr>
        <a:xfrm>
          <a:off x="2942459" y="3368613"/>
          <a:ext cx="4380513" cy="11228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cs typeface="Calibri"/>
            </a:rPr>
            <a:t>Although agriculture is the largest source of employment, it provides only 32% of gross domestic product (GDP) compared with 24% from industry and 44% from services. </a:t>
          </a:r>
          <a:r>
            <a:rPr lang="en-US" sz="1600" kern="1200">
              <a:latin typeface="Garamond"/>
              <a:cs typeface="Calibri"/>
            </a:rPr>
            <a:t>Agriculture sector </a:t>
          </a:r>
        </a:p>
      </dsp:txBody>
      <dsp:txXfrm>
        <a:off x="2975347" y="3401501"/>
        <a:ext cx="4314737" cy="10570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386312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49800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20505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17856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3044187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428596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20212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4754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2466546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1074580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623104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1987299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4240550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extLst>
      <p:ext uri="{BB962C8B-B14F-4D97-AF65-F5344CB8AC3E}">
        <p14:creationId xmlns:p14="http://schemas.microsoft.com/office/powerpoint/2010/main" val="3293073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114097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extLst>
      <p:ext uri="{BB962C8B-B14F-4D97-AF65-F5344CB8AC3E}">
        <p14:creationId xmlns:p14="http://schemas.microsoft.com/office/powerpoint/2010/main" val="2179080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5/14/2019</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822D-5DD3-456D-830F-1799643F06FF}"/>
              </a:ext>
            </a:extLst>
          </p:cNvPr>
          <p:cNvSpPr>
            <a:spLocks noGrp="1"/>
          </p:cNvSpPr>
          <p:nvPr>
            <p:ph type="ctrTitle"/>
          </p:nvPr>
        </p:nvSpPr>
        <p:spPr>
          <a:xfrm>
            <a:off x="6909757" y="1964267"/>
            <a:ext cx="4250368" cy="2421464"/>
          </a:xfrm>
        </p:spPr>
        <p:txBody>
          <a:bodyPr/>
          <a:lstStyle/>
          <a:p>
            <a:r>
              <a:rPr lang="en-US">
                <a:cs typeface="Calibri Light"/>
              </a:rPr>
              <a:t>Jeanne </a:t>
            </a:r>
            <a:r>
              <a:rPr lang="en-US" err="1">
                <a:cs typeface="Calibri Light"/>
              </a:rPr>
              <a:t>d'arc</a:t>
            </a:r>
            <a:endParaRPr lang="en-US" err="1"/>
          </a:p>
        </p:txBody>
      </p:sp>
      <p:sp>
        <p:nvSpPr>
          <p:cNvPr id="3" name="Subtitle 2">
            <a:extLst>
              <a:ext uri="{FF2B5EF4-FFF2-40B4-BE49-F238E27FC236}">
                <a16:creationId xmlns:a16="http://schemas.microsoft.com/office/drawing/2014/main" id="{A18FEDA8-F606-489F-A7EE-BFE3A60F3E3D}"/>
              </a:ext>
            </a:extLst>
          </p:cNvPr>
          <p:cNvSpPr>
            <a:spLocks noGrp="1"/>
          </p:cNvSpPr>
          <p:nvPr>
            <p:ph type="subTitle" idx="1"/>
          </p:nvPr>
        </p:nvSpPr>
        <p:spPr>
          <a:xfrm>
            <a:off x="6665341" y="6398562"/>
            <a:ext cx="66557" cy="399052"/>
          </a:xfrm>
        </p:spPr>
        <p:txBody>
          <a:bodyPr/>
          <a:lstStyle/>
          <a:p>
            <a:endParaRPr lang="en-US"/>
          </a:p>
        </p:txBody>
      </p:sp>
      <p:pic>
        <p:nvPicPr>
          <p:cNvPr id="5" name="Picture 5" descr="A person standing in front of a cake&#10;&#10;Description generated with very high confidence">
            <a:extLst>
              <a:ext uri="{FF2B5EF4-FFF2-40B4-BE49-F238E27FC236}">
                <a16:creationId xmlns:a16="http://schemas.microsoft.com/office/drawing/2014/main" id="{223D5B96-D7A7-4F0C-BE51-C56B577C138D}"/>
              </a:ext>
            </a:extLst>
          </p:cNvPr>
          <p:cNvPicPr>
            <a:picLocks noChangeAspect="1"/>
          </p:cNvPicPr>
          <p:nvPr/>
        </p:nvPicPr>
        <p:blipFill>
          <a:blip r:embed="rId2"/>
          <a:stretch>
            <a:fillRect/>
          </a:stretch>
        </p:blipFill>
        <p:spPr>
          <a:xfrm>
            <a:off x="80514" y="229319"/>
            <a:ext cx="4569124" cy="47315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0404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F30F-F7A6-4B71-9BC7-2FEB520A080C}"/>
              </a:ext>
            </a:extLst>
          </p:cNvPr>
          <p:cNvSpPr>
            <a:spLocks noGrp="1"/>
          </p:cNvSpPr>
          <p:nvPr>
            <p:ph type="title"/>
          </p:nvPr>
        </p:nvSpPr>
        <p:spPr>
          <a:xfrm>
            <a:off x="2597991" y="3312543"/>
            <a:ext cx="5631313" cy="2836494"/>
          </a:xfrm>
        </p:spPr>
        <p:txBody>
          <a:bodyPr/>
          <a:lstStyle/>
          <a:p>
            <a:r>
              <a:rPr lang="en-US">
                <a:cs typeface="Calibri Light"/>
              </a:rPr>
              <a:t>Thank you for your time</a:t>
            </a:r>
            <a:br>
              <a:rPr lang="en-US">
                <a:cs typeface="Calibri Light"/>
              </a:rPr>
            </a:br>
            <a:br>
              <a:rPr lang="en-US">
                <a:cs typeface="Calibri Light"/>
              </a:rPr>
            </a:br>
            <a:r>
              <a:rPr lang="en-US" sz="2800">
                <a:cs typeface="Calibri Light"/>
              </a:rPr>
              <a:t>I hope you loan Jeanne </a:t>
            </a:r>
            <a:r>
              <a:rPr lang="en-US" sz="2800" err="1">
                <a:cs typeface="Calibri Light"/>
              </a:rPr>
              <a:t>D'arc</a:t>
            </a:r>
            <a:br>
              <a:rPr lang="en-US">
                <a:cs typeface="Calibri Light"/>
              </a:rPr>
            </a:br>
            <a:endParaRPr lang="en-US">
              <a:cs typeface="Calibri Light"/>
            </a:endParaRPr>
          </a:p>
        </p:txBody>
      </p:sp>
      <p:pic>
        <p:nvPicPr>
          <p:cNvPr id="8" name="Picture 8">
            <a:extLst>
              <a:ext uri="{FF2B5EF4-FFF2-40B4-BE49-F238E27FC236}">
                <a16:creationId xmlns:a16="http://schemas.microsoft.com/office/drawing/2014/main" id="{07E2C076-F72C-4934-B7E3-52D96E3F5E75}"/>
              </a:ext>
            </a:extLst>
          </p:cNvPr>
          <p:cNvPicPr>
            <a:picLocks noGrp="1" noChangeAspect="1"/>
          </p:cNvPicPr>
          <p:nvPr>
            <p:ph idx="1"/>
          </p:nvPr>
        </p:nvPicPr>
        <p:blipFill>
          <a:blip r:embed="rId2"/>
          <a:stretch>
            <a:fillRect/>
          </a:stretch>
        </p:blipFill>
        <p:spPr>
          <a:xfrm>
            <a:off x="2592538" y="373372"/>
            <a:ext cx="5167761" cy="2930823"/>
          </a:xfrm>
          <a:prstGeom prst="rect">
            <a:avLst/>
          </a:prstGeom>
        </p:spPr>
      </p:pic>
    </p:spTree>
    <p:extLst>
      <p:ext uri="{BB962C8B-B14F-4D97-AF65-F5344CB8AC3E}">
        <p14:creationId xmlns:p14="http://schemas.microsoft.com/office/powerpoint/2010/main" val="679530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C1C3-C62A-4A8C-A466-451C7DE4004B}"/>
              </a:ext>
            </a:extLst>
          </p:cNvPr>
          <p:cNvSpPr>
            <a:spLocks noGrp="1"/>
          </p:cNvSpPr>
          <p:nvPr>
            <p:ph type="title"/>
          </p:nvPr>
        </p:nvSpPr>
        <p:spPr/>
        <p:txBody>
          <a:bodyPr/>
          <a:lstStyle/>
          <a:p>
            <a:r>
              <a:rPr lang="en-US">
                <a:cs typeface="Calibri Light"/>
              </a:rPr>
              <a:t>Where Does Jeanne </a:t>
            </a:r>
            <a:r>
              <a:rPr lang="en-US" err="1">
                <a:cs typeface="Calibri Light"/>
              </a:rPr>
              <a:t>D'arc</a:t>
            </a:r>
            <a:r>
              <a:rPr lang="en-US">
                <a:cs typeface="Calibri Light"/>
              </a:rPr>
              <a:t> live </a:t>
            </a:r>
            <a:endParaRPr lang="en-US"/>
          </a:p>
        </p:txBody>
      </p:sp>
      <p:pic>
        <p:nvPicPr>
          <p:cNvPr id="4" name="Picture 4">
            <a:extLst>
              <a:ext uri="{FF2B5EF4-FFF2-40B4-BE49-F238E27FC236}">
                <a16:creationId xmlns:a16="http://schemas.microsoft.com/office/drawing/2014/main" id="{F1683413-AF71-485C-9541-17DC9E2303DD}"/>
              </a:ext>
            </a:extLst>
          </p:cNvPr>
          <p:cNvPicPr>
            <a:picLocks noChangeAspect="1"/>
          </p:cNvPicPr>
          <p:nvPr/>
        </p:nvPicPr>
        <p:blipFill>
          <a:blip r:embed="rId2"/>
          <a:stretch>
            <a:fillRect/>
          </a:stretch>
        </p:blipFill>
        <p:spPr>
          <a:xfrm>
            <a:off x="8821858" y="603940"/>
            <a:ext cx="2427077" cy="15381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5" name="Diagram 5">
            <a:extLst>
              <a:ext uri="{FF2B5EF4-FFF2-40B4-BE49-F238E27FC236}">
                <a16:creationId xmlns:a16="http://schemas.microsoft.com/office/drawing/2014/main" id="{553D97E9-B4F1-4C68-8705-980E2C5E737A}"/>
              </a:ext>
            </a:extLst>
          </p:cNvPr>
          <p:cNvGraphicFramePr/>
          <p:nvPr>
            <p:extLst>
              <p:ext uri="{D42A27DB-BD31-4B8C-83A1-F6EECF244321}">
                <p14:modId xmlns:p14="http://schemas.microsoft.com/office/powerpoint/2010/main" val="302456239"/>
              </p:ext>
            </p:extLst>
          </p:nvPr>
        </p:nvGraphicFramePr>
        <p:xfrm>
          <a:off x="603848" y="1974013"/>
          <a:ext cx="10265433" cy="449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209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2">
            <a:alphaModFix amt="20000"/>
            <a:extLst>
              <a:ext uri="{28A0092B-C50C-407E-A947-70E740481C1C}">
                <a14:useLocalDpi xmlns:a14="http://schemas.microsoft.com/office/drawing/2010/main"/>
              </a:ext>
            </a:extLst>
          </a:blip>
          <a:srcRect r="-118" b="-210"/>
          <a:stretch/>
        </p:blipFill>
        <p:spPr>
          <a:xfrm>
            <a:off x="20" y="10"/>
            <a:ext cx="12192001" cy="6858022"/>
          </a:xfrm>
          <a:prstGeom prst="rect">
            <a:avLst/>
          </a:prstGeom>
        </p:spPr>
      </p:pic>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flipH="1" flipV="1">
            <a:off x="11835861" y="6381749"/>
            <a:ext cx="77216" cy="89778"/>
          </a:xfrm>
        </p:spPr>
        <p:txBody>
          <a:bodyPr>
            <a:normAutofit fontScale="25000" lnSpcReduction="20000"/>
          </a:bodyPr>
          <a:lstStyle/>
          <a:p>
            <a:endParaRPr lang="en-US">
              <a:solidFill>
                <a:schemeClr val="accent1">
                  <a:lumMod val="40000"/>
                  <a:lumOff val="60000"/>
                </a:schemeClr>
              </a:solidFill>
              <a:cs typeface="Calibri"/>
            </a:endParaRPr>
          </a:p>
        </p:txBody>
      </p:sp>
      <p:pic>
        <p:nvPicPr>
          <p:cNvPr id="4" name="Picture 5" descr="A person standing in front of a cake&#10;&#10;Description generated with very high confidence">
            <a:extLst>
              <a:ext uri="{FF2B5EF4-FFF2-40B4-BE49-F238E27FC236}">
                <a16:creationId xmlns:a16="http://schemas.microsoft.com/office/drawing/2014/main" id="{56D67F50-CC69-405E-8C7A-C3107A59B29B}"/>
              </a:ext>
            </a:extLst>
          </p:cNvPr>
          <p:cNvPicPr>
            <a:picLocks noChangeAspect="1"/>
          </p:cNvPicPr>
          <p:nvPr/>
        </p:nvPicPr>
        <p:blipFill>
          <a:blip r:embed="rId3"/>
          <a:stretch>
            <a:fillRect/>
          </a:stretch>
        </p:blipFill>
        <p:spPr>
          <a:xfrm>
            <a:off x="324929" y="1753319"/>
            <a:ext cx="4569124" cy="47315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 name="Straight Arrow Connector 5">
            <a:extLst>
              <a:ext uri="{FF2B5EF4-FFF2-40B4-BE49-F238E27FC236}">
                <a16:creationId xmlns:a16="http://schemas.microsoft.com/office/drawing/2014/main" id="{46CF80F0-4004-48A1-B056-1C4DE121F4BD}"/>
              </a:ext>
            </a:extLst>
          </p:cNvPr>
          <p:cNvCxnSpPr/>
          <p:nvPr/>
        </p:nvCxnSpPr>
        <p:spPr>
          <a:xfrm flipV="1">
            <a:off x="4991819" y="3503762"/>
            <a:ext cx="1322715" cy="7188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Thought Bubble: Cloud 10">
            <a:extLst>
              <a:ext uri="{FF2B5EF4-FFF2-40B4-BE49-F238E27FC236}">
                <a16:creationId xmlns:a16="http://schemas.microsoft.com/office/drawing/2014/main" id="{16F6C7D0-C84B-4A23-AFDE-B0C2F8DA4F26}"/>
              </a:ext>
            </a:extLst>
          </p:cNvPr>
          <p:cNvSpPr/>
          <p:nvPr/>
        </p:nvSpPr>
        <p:spPr>
          <a:xfrm>
            <a:off x="6874354" y="346947"/>
            <a:ext cx="3508074" cy="172528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Jeanne D'Arc is a married woman with five children. Two of them go to school.</a:t>
            </a:r>
            <a:endParaRPr lang="en-US"/>
          </a:p>
        </p:txBody>
      </p:sp>
      <p:sp>
        <p:nvSpPr>
          <p:cNvPr id="14" name="Thought Bubble: Cloud 13">
            <a:extLst>
              <a:ext uri="{FF2B5EF4-FFF2-40B4-BE49-F238E27FC236}">
                <a16:creationId xmlns:a16="http://schemas.microsoft.com/office/drawing/2014/main" id="{36273AD0-C602-4363-B8AB-AC9D0A6DFCB4}"/>
              </a:ext>
            </a:extLst>
          </p:cNvPr>
          <p:cNvSpPr/>
          <p:nvPr/>
        </p:nvSpPr>
        <p:spPr>
          <a:xfrm>
            <a:off x="6372046" y="2432563"/>
            <a:ext cx="4600753" cy="16821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She prepares and sells DOLO (a famous drink) in Association with a Restaurant for </a:t>
            </a:r>
            <a:r>
              <a:rPr lang="en-US">
                <a:ea typeface="+mn-lt"/>
                <a:cs typeface="+mn-lt"/>
              </a:rPr>
              <a:t>27 years.</a:t>
            </a:r>
          </a:p>
          <a:p>
            <a:pPr algn="ctr"/>
            <a:endParaRPr lang="en-US">
              <a:cs typeface="Calibri"/>
            </a:endParaRPr>
          </a:p>
        </p:txBody>
      </p:sp>
      <p:sp>
        <p:nvSpPr>
          <p:cNvPr id="15" name="Thought Bubble: Cloud 14">
            <a:extLst>
              <a:ext uri="{FF2B5EF4-FFF2-40B4-BE49-F238E27FC236}">
                <a16:creationId xmlns:a16="http://schemas.microsoft.com/office/drawing/2014/main" id="{C533CA1C-F358-4548-9E1D-BD4E418C4F70}"/>
              </a:ext>
            </a:extLst>
          </p:cNvPr>
          <p:cNvSpPr/>
          <p:nvPr/>
        </p:nvSpPr>
        <p:spPr>
          <a:xfrm>
            <a:off x="5062808" y="4660155"/>
            <a:ext cx="5822828" cy="16677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She sells her drinks wholesale and her clients get their supply from her every time.</a:t>
            </a:r>
            <a:endParaRPr lang="en-US"/>
          </a:p>
        </p:txBody>
      </p:sp>
      <p:cxnSp>
        <p:nvCxnSpPr>
          <p:cNvPr id="16" name="Straight Arrow Connector 15">
            <a:extLst>
              <a:ext uri="{FF2B5EF4-FFF2-40B4-BE49-F238E27FC236}">
                <a16:creationId xmlns:a16="http://schemas.microsoft.com/office/drawing/2014/main" id="{C2122056-B6FA-4054-AD52-B2E454CC0785}"/>
              </a:ext>
            </a:extLst>
          </p:cNvPr>
          <p:cNvCxnSpPr/>
          <p:nvPr/>
        </p:nvCxnSpPr>
        <p:spPr>
          <a:xfrm flipV="1">
            <a:off x="4918135" y="1828442"/>
            <a:ext cx="2165229" cy="1040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3C3FEA-FEED-4FCA-9583-16BCB1030934}"/>
              </a:ext>
            </a:extLst>
          </p:cNvPr>
          <p:cNvCxnSpPr/>
          <p:nvPr/>
        </p:nvCxnSpPr>
        <p:spPr>
          <a:xfrm>
            <a:off x="5017877" y="4795028"/>
            <a:ext cx="468703" cy="23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C94A3F2-4A8A-4E89-9CEE-C916CB728369}"/>
              </a:ext>
            </a:extLst>
          </p:cNvPr>
          <p:cNvSpPr txBox="1"/>
          <p:nvPr/>
        </p:nvSpPr>
        <p:spPr>
          <a:xfrm>
            <a:off x="51760" y="224286"/>
            <a:ext cx="7085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0000"/>
                </a:solidFill>
                <a:latin typeface="Arial"/>
                <a:cs typeface="Arial"/>
              </a:rPr>
              <a:t>Why should you give her a loan</a:t>
            </a:r>
          </a:p>
        </p:txBody>
      </p:sp>
    </p:spTree>
    <p:extLst>
      <p:ext uri="{BB962C8B-B14F-4D97-AF65-F5344CB8AC3E}">
        <p14:creationId xmlns:p14="http://schemas.microsoft.com/office/powerpoint/2010/main" val="3417721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685801" y="-66136"/>
            <a:ext cx="6143423" cy="1456267"/>
          </a:xfrm>
        </p:spPr>
        <p:txBody>
          <a:bodyPr>
            <a:normAutofit/>
          </a:bodyPr>
          <a:lstStyle/>
          <a:p>
            <a:r>
              <a:rPr lang="en-US">
                <a:cs typeface="Calibri Light"/>
              </a:rPr>
              <a:t>What will is she using the loan for?</a:t>
            </a:r>
          </a:p>
        </p:txBody>
      </p:sp>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3"/>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4"/>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cxnSp>
        <p:nvCxnSpPr>
          <p:cNvPr id="5" name="Straight Arrow Connector 4">
            <a:extLst>
              <a:ext uri="{FF2B5EF4-FFF2-40B4-BE49-F238E27FC236}">
                <a16:creationId xmlns:a16="http://schemas.microsoft.com/office/drawing/2014/main" id="{0BBA39E6-A26C-45DF-8F62-C5EB56CC8AAA}"/>
              </a:ext>
            </a:extLst>
          </p:cNvPr>
          <p:cNvCxnSpPr/>
          <p:nvPr/>
        </p:nvCxnSpPr>
        <p:spPr>
          <a:xfrm>
            <a:off x="9131599" y="3459732"/>
            <a:ext cx="301924" cy="74762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CB6D69C-34A7-4CA8-B025-4AD5B7B5B6D0}"/>
              </a:ext>
            </a:extLst>
          </p:cNvPr>
          <p:cNvCxnSpPr/>
          <p:nvPr/>
        </p:nvCxnSpPr>
        <p:spPr>
          <a:xfrm flipH="1">
            <a:off x="5803781" y="2323022"/>
            <a:ext cx="2133598" cy="324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5" descr="A person standing in front of a cake&#10;&#10;Description generated with very high confidence">
            <a:extLst>
              <a:ext uri="{FF2B5EF4-FFF2-40B4-BE49-F238E27FC236}">
                <a16:creationId xmlns:a16="http://schemas.microsoft.com/office/drawing/2014/main" id="{C41696AD-D3AB-4C11-80D5-DB86DB2ED8BB}"/>
              </a:ext>
            </a:extLst>
          </p:cNvPr>
          <p:cNvPicPr>
            <a:picLocks noChangeAspect="1"/>
          </p:cNvPicPr>
          <p:nvPr/>
        </p:nvPicPr>
        <p:blipFill>
          <a:blip r:embed="rId5"/>
          <a:stretch>
            <a:fillRect/>
          </a:stretch>
        </p:blipFill>
        <p:spPr>
          <a:xfrm>
            <a:off x="1302590" y="1293243"/>
            <a:ext cx="4569124" cy="47315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C737FD87-DC43-4A2F-BC5E-944DF6DBA59F}"/>
              </a:ext>
            </a:extLst>
          </p:cNvPr>
          <p:cNvSpPr txBox="1"/>
          <p:nvPr/>
        </p:nvSpPr>
        <p:spPr>
          <a:xfrm>
            <a:off x="7398589" y="497456"/>
            <a:ext cx="479916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00"/>
                </a:solidFill>
                <a:cs typeface="Calibri"/>
              </a:rPr>
              <a:t>With that much money in </a:t>
            </a:r>
            <a:r>
              <a:rPr lang="en-US" sz="2800">
                <a:solidFill>
                  <a:srgbClr val="FFFF00"/>
                </a:solidFill>
              </a:rPr>
              <a:t>Burkina Faso, that's enough money to buy 20 bags of sprouted millet</a:t>
            </a:r>
          </a:p>
        </p:txBody>
      </p:sp>
      <p:sp>
        <p:nvSpPr>
          <p:cNvPr id="11" name="TextBox 10">
            <a:extLst>
              <a:ext uri="{FF2B5EF4-FFF2-40B4-BE49-F238E27FC236}">
                <a16:creationId xmlns:a16="http://schemas.microsoft.com/office/drawing/2014/main" id="{83E20ABB-FE66-452B-946A-1F288C173F39}"/>
              </a:ext>
            </a:extLst>
          </p:cNvPr>
          <p:cNvSpPr txBox="1"/>
          <p:nvPr/>
        </p:nvSpPr>
        <p:spPr>
          <a:xfrm>
            <a:off x="7355457" y="2165230"/>
            <a:ext cx="386463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00"/>
                </a:solidFill>
                <a:cs typeface="Calibri"/>
              </a:rPr>
              <a:t>truckload of </a:t>
            </a:r>
            <a:r>
              <a:rPr lang="en-US" sz="2800" dirty="0">
                <a:solidFill>
                  <a:srgbClr val="FFFF00"/>
                </a:solidFill>
              </a:rPr>
              <a:t>wood, 3 bags, and condiments, in order to build a savings to also support her children.</a:t>
            </a:r>
            <a:r>
              <a:rPr lang="en-US" sz="2800" dirty="0">
                <a:solidFill>
                  <a:srgbClr val="FFFF00"/>
                </a:solidFill>
                <a:cs typeface="Calibri"/>
              </a:rPr>
              <a:t>​</a:t>
            </a:r>
            <a:endParaRPr lang="en-US" sz="2800" dirty="0">
              <a:solidFill>
                <a:srgbClr val="FFFF00"/>
              </a:solidFill>
            </a:endParaRPr>
          </a:p>
        </p:txBody>
      </p:sp>
    </p:spTree>
    <p:extLst>
      <p:ext uri="{BB962C8B-B14F-4D97-AF65-F5344CB8AC3E}">
        <p14:creationId xmlns:p14="http://schemas.microsoft.com/office/powerpoint/2010/main" val="291382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2"/>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2408903" y="787400"/>
            <a:ext cx="7390680" cy="1278467"/>
          </a:xfrm>
        </p:spPr>
        <p:txBody>
          <a:bodyPr vert="horz" lIns="91440" tIns="45720" rIns="91440" bIns="45720" rtlCol="0" anchor="ctr">
            <a:normAutofit/>
          </a:bodyPr>
          <a:lstStyle/>
          <a:p>
            <a:pPr algn="ctr"/>
            <a:r>
              <a:rPr lang="en-US">
                <a:cs typeface="Calibri Light"/>
              </a:rPr>
              <a:t>What are the loan details? </a:t>
            </a:r>
          </a:p>
        </p:txBody>
      </p:sp>
      <p:sp>
        <p:nvSpPr>
          <p:cNvPr id="36" name="Content Placeholder 35">
            <a:extLst>
              <a:ext uri="{FF2B5EF4-FFF2-40B4-BE49-F238E27FC236}">
                <a16:creationId xmlns:a16="http://schemas.microsoft.com/office/drawing/2014/main" id="{1867680F-2B91-47BA-98B0-C6A10BB59BEA}"/>
              </a:ext>
            </a:extLst>
          </p:cNvPr>
          <p:cNvSpPr>
            <a:spLocks noGrp="1"/>
          </p:cNvSpPr>
          <p:nvPr>
            <p:ph sz="half" idx="2"/>
          </p:nvPr>
        </p:nvSpPr>
        <p:spPr>
          <a:xfrm>
            <a:off x="3650914" y="1969539"/>
            <a:ext cx="4995332" cy="3649133"/>
          </a:xfrm>
        </p:spPr>
        <p:txBody>
          <a:bodyPr/>
          <a:lstStyle/>
          <a:p>
            <a:pPr marL="0" indent="0">
              <a:buNone/>
            </a:pPr>
            <a:r>
              <a:rPr lang="en-US">
                <a:cs typeface="Calibri"/>
              </a:rPr>
              <a:t>Loan length: 12 Months</a:t>
            </a:r>
          </a:p>
          <a:p>
            <a:pPr marL="0" indent="0">
              <a:buNone/>
            </a:pPr>
            <a:r>
              <a:rPr lang="en-US">
                <a:cs typeface="Calibri"/>
              </a:rPr>
              <a:t>Repayment schedule: Monthly</a:t>
            </a:r>
          </a:p>
          <a:p>
            <a:pPr marL="0" indent="0">
              <a:buNone/>
            </a:pPr>
            <a:r>
              <a:rPr lang="en-US">
                <a:cs typeface="Calibri"/>
              </a:rPr>
              <a:t>Currency exchange loss: Possible</a:t>
            </a:r>
          </a:p>
          <a:p>
            <a:pPr marL="0" indent="0">
              <a:buNone/>
            </a:pPr>
            <a:r>
              <a:rPr lang="en-US">
                <a:cs typeface="Calibri"/>
              </a:rPr>
              <a:t>Facilitated by field partner: YIKRI</a:t>
            </a:r>
          </a:p>
          <a:p>
            <a:pPr marL="0" indent="0">
              <a:buNone/>
            </a:pPr>
            <a:r>
              <a:rPr lang="en-US">
                <a:cs typeface="Calibri"/>
              </a:rPr>
              <a:t>Is borrower paying interest?: Yes</a:t>
            </a:r>
          </a:p>
        </p:txBody>
      </p:sp>
    </p:spTree>
    <p:extLst>
      <p:ext uri="{BB962C8B-B14F-4D97-AF65-F5344CB8AC3E}">
        <p14:creationId xmlns:p14="http://schemas.microsoft.com/office/powerpoint/2010/main" val="197482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4387"/>
            <a:ext cx="12191980" cy="6857990"/>
          </a:xfrm>
          <a:prstGeom prst="rect">
            <a:avLst/>
          </a:prstGeom>
        </p:spPr>
      </p:pic>
      <p:pic>
        <p:nvPicPr>
          <p:cNvPr id="10" name="Picture 9">
            <a:extLst>
              <a:ext uri="{FF2B5EF4-FFF2-40B4-BE49-F238E27FC236}">
                <a16:creationId xmlns:a16="http://schemas.microsoft.com/office/drawing/2014/main" id="{D5DC997E-91E8-45E5-B29D-7BB363396F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29E3F1F7-82C5-44BF-9A2E-4F4DA1D59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 name="Freeform 14">
            <a:extLst>
              <a:ext uri="{FF2B5EF4-FFF2-40B4-BE49-F238E27FC236}">
                <a16:creationId xmlns:a16="http://schemas.microsoft.com/office/drawing/2014/main" id="{FE24DEC4-3935-490A-9B9A-82FDAFBE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7034522" y="666151"/>
            <a:ext cx="4513792" cy="2920039"/>
          </a:xfrm>
        </p:spPr>
        <p:txBody>
          <a:bodyPr>
            <a:normAutofit/>
          </a:bodyPr>
          <a:lstStyle/>
          <a:p>
            <a:pPr>
              <a:lnSpc>
                <a:spcPct val="90000"/>
              </a:lnSpc>
            </a:pPr>
            <a:r>
              <a:rPr lang="en-US" dirty="0">
                <a:cs typeface="Calibri Light"/>
              </a:rPr>
              <a:t>Why is kiva so important </a:t>
            </a:r>
            <a:endParaRPr lang="en-US">
              <a:cs typeface="Calibri Light"/>
            </a:endParaRPr>
          </a:p>
        </p:txBody>
      </p:sp>
      <p:grpSp>
        <p:nvGrpSpPr>
          <p:cNvPr id="16" name="Group 15">
            <a:extLst>
              <a:ext uri="{FF2B5EF4-FFF2-40B4-BE49-F238E27FC236}">
                <a16:creationId xmlns:a16="http://schemas.microsoft.com/office/drawing/2014/main" id="{4C153385-0067-47AC-A00C-A183959AAF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4BA0F6A4-EC3D-4375-8369-A49E776215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8CC9D2-5AE5-4D4A-991A-63FAD7FC05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562A48-04C8-4BB7-BFCF-B7AA157E0C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31643E-A75C-42ED-B1F2-3EFC380818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0D0823-7666-43E4-BABF-0FF80EAB3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7EFD38-C60C-47FB-9ED6-95F9ADE505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6389FC-4D09-4711-8354-194B1FA58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DCEE3-0437-406A-982D-C4FCDBF5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2FB4E-25B6-4288-9678-80F0A5A29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45991C-A12F-4FF2-BCB7-EE206CDE4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FCFDFAA-1BD3-44D8-B9BA-666D12A7AA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BCED90-9A4B-4ACD-BEC9-6D36A10D3F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2C3D01-DEF7-4329-A23A-C52039B361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93DAEB-4AE2-4D1C-A5AD-31F3BBCF65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459156-1128-46A2-80D8-3CC3CF8A12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C30E3E-7FEE-47C8-988E-6CDBC4E8AE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514B95-2033-41DE-B4DA-5859CFA3AA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0192DC-9396-44CC-9EC7-CA64103CC6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A3434C-163A-474C-9A1E-C0575F8341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EC8EF0-1030-4EE1-A9D2-41318351F4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2D3842-C6C1-4129-AB5F-FDE8EF93DF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AABE55-A01B-4E66-AE60-FD6965DA8C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5443D6-B8B7-40A0-A7C2-B9CBD29DCF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1C6E73-4505-42EF-B2C2-0B50FFC5C9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28D720D-6D18-40FA-826B-38A5C856DB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7EE5E0-C500-4B7A-B0DD-48FAA6F6FA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E42D86-C838-4F07-BC43-C2DD34772C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B9C60C-0A6E-4D4A-A0F0-E84D2AEB6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C9DA465-8E22-44EF-B531-94C2D662D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9C6E86-D7FC-40AD-AEBF-AF5C27934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A234AE-AF17-458E-AA17-53BE56D83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60918D-5E0F-45A9-9FD0-89C5CA627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B037C6-E924-48EF-A4F4-790C510A01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0141FE-DC47-4AA9-90E7-103F5151F0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07470D1-2E5F-4183-BF28-44DCBBD2AF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FDEC70A-D277-486F-A1CC-85AEB68879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C13BAA4-A9CB-4A59-9834-7D1310C90A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B1BE7AF-CF4C-49EF-ACE0-5883791ED4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2C78C90-96A9-4ECC-9766-72AB4F0E2F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10ABB31-0D18-4DCB-B062-564E7536F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7194C73-387B-4358-B0BA-ECA1E857C0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D1E86B-7922-4B39-A82F-256496F93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B8A26D4-67E3-4523-B093-084F26D01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5D1457-3E82-4A4F-97DC-15CD6DFFC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D2E2B16-7FF9-4A07-8BDA-C4BF36A675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7D2EB84-4F9A-4C93-99C8-696BF21B17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E3C0B3-2D77-447B-9E45-0105136194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228495-2087-440A-94A3-4A5DDF9E7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F25DC1-A788-4DAF-99B2-B961B12DFC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5E50650-AC5D-4F3D-B199-B6F4B7622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3CE8F62-78D6-49C0-A23B-5EB2ED97E8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03418E-8DE8-4DD9-8605-5198B3939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435AE3-219D-4D75-B571-053BE7B96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9C1BDBB-87E1-4859-BEAB-508988BC2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91A7E33-C441-4FD9-80D5-1F1FCBAD4F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1C4928-A592-4D20-A610-B17CF33CC5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E21C953-1D10-493B-9600-F4583FEA3D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9B176B6-0CAB-4B72-9AE3-0ED9C43147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A2D07DA-64DF-4558-A731-76395C4248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D995C63-8837-4236-85A5-47F4619814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C568555-5771-4448-ACF6-C46680422F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D65886C-2A54-451E-846F-D601007391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6E7526-C1A6-4B3D-80BB-CD1035662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A816D2-51DD-4010-A8AB-ACCA64727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BDE9860-8624-4A18-963D-0D7B72F5F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2F8B616-93E7-4D70-BB6D-AFEEB6ABD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65103C-E649-4090-9F77-FA1450BBF9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0B127E-DDF0-43D6-BCF0-A34A129F2A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3DEC76-6D7C-4EC9-9479-9BA303084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1046006-1F08-48FC-8C33-1FBCD746B5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12BC848-F852-4821-BD39-74F23CB245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40B830F-4B37-432C-9692-37355683EC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28E0FD5-DAEC-4B0C-B621-AF398EADBE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B8132E2-62A8-4DE4-A739-1E92E44CB6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88611A-1619-4045-8F90-A26CEF90F7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955B63-217E-4A90-A91D-BF4C1CEB58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D0A22D7-81E4-45C0-AA4A-F7FE2D2EE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7859E1-230D-4E63-BE0C-CE9C28F9CC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6" name="Oval 5">
            <a:extLst>
              <a:ext uri="{FF2B5EF4-FFF2-40B4-BE49-F238E27FC236}">
                <a16:creationId xmlns:a16="http://schemas.microsoft.com/office/drawing/2014/main" id="{AC00B5E2-02DB-4BCD-B681-0EF58497AC33}"/>
              </a:ext>
            </a:extLst>
          </p:cNvPr>
          <p:cNvSpPr/>
          <p:nvPr/>
        </p:nvSpPr>
        <p:spPr>
          <a:xfrm>
            <a:off x="45110" y="109808"/>
            <a:ext cx="6211015" cy="240101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u="none" strike="noStrike" cap="all">
                <a:solidFill>
                  <a:srgbClr val="AEBBF7"/>
                </a:solidFill>
                <a:latin typeface="Arial"/>
                <a:cs typeface="Arial"/>
              </a:rPr>
              <a:t>Kiva leverages the Internet and a worldwide network of field partners to allow individuals to lend as little as $25 to help create opportunity around the world. </a:t>
            </a:r>
            <a:endParaRPr lang="en-US">
              <a:solidFill>
                <a:srgbClr val="AEBBF7"/>
              </a:solidFill>
              <a:latin typeface="Arial"/>
              <a:cs typeface="Arial"/>
            </a:endParaRPr>
          </a:p>
        </p:txBody>
      </p:sp>
      <p:sp>
        <p:nvSpPr>
          <p:cNvPr id="9" name="Oval 8">
            <a:extLst>
              <a:ext uri="{FF2B5EF4-FFF2-40B4-BE49-F238E27FC236}">
                <a16:creationId xmlns:a16="http://schemas.microsoft.com/office/drawing/2014/main" id="{E18737FE-0EA2-4D11-9EAE-0C165C97551A}"/>
              </a:ext>
            </a:extLst>
          </p:cNvPr>
          <p:cNvSpPr/>
          <p:nvPr/>
        </p:nvSpPr>
        <p:spPr>
          <a:xfrm>
            <a:off x="374888" y="2279891"/>
            <a:ext cx="5549658" cy="214222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AEBBF7"/>
                </a:solidFill>
                <a:latin typeface="Arial"/>
                <a:cs typeface="Arial"/>
              </a:rPr>
              <a:t>96.8% repayment rate It's a loan not a donation;</a:t>
            </a:r>
            <a:br>
              <a:rPr lang="en-US">
                <a:solidFill>
                  <a:srgbClr val="AEBBF7"/>
                </a:solidFill>
                <a:latin typeface="Arial"/>
                <a:cs typeface="Arial"/>
              </a:rPr>
            </a:br>
            <a:r>
              <a:rPr lang="en-US">
                <a:solidFill>
                  <a:srgbClr val="AEBBF7"/>
                </a:solidFill>
                <a:latin typeface="Arial"/>
                <a:cs typeface="Arial"/>
              </a:rPr>
              <a:t>so when you're repaid you</a:t>
            </a:r>
            <a:br>
              <a:rPr lang="en-US">
                <a:solidFill>
                  <a:srgbClr val="AEBBF7"/>
                </a:solidFill>
                <a:latin typeface="Arial"/>
                <a:cs typeface="Arial"/>
              </a:rPr>
            </a:br>
            <a:r>
              <a:rPr lang="en-US">
                <a:solidFill>
                  <a:srgbClr val="AEBBF7"/>
                </a:solidFill>
                <a:latin typeface="Arial"/>
                <a:cs typeface="Arial"/>
              </a:rPr>
              <a:t>can use the money again. </a:t>
            </a:r>
          </a:p>
        </p:txBody>
      </p:sp>
      <p:sp>
        <p:nvSpPr>
          <p:cNvPr id="11" name="Oval 10">
            <a:extLst>
              <a:ext uri="{FF2B5EF4-FFF2-40B4-BE49-F238E27FC236}">
                <a16:creationId xmlns:a16="http://schemas.microsoft.com/office/drawing/2014/main" id="{97E11590-DD5D-46AC-A322-D203712812C4}"/>
              </a:ext>
            </a:extLst>
          </p:cNvPr>
          <p:cNvSpPr/>
          <p:nvPr/>
        </p:nvSpPr>
        <p:spPr>
          <a:xfrm>
            <a:off x="132272" y="4050102"/>
            <a:ext cx="7260563" cy="28179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AEBBF7"/>
                </a:solidFill>
                <a:latin typeface="Arial"/>
                <a:cs typeface="Arial"/>
              </a:rPr>
              <a:t>Some attractive aspects of a Kiva loan includes more flexible terms, low costs to borrowers and emphasis on supporting community-wide projects that can shape the future for a family or an entire community</a:t>
            </a:r>
          </a:p>
        </p:txBody>
      </p:sp>
    </p:spTree>
    <p:extLst>
      <p:ext uri="{BB962C8B-B14F-4D97-AF65-F5344CB8AC3E}">
        <p14:creationId xmlns:p14="http://schemas.microsoft.com/office/powerpoint/2010/main" val="2939930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7741-C8B4-419B-967A-A2ADFFD90982}"/>
              </a:ext>
            </a:extLst>
          </p:cNvPr>
          <p:cNvSpPr>
            <a:spLocks noGrp="1"/>
          </p:cNvSpPr>
          <p:nvPr>
            <p:ph type="title"/>
          </p:nvPr>
        </p:nvSpPr>
        <p:spPr>
          <a:xfrm>
            <a:off x="685801" y="5751"/>
            <a:ext cx="10131425" cy="1456267"/>
          </a:xfrm>
        </p:spPr>
        <p:txBody>
          <a:bodyPr/>
          <a:lstStyle/>
          <a:p>
            <a:pPr algn="ctr"/>
            <a:r>
              <a:rPr lang="en-US">
                <a:cs typeface="Calibri Light"/>
              </a:rPr>
              <a:t>More about this loan </a:t>
            </a:r>
          </a:p>
        </p:txBody>
      </p:sp>
      <p:sp>
        <p:nvSpPr>
          <p:cNvPr id="3" name="Content Placeholder 2">
            <a:extLst>
              <a:ext uri="{FF2B5EF4-FFF2-40B4-BE49-F238E27FC236}">
                <a16:creationId xmlns:a16="http://schemas.microsoft.com/office/drawing/2014/main" id="{1D5CDA33-CC14-4642-9DF3-CE67354A1680}"/>
              </a:ext>
            </a:extLst>
          </p:cNvPr>
          <p:cNvSpPr>
            <a:spLocks noGrp="1"/>
          </p:cNvSpPr>
          <p:nvPr>
            <p:ph idx="1"/>
          </p:nvPr>
        </p:nvSpPr>
        <p:spPr>
          <a:xfrm>
            <a:off x="513272" y="3637311"/>
            <a:ext cx="10131425" cy="1938228"/>
          </a:xfrm>
        </p:spPr>
        <p:txBody>
          <a:bodyPr>
            <a:noAutofit/>
          </a:bodyPr>
          <a:lstStyle/>
          <a:p>
            <a:endParaRPr lang="en-US" sz="2400">
              <a:cs typeface="Calibri" panose="020F0502020204030204"/>
            </a:endParaRPr>
          </a:p>
          <a:p>
            <a:pPr marL="0" indent="0" algn="ctr">
              <a:buNone/>
            </a:pPr>
            <a:r>
              <a:rPr lang="en-US" sz="2800"/>
              <a:t>About YIKRI:</a:t>
            </a:r>
            <a:endParaRPr lang="en-US" sz="2800">
              <a:cs typeface="Calibri"/>
            </a:endParaRPr>
          </a:p>
          <a:p>
            <a:r>
              <a:rPr lang="en-US" sz="2400" err="1">
                <a:cs typeface="Calibri"/>
              </a:rPr>
              <a:t>Yikri</a:t>
            </a:r>
            <a:r>
              <a:rPr lang="en-US" sz="2400">
                <a:cs typeface="Calibri"/>
              </a:rPr>
              <a:t> is a microfinance institution based in Burkina Faso that serves vulnerable communities. Kiva financing will go towards </a:t>
            </a:r>
            <a:r>
              <a:rPr lang="en-US" sz="2400" err="1">
                <a:cs typeface="Calibri"/>
              </a:rPr>
              <a:t>Yikri</a:t>
            </a:r>
            <a:r>
              <a:rPr lang="en-US" sz="2400">
                <a:cs typeface="Calibri"/>
              </a:rPr>
              <a:t> work to bring about economic opportunities to underserved vulnerable populations in Burkina Faso, who would otherwise not have access to formal capital.</a:t>
            </a:r>
          </a:p>
        </p:txBody>
      </p:sp>
      <p:sp>
        <p:nvSpPr>
          <p:cNvPr id="15" name="Rectangle 14">
            <a:extLst>
              <a:ext uri="{FF2B5EF4-FFF2-40B4-BE49-F238E27FC236}">
                <a16:creationId xmlns:a16="http://schemas.microsoft.com/office/drawing/2014/main" id="{59694CC1-C142-411C-A366-40FDA789334D}"/>
              </a:ext>
            </a:extLst>
          </p:cNvPr>
          <p:cNvSpPr/>
          <p:nvPr/>
        </p:nvSpPr>
        <p:spPr>
          <a:xfrm>
            <a:off x="161028" y="973347"/>
            <a:ext cx="11429998" cy="280358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u="none" strike="noStrike">
                <a:solidFill>
                  <a:srgbClr val="FFFFFF"/>
                </a:solidFill>
                <a:latin typeface="Calibri"/>
                <a:ea typeface="Arial"/>
                <a:cs typeface="Arial"/>
              </a:rPr>
              <a:t>This loan is part of an effort to provide financing to vulnerable and marginalized populations in Burkina Faso. This loan helps such communities purchase small equipment and working capital, agricultural inputs and livestock. This loan does not require collateral nor group guarantees in order to protect its most vulnerable clients. By supporting this loan, you are helping promote financial inclusion for Burkina Faso’s vulnerable and marginalized populations.</a:t>
            </a:r>
            <a:r>
              <a:rPr lang="en-US" b="0" i="0">
                <a:latin typeface="Calibri"/>
                <a:ea typeface="Arial"/>
                <a:cs typeface="Arial"/>
              </a:rPr>
              <a:t>​</a:t>
            </a:r>
            <a:endParaRPr lang="en-US"/>
          </a:p>
        </p:txBody>
      </p:sp>
    </p:spTree>
    <p:extLst>
      <p:ext uri="{BB962C8B-B14F-4D97-AF65-F5344CB8AC3E}">
        <p14:creationId xmlns:p14="http://schemas.microsoft.com/office/powerpoint/2010/main" val="12614521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8E68-5AC5-40A7-8FF7-24B6E9AF3827}"/>
              </a:ext>
            </a:extLst>
          </p:cNvPr>
          <p:cNvSpPr>
            <a:spLocks noGrp="1"/>
          </p:cNvSpPr>
          <p:nvPr>
            <p:ph type="title"/>
          </p:nvPr>
        </p:nvSpPr>
        <p:spPr>
          <a:xfrm>
            <a:off x="797155" y="-327757"/>
            <a:ext cx="9428223" cy="1453363"/>
          </a:xfrm>
        </p:spPr>
        <p:txBody>
          <a:bodyPr>
            <a:normAutofit/>
          </a:bodyPr>
          <a:lstStyle/>
          <a:p>
            <a:pPr>
              <a:lnSpc>
                <a:spcPct val="90000"/>
              </a:lnSpc>
            </a:pPr>
            <a:r>
              <a:rPr lang="en-US" sz="3300">
                <a:cs typeface="Calibri Light"/>
              </a:rPr>
              <a:t>Why does kiva work with this partner: </a:t>
            </a:r>
            <a:r>
              <a:rPr lang="en-US" sz="3300" err="1">
                <a:cs typeface="Calibri Light"/>
              </a:rPr>
              <a:t>yikri</a:t>
            </a:r>
          </a:p>
        </p:txBody>
      </p:sp>
      <p:sp>
        <p:nvSpPr>
          <p:cNvPr id="3" name="Content Placeholder 2">
            <a:extLst>
              <a:ext uri="{FF2B5EF4-FFF2-40B4-BE49-F238E27FC236}">
                <a16:creationId xmlns:a16="http://schemas.microsoft.com/office/drawing/2014/main" id="{701AE218-EB33-40F6-B30B-D5E09F79CFA8}"/>
              </a:ext>
            </a:extLst>
          </p:cNvPr>
          <p:cNvSpPr>
            <a:spLocks noGrp="1"/>
          </p:cNvSpPr>
          <p:nvPr>
            <p:ph idx="1"/>
          </p:nvPr>
        </p:nvSpPr>
        <p:spPr>
          <a:xfrm>
            <a:off x="370858" y="1125610"/>
            <a:ext cx="6001388" cy="4931896"/>
          </a:xfrm>
        </p:spPr>
        <p:txBody>
          <a:bodyPr>
            <a:noAutofit/>
          </a:bodyPr>
          <a:lstStyle/>
          <a:p>
            <a:pPr marL="0" indent="0">
              <a:lnSpc>
                <a:spcPct val="90000"/>
              </a:lnSpc>
              <a:buNone/>
            </a:pPr>
            <a:r>
              <a:rPr lang="en-US">
                <a:cs typeface="Calibri"/>
              </a:rPr>
              <a:t>Kiva supports </a:t>
            </a:r>
            <a:r>
              <a:rPr lang="en-US" err="1">
                <a:cs typeface="Calibri"/>
              </a:rPr>
              <a:t>Yikri’s</a:t>
            </a:r>
            <a:r>
              <a:rPr lang="en-US">
                <a:cs typeface="Calibri"/>
              </a:rPr>
              <a:t> work to bring about economic opportunities to vulnerable populations in Burkina Faso who would otherwise not have access to formal capital. </a:t>
            </a:r>
            <a:r>
              <a:rPr lang="en-US">
                <a:ea typeface="+mn-lt"/>
                <a:cs typeface="+mn-lt"/>
              </a:rPr>
              <a:t>Kiva leverages the Internet and a worldwide network of field partners to allow individuals to lend as little as $25 to help create opportunity around the world.  </a:t>
            </a:r>
            <a:endParaRPr lang="en-US">
              <a:cs typeface="Calibri"/>
            </a:endParaRPr>
          </a:p>
          <a:p>
            <a:pPr marL="0" indent="0">
              <a:lnSpc>
                <a:spcPct val="90000"/>
              </a:lnSpc>
              <a:buNone/>
            </a:pPr>
            <a:endParaRPr lang="en-US">
              <a:cs typeface="Calibri"/>
            </a:endParaRPr>
          </a:p>
          <a:p>
            <a:pPr>
              <a:lnSpc>
                <a:spcPct val="90000"/>
              </a:lnSpc>
            </a:pPr>
            <a:endParaRPr lang="en-US">
              <a:cs typeface="Calibri"/>
            </a:endParaRPr>
          </a:p>
        </p:txBody>
      </p:sp>
      <p:pic>
        <p:nvPicPr>
          <p:cNvPr id="7" name="Graphic 6" descr="Coins">
            <a:extLst>
              <a:ext uri="{FF2B5EF4-FFF2-40B4-BE49-F238E27FC236}">
                <a16:creationId xmlns:a16="http://schemas.microsoft.com/office/drawing/2014/main" id="{6C59BFB7-43A0-490C-A8F9-A83E859675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473" y="85392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04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FA90-83BE-4E2D-B685-93C963AF94B0}"/>
              </a:ext>
            </a:extLst>
          </p:cNvPr>
          <p:cNvSpPr>
            <a:spLocks noGrp="1"/>
          </p:cNvSpPr>
          <p:nvPr>
            <p:ph type="title"/>
          </p:nvPr>
        </p:nvSpPr>
        <p:spPr>
          <a:xfrm>
            <a:off x="383876" y="90258"/>
            <a:ext cx="6484468" cy="997789"/>
          </a:xfrm>
        </p:spPr>
        <p:txBody>
          <a:bodyPr vert="horz" lIns="91440" tIns="45720" rIns="91440" bIns="45720" rtlCol="0" anchor="b">
            <a:noAutofit/>
          </a:bodyPr>
          <a:lstStyle/>
          <a:p>
            <a:r>
              <a:rPr lang="en-US" sz="4800">
                <a:cs typeface="Calibri Light"/>
              </a:rPr>
              <a:t>About Burkina </a:t>
            </a:r>
            <a:r>
              <a:rPr lang="en-US" sz="4800" err="1">
                <a:cs typeface="Calibri Light"/>
              </a:rPr>
              <a:t>faso</a:t>
            </a:r>
            <a:r>
              <a:rPr lang="en-US" sz="4800">
                <a:cs typeface="Calibri Light"/>
              </a:rPr>
              <a:t>?</a:t>
            </a:r>
          </a:p>
        </p:txBody>
      </p:sp>
      <p:pic>
        <p:nvPicPr>
          <p:cNvPr id="4" name="Picture 4" descr="A close up of a map&#10;&#10;Description generated with very high confidence">
            <a:extLst>
              <a:ext uri="{FF2B5EF4-FFF2-40B4-BE49-F238E27FC236}">
                <a16:creationId xmlns:a16="http://schemas.microsoft.com/office/drawing/2014/main" id="{95C67703-73AE-47A5-B391-A741F0BFFBA9}"/>
              </a:ext>
            </a:extLst>
          </p:cNvPr>
          <p:cNvPicPr>
            <a:picLocks noGrp="1" noChangeAspect="1"/>
          </p:cNvPicPr>
          <p:nvPr>
            <p:ph idx="1"/>
          </p:nvPr>
        </p:nvPicPr>
        <p:blipFill>
          <a:blip r:embed="rId2"/>
          <a:stretch>
            <a:fillRect/>
          </a:stretch>
        </p:blipFill>
        <p:spPr>
          <a:xfrm>
            <a:off x="7315769" y="95790"/>
            <a:ext cx="4873924" cy="6712428"/>
          </a:xfrm>
          <a:prstGeom prst="rect">
            <a:avLst/>
          </a:prstGeom>
        </p:spPr>
      </p:pic>
      <p:sp>
        <p:nvSpPr>
          <p:cNvPr id="6" name="Text Placeholder 5">
            <a:extLst>
              <a:ext uri="{FF2B5EF4-FFF2-40B4-BE49-F238E27FC236}">
                <a16:creationId xmlns:a16="http://schemas.microsoft.com/office/drawing/2014/main" id="{62FA8CF0-49C6-434A-AE80-0A6233E0EBB7}"/>
              </a:ext>
            </a:extLst>
          </p:cNvPr>
          <p:cNvSpPr>
            <a:spLocks noGrp="1"/>
          </p:cNvSpPr>
          <p:nvPr>
            <p:ph type="body" sz="half" idx="2"/>
          </p:nvPr>
        </p:nvSpPr>
        <p:spPr>
          <a:xfrm>
            <a:off x="254480" y="1504990"/>
            <a:ext cx="6441337" cy="2763328"/>
          </a:xfrm>
        </p:spPr>
        <p:txBody>
          <a:bodyPr>
            <a:noAutofit/>
          </a:bodyPr>
          <a:lstStyle/>
          <a:p>
            <a:r>
              <a:rPr lang="en-US" sz="2800">
                <a:ea typeface="+mn-lt"/>
                <a:cs typeface="+mn-lt"/>
              </a:rPr>
              <a:t>Burkina Faso is a landlocked country in West Africa. It covers an area of around 274,200 square </a:t>
            </a:r>
            <a:r>
              <a:rPr lang="en-US" sz="2800" err="1">
                <a:ea typeface="+mn-lt"/>
                <a:cs typeface="+mn-lt"/>
              </a:rPr>
              <a:t>kilometres</a:t>
            </a:r>
            <a:r>
              <a:rPr lang="en-US" sz="2800">
                <a:ea typeface="+mn-lt"/>
                <a:cs typeface="+mn-lt"/>
              </a:rPr>
              <a:t> and is surrounded by six countries: Mali to the north; Niger to the east; Benin to the southeast; Togo and Ghana to the south; and Ivory Coast to the southwest.</a:t>
            </a:r>
            <a:endParaRPr lang="en-US" sz="2800"/>
          </a:p>
        </p:txBody>
      </p:sp>
    </p:spTree>
    <p:extLst>
      <p:ext uri="{BB962C8B-B14F-4D97-AF65-F5344CB8AC3E}">
        <p14:creationId xmlns:p14="http://schemas.microsoft.com/office/powerpoint/2010/main" val="2445012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Celestial</vt:lpstr>
      <vt:lpstr>Jeanne d'arc</vt:lpstr>
      <vt:lpstr>Where Does Jeanne D'arc live </vt:lpstr>
      <vt:lpstr>PowerPoint Presentation</vt:lpstr>
      <vt:lpstr>What will is she using the loan for?</vt:lpstr>
      <vt:lpstr>What are the loan details? </vt:lpstr>
      <vt:lpstr>Why is kiva so important </vt:lpstr>
      <vt:lpstr>More about this loan </vt:lpstr>
      <vt:lpstr>Why does kiva work with this partner: yikri</vt:lpstr>
      <vt:lpstr>About Burkina faso?</vt:lpstr>
      <vt:lpstr>Thank you for your time  I hope you loan Jeanne D'arc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Celestial Design</dc:title>
  <dc:creator/>
  <cp:revision>12</cp:revision>
  <dcterms:created xsi:type="dcterms:W3CDTF">2019-04-01T22:39:36Z</dcterms:created>
  <dcterms:modified xsi:type="dcterms:W3CDTF">2019-05-14T13:29:38Z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2019-04-01T22:39:43.0089704Z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c08b12af-717c-4ae9-a989-12bcb17fb5af</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