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5" r:id="rId1"/>
  </p:sldMasterIdLst>
  <p:sldIdLst>
    <p:sldId id="267" r:id="rId2"/>
    <p:sldId id="258" r:id="rId3"/>
    <p:sldId id="268" r:id="rId4"/>
    <p:sldId id="257" r:id="rId5"/>
    <p:sldId id="259" r:id="rId6"/>
    <p:sldId id="260" r:id="rId7"/>
    <p:sldId id="266"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BC144-003F-41AD-A57F-CBCA5AD0573C}" v="22" dt="2019-05-16T16:12:2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18D4D-9CF2-4558-B349-8EE7D1D3B24A}"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FC4AF8F0-C0E1-4731-BE88-07E56AE38119}">
      <dgm:prSet/>
      <dgm:spPr/>
      <dgm:t>
        <a:bodyPr/>
        <a:lstStyle/>
        <a:p>
          <a:r>
            <a:rPr lang="en-US"/>
            <a:t>Written by Andrew Bogner</a:t>
          </a:r>
        </a:p>
      </dgm:t>
    </dgm:pt>
    <dgm:pt modelId="{156E69C9-9CA8-4707-BD16-6D41ED582DD1}" type="parTrans" cxnId="{9D1F74A2-7B35-448E-9F57-1479BFBC8FAC}">
      <dgm:prSet/>
      <dgm:spPr/>
      <dgm:t>
        <a:bodyPr/>
        <a:lstStyle/>
        <a:p>
          <a:endParaRPr lang="en-US"/>
        </a:p>
      </dgm:t>
    </dgm:pt>
    <dgm:pt modelId="{B8AC554D-96ED-44DC-93D1-23CECD3272E3}" type="sibTrans" cxnId="{9D1F74A2-7B35-448E-9F57-1479BFBC8FAC}">
      <dgm:prSet/>
      <dgm:spPr/>
      <dgm:t>
        <a:bodyPr/>
        <a:lstStyle/>
        <a:p>
          <a:endParaRPr lang="en-US"/>
        </a:p>
      </dgm:t>
    </dgm:pt>
    <dgm:pt modelId="{4BEBEA30-D6F2-4D82-A51D-F8A1E610C770}">
      <dgm:prSet/>
      <dgm:spPr/>
      <dgm:t>
        <a:bodyPr/>
        <a:lstStyle/>
        <a:p>
          <a:r>
            <a:rPr lang="en-US"/>
            <a:t>Edited by Miles Powers and Daniel Chaves</a:t>
          </a:r>
        </a:p>
      </dgm:t>
    </dgm:pt>
    <dgm:pt modelId="{EC40136A-0451-4F0D-9F03-780817BD35B1}" type="parTrans" cxnId="{0033BDB9-58A6-4C18-AF56-E36F7CDFB494}">
      <dgm:prSet/>
      <dgm:spPr/>
      <dgm:t>
        <a:bodyPr/>
        <a:lstStyle/>
        <a:p>
          <a:endParaRPr lang="en-US"/>
        </a:p>
      </dgm:t>
    </dgm:pt>
    <dgm:pt modelId="{DC15ECFF-3C2C-4241-A739-6935625E6BF9}" type="sibTrans" cxnId="{0033BDB9-58A6-4C18-AF56-E36F7CDFB494}">
      <dgm:prSet/>
      <dgm:spPr/>
      <dgm:t>
        <a:bodyPr/>
        <a:lstStyle/>
        <a:p>
          <a:endParaRPr lang="en-US"/>
        </a:p>
      </dgm:t>
    </dgm:pt>
    <dgm:pt modelId="{24DB251A-31E0-4531-8255-A6C258010B7E}" type="pres">
      <dgm:prSet presAssocID="{B6918D4D-9CF2-4558-B349-8EE7D1D3B24A}" presName="linear" presStyleCnt="0">
        <dgm:presLayoutVars>
          <dgm:animLvl val="lvl"/>
          <dgm:resizeHandles val="exact"/>
        </dgm:presLayoutVars>
      </dgm:prSet>
      <dgm:spPr/>
    </dgm:pt>
    <dgm:pt modelId="{14C2B9A4-E6A8-468D-84FE-BA1581B6BCB3}" type="pres">
      <dgm:prSet presAssocID="{FC4AF8F0-C0E1-4731-BE88-07E56AE38119}" presName="parentText" presStyleLbl="node1" presStyleIdx="0" presStyleCnt="2">
        <dgm:presLayoutVars>
          <dgm:chMax val="0"/>
          <dgm:bulletEnabled val="1"/>
        </dgm:presLayoutVars>
      </dgm:prSet>
      <dgm:spPr/>
    </dgm:pt>
    <dgm:pt modelId="{4DC8946D-8C54-401E-8C91-C70F8FA7009A}" type="pres">
      <dgm:prSet presAssocID="{B8AC554D-96ED-44DC-93D1-23CECD3272E3}" presName="spacer" presStyleCnt="0"/>
      <dgm:spPr/>
    </dgm:pt>
    <dgm:pt modelId="{9BA2AFA6-1F62-423F-A889-A00A1B1AA640}" type="pres">
      <dgm:prSet presAssocID="{4BEBEA30-D6F2-4D82-A51D-F8A1E610C770}" presName="parentText" presStyleLbl="node1" presStyleIdx="1" presStyleCnt="2">
        <dgm:presLayoutVars>
          <dgm:chMax val="0"/>
          <dgm:bulletEnabled val="1"/>
        </dgm:presLayoutVars>
      </dgm:prSet>
      <dgm:spPr/>
    </dgm:pt>
  </dgm:ptLst>
  <dgm:cxnLst>
    <dgm:cxn modelId="{2A17EB3F-9F24-4661-9E5E-DB2B6D3138D1}" type="presOf" srcId="{B6918D4D-9CF2-4558-B349-8EE7D1D3B24A}" destId="{24DB251A-31E0-4531-8255-A6C258010B7E}" srcOrd="0" destOrd="0" presId="urn:microsoft.com/office/officeart/2005/8/layout/vList2"/>
    <dgm:cxn modelId="{2F641249-B5F0-4453-9817-ED2EC80963AC}" type="presOf" srcId="{4BEBEA30-D6F2-4D82-A51D-F8A1E610C770}" destId="{9BA2AFA6-1F62-423F-A889-A00A1B1AA640}" srcOrd="0" destOrd="0" presId="urn:microsoft.com/office/officeart/2005/8/layout/vList2"/>
    <dgm:cxn modelId="{9D1F74A2-7B35-448E-9F57-1479BFBC8FAC}" srcId="{B6918D4D-9CF2-4558-B349-8EE7D1D3B24A}" destId="{FC4AF8F0-C0E1-4731-BE88-07E56AE38119}" srcOrd="0" destOrd="0" parTransId="{156E69C9-9CA8-4707-BD16-6D41ED582DD1}" sibTransId="{B8AC554D-96ED-44DC-93D1-23CECD3272E3}"/>
    <dgm:cxn modelId="{0033BDB9-58A6-4C18-AF56-E36F7CDFB494}" srcId="{B6918D4D-9CF2-4558-B349-8EE7D1D3B24A}" destId="{4BEBEA30-D6F2-4D82-A51D-F8A1E610C770}" srcOrd="1" destOrd="0" parTransId="{EC40136A-0451-4F0D-9F03-780817BD35B1}" sibTransId="{DC15ECFF-3C2C-4241-A739-6935625E6BF9}"/>
    <dgm:cxn modelId="{4F4695FA-9E66-4380-9431-400DA122E974}" type="presOf" srcId="{FC4AF8F0-C0E1-4731-BE88-07E56AE38119}" destId="{14C2B9A4-E6A8-468D-84FE-BA1581B6BCB3}" srcOrd="0" destOrd="0" presId="urn:microsoft.com/office/officeart/2005/8/layout/vList2"/>
    <dgm:cxn modelId="{29890931-7D89-43D7-8691-2270D31835EC}" type="presParOf" srcId="{24DB251A-31E0-4531-8255-A6C258010B7E}" destId="{14C2B9A4-E6A8-468D-84FE-BA1581B6BCB3}" srcOrd="0" destOrd="0" presId="urn:microsoft.com/office/officeart/2005/8/layout/vList2"/>
    <dgm:cxn modelId="{0E953DE9-61C4-48D7-9810-43E727EACD74}" type="presParOf" srcId="{24DB251A-31E0-4531-8255-A6C258010B7E}" destId="{4DC8946D-8C54-401E-8C91-C70F8FA7009A}" srcOrd="1" destOrd="0" presId="urn:microsoft.com/office/officeart/2005/8/layout/vList2"/>
    <dgm:cxn modelId="{9C0FD0BC-B8C4-4930-AAA3-D07E06B8B49A}" type="presParOf" srcId="{24DB251A-31E0-4531-8255-A6C258010B7E}" destId="{9BA2AFA6-1F62-423F-A889-A00A1B1AA6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2B9A4-E6A8-468D-84FE-BA1581B6BCB3}">
      <dsp:nvSpPr>
        <dsp:cNvPr id="0" name=""/>
        <dsp:cNvSpPr/>
      </dsp:nvSpPr>
      <dsp:spPr>
        <a:xfrm>
          <a:off x="0" y="532920"/>
          <a:ext cx="6492875" cy="1949220"/>
        </a:xfrm>
        <a:prstGeom prst="round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Written by Andrew Bogner</a:t>
          </a:r>
        </a:p>
      </dsp:txBody>
      <dsp:txXfrm>
        <a:off x="95153" y="628073"/>
        <a:ext cx="6302569" cy="1758914"/>
      </dsp:txXfrm>
    </dsp:sp>
    <dsp:sp modelId="{9BA2AFA6-1F62-423F-A889-A00A1B1AA640}">
      <dsp:nvSpPr>
        <dsp:cNvPr id="0" name=""/>
        <dsp:cNvSpPr/>
      </dsp:nvSpPr>
      <dsp:spPr>
        <a:xfrm>
          <a:off x="0" y="2623260"/>
          <a:ext cx="6492875" cy="1949220"/>
        </a:xfrm>
        <a:prstGeom prst="roundRect">
          <a:avLst/>
        </a:prstGeom>
        <a:solidFill>
          <a:schemeClr val="accent1">
            <a:shade val="80000"/>
            <a:hueOff val="410307"/>
            <a:satOff val="9635"/>
            <a:lumOff val="272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Edited by Miles Powers and Daniel Chaves</a:t>
          </a:r>
        </a:p>
      </dsp:txBody>
      <dsp:txXfrm>
        <a:off x="95153" y="2718413"/>
        <a:ext cx="6302569" cy="17589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99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dirty="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286447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444732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845549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937839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396575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853976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1206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042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8143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716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9314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3247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dirty="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2324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dirty="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624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906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3030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dirty="0"/>
              <a:t>5/16/2019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73835495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iva.or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3EB82D5-B190-47A4-A410-8A94218D0850}"/>
              </a:ext>
            </a:extLst>
          </p:cNvPr>
          <p:cNvSpPr>
            <a:spLocks noGrp="1"/>
          </p:cNvSpPr>
          <p:nvPr>
            <p:ph type="title"/>
          </p:nvPr>
        </p:nvSpPr>
        <p:spPr>
          <a:xfrm>
            <a:off x="535021" y="685800"/>
            <a:ext cx="2639962" cy="5105400"/>
          </a:xfrm>
        </p:spPr>
        <p:txBody>
          <a:bodyPr>
            <a:normAutofit/>
          </a:bodyPr>
          <a:lstStyle/>
          <a:p>
            <a:r>
              <a:rPr lang="en-US">
                <a:solidFill>
                  <a:srgbClr val="FFFFFF"/>
                </a:solidFill>
              </a:rPr>
              <a:t>Donating to people in need</a:t>
            </a:r>
            <a:br>
              <a:rPr lang="en-US">
                <a:solidFill>
                  <a:srgbClr val="FFFFFF"/>
                </a:solidFill>
              </a:rPr>
            </a:br>
            <a:r>
              <a:rPr lang="en-US">
                <a:solidFill>
                  <a:srgbClr val="FFFFFF"/>
                </a:solidFill>
              </a:rPr>
              <a:t> by using Kiva.org</a:t>
            </a:r>
          </a:p>
        </p:txBody>
      </p:sp>
      <p:grpSp>
        <p:nvGrpSpPr>
          <p:cNvPr id="28"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F2969B2D-12C5-4158-8C73-408704AEDD83}"/>
              </a:ext>
            </a:extLst>
          </p:cNvPr>
          <p:cNvGraphicFramePr>
            <a:graphicFrameLocks noGrp="1"/>
          </p:cNvGraphicFramePr>
          <p:nvPr>
            <p:ph idx="1"/>
            <p:extLst>
              <p:ext uri="{D42A27DB-BD31-4B8C-83A1-F6EECF244321}">
                <p14:modId xmlns:p14="http://schemas.microsoft.com/office/powerpoint/2010/main" val="308430063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3" name="TextBox 92">
            <a:extLst>
              <a:ext uri="{FF2B5EF4-FFF2-40B4-BE49-F238E27FC236}">
                <a16:creationId xmlns:a16="http://schemas.microsoft.com/office/drawing/2014/main" id="{4E12D7A4-0C07-4DFE-80A2-B1A4738A7A73}"/>
              </a:ext>
            </a:extLst>
          </p:cNvPr>
          <p:cNvSpPr txBox="1"/>
          <p:nvPr/>
        </p:nvSpPr>
        <p:spPr>
          <a:xfrm>
            <a:off x="2124255" y="5301651"/>
            <a:ext cx="19050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2071542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A354-9E3E-44F6-B03F-5226A1535A45}"/>
              </a:ext>
            </a:extLst>
          </p:cNvPr>
          <p:cNvSpPr>
            <a:spLocks noGrp="1"/>
          </p:cNvSpPr>
          <p:nvPr>
            <p:ph type="title"/>
          </p:nvPr>
        </p:nvSpPr>
        <p:spPr>
          <a:xfrm>
            <a:off x="1484311" y="685800"/>
            <a:ext cx="10018713" cy="1185333"/>
          </a:xfrm>
        </p:spPr>
        <p:txBody>
          <a:bodyPr>
            <a:normAutofit/>
          </a:bodyPr>
          <a:lstStyle/>
          <a:p>
            <a:r>
              <a:rPr lang="en-US"/>
              <a:t> Jean D'amour</a:t>
            </a:r>
          </a:p>
        </p:txBody>
      </p:sp>
      <p:sp>
        <p:nvSpPr>
          <p:cNvPr id="3" name="Content Placeholder 2">
            <a:extLst>
              <a:ext uri="{FF2B5EF4-FFF2-40B4-BE49-F238E27FC236}">
                <a16:creationId xmlns:a16="http://schemas.microsoft.com/office/drawing/2014/main" id="{AEF1D46B-FAAD-43FE-BD93-E65133C872C2}"/>
              </a:ext>
            </a:extLst>
          </p:cNvPr>
          <p:cNvSpPr>
            <a:spLocks noGrp="1"/>
          </p:cNvSpPr>
          <p:nvPr>
            <p:ph idx="1"/>
          </p:nvPr>
        </p:nvSpPr>
        <p:spPr>
          <a:xfrm>
            <a:off x="1484311" y="1998133"/>
            <a:ext cx="6855356" cy="3793067"/>
          </a:xfrm>
        </p:spPr>
        <p:txBody>
          <a:bodyPr vert="horz" lIns="91440" tIns="45720" rIns="91440" bIns="45720" rtlCol="0">
            <a:normAutofit/>
          </a:bodyPr>
          <a:lstStyle/>
          <a:p>
            <a:pPr marL="344170" indent="-344170">
              <a:lnSpc>
                <a:spcPct val="90000"/>
              </a:lnSpc>
            </a:pPr>
            <a:r>
              <a:rPr lang="en-US" sz="2000"/>
              <a:t>This is Jean </a:t>
            </a:r>
          </a:p>
          <a:p>
            <a:pPr marL="344170" indent="-344170">
              <a:lnSpc>
                <a:spcPct val="90000"/>
              </a:lnSpc>
            </a:pPr>
            <a:r>
              <a:rPr lang="en-US" sz="2000"/>
              <a:t>"Jean D'amour has expanded his </a:t>
            </a:r>
            <a:r>
              <a:rPr lang="en-US" sz="2000" err="1"/>
              <a:t>Jibu</a:t>
            </a:r>
            <a:r>
              <a:rPr lang="en-US" sz="2000"/>
              <a:t> business and recruited many re-sellers to make sure everyone in his territory has access to </a:t>
            </a:r>
            <a:r>
              <a:rPr lang="en-US" sz="2000" err="1"/>
              <a:t>Jibu</a:t>
            </a:r>
            <a:r>
              <a:rPr lang="en-US" sz="2000"/>
              <a:t> water on their doorsteps. His main challenge continues to be distribution cost to reach out to those who are a bit far from the franchise. </a:t>
            </a:r>
            <a:br>
              <a:rPr lang="en-US" sz="2000"/>
            </a:br>
            <a:r>
              <a:rPr lang="en-US" sz="2000"/>
              <a:t>This loan will help him purchase a water delivery van, which will deliver to many re-sellers in his territory that have no means of delivery, as well as to potential customers, and will help him penetrate deeper into his territory."</a:t>
            </a:r>
            <a:endParaRPr lang="en-US" sz="2000">
              <a:cs typeface="Arial" panose="020B0604020202020204"/>
            </a:endParaRPr>
          </a:p>
          <a:p>
            <a:pPr marL="0" indent="0">
              <a:lnSpc>
                <a:spcPct val="90000"/>
              </a:lnSpc>
              <a:buNone/>
            </a:pPr>
            <a:r>
              <a:rPr lang="en-US" sz="2000"/>
              <a:t>     By donating to Jean he can help people in need.</a:t>
            </a:r>
            <a:endParaRPr lang="en-US" sz="2000">
              <a:cs typeface="Arial"/>
            </a:endParaRPr>
          </a:p>
          <a:p>
            <a:pPr marL="0" indent="0">
              <a:lnSpc>
                <a:spcPct val="90000"/>
              </a:lnSpc>
              <a:buNone/>
            </a:pPr>
            <a:endParaRPr lang="en-US" sz="2000">
              <a:cs typeface="Arial"/>
            </a:endParaRPr>
          </a:p>
        </p:txBody>
      </p:sp>
      <p:pic>
        <p:nvPicPr>
          <p:cNvPr id="4" name="Picture 4" descr="A person holding a bottle&#10;&#10;Description generated with high confidence">
            <a:extLst>
              <a:ext uri="{FF2B5EF4-FFF2-40B4-BE49-F238E27FC236}">
                <a16:creationId xmlns:a16="http://schemas.microsoft.com/office/drawing/2014/main" id="{DA860440-4772-471C-9627-C22E12BFB1B5}"/>
              </a:ext>
            </a:extLst>
          </p:cNvPr>
          <p:cNvPicPr>
            <a:picLocks noChangeAspect="1"/>
          </p:cNvPicPr>
          <p:nvPr/>
        </p:nvPicPr>
        <p:blipFill rotWithShape="1">
          <a:blip r:embed="rId3"/>
          <a:srcRect l="2301" r="12959"/>
          <a:stretch/>
        </p:blipFill>
        <p:spPr>
          <a:xfrm>
            <a:off x="8863309" y="1998131"/>
            <a:ext cx="2562312" cy="379151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1676508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50" name="Group 49">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1"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2"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3"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4"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5"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6"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4" descr="A plastic water bottle&#10;&#10;Description generated with high confidence">
            <a:extLst>
              <a:ext uri="{FF2B5EF4-FFF2-40B4-BE49-F238E27FC236}">
                <a16:creationId xmlns:a16="http://schemas.microsoft.com/office/drawing/2014/main" id="{07F52794-F54F-47FB-806F-0FBBDBD36DCF}"/>
              </a:ext>
            </a:extLst>
          </p:cNvPr>
          <p:cNvPicPr>
            <a:picLocks noGrp="1" noChangeAspect="1"/>
          </p:cNvPicPr>
          <p:nvPr>
            <p:ph idx="1"/>
          </p:nvPr>
        </p:nvPicPr>
        <p:blipFill rotWithShape="1">
          <a:blip r:embed="rId3"/>
          <a:srcRect t="9843" r="1" b="1"/>
          <a:stretch/>
        </p:blipFill>
        <p:spPr>
          <a:xfrm>
            <a:off x="724179" y="10"/>
            <a:ext cx="11467820" cy="6857990"/>
          </a:xfrm>
          <a:custGeom>
            <a:avLst/>
            <a:gdLst>
              <a:gd name="connsiteX0" fmla="*/ 867942 w 11395934"/>
              <a:gd name="connsiteY0" fmla="*/ 0 h 6858000"/>
              <a:gd name="connsiteX1" fmla="*/ 1786638 w 11395934"/>
              <a:gd name="connsiteY1" fmla="*/ 0 h 6858000"/>
              <a:gd name="connsiteX2" fmla="*/ 11395934 w 11395934"/>
              <a:gd name="connsiteY2" fmla="*/ 0 h 6858000"/>
              <a:gd name="connsiteX3" fmla="*/ 11395934 w 11395934"/>
              <a:gd name="connsiteY3" fmla="*/ 6858000 h 6858000"/>
              <a:gd name="connsiteX4" fmla="*/ 1925619 w 11395934"/>
              <a:gd name="connsiteY4" fmla="*/ 6858000 h 6858000"/>
              <a:gd name="connsiteX5" fmla="*/ 1924311 w 11395934"/>
              <a:gd name="connsiteY5" fmla="*/ 6820097 h 6858000"/>
              <a:gd name="connsiteX6" fmla="*/ 1925076 w 11395934"/>
              <a:gd name="connsiteY6" fmla="*/ 6858000 h 6858000"/>
              <a:gd name="connsiteX7" fmla="*/ 1892647 w 11395934"/>
              <a:gd name="connsiteY7" fmla="*/ 6858000 h 6858000"/>
              <a:gd name="connsiteX8" fmla="*/ 0 w 11395934"/>
              <a:gd name="connsiteY8" fmla="*/ 5314276 h 6858000"/>
              <a:gd name="connsiteX9" fmla="*/ 867942 w 11395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6864004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CDF8-3CD2-454F-9C0C-4BE7F58BEFC9}"/>
              </a:ext>
            </a:extLst>
          </p:cNvPr>
          <p:cNvSpPr>
            <a:spLocks noGrp="1"/>
          </p:cNvSpPr>
          <p:nvPr>
            <p:ph type="title"/>
          </p:nvPr>
        </p:nvSpPr>
        <p:spPr>
          <a:xfrm>
            <a:off x="1484312" y="685800"/>
            <a:ext cx="5747778" cy="1752599"/>
          </a:xfrm>
        </p:spPr>
        <p:txBody>
          <a:bodyPr>
            <a:normAutofit/>
          </a:bodyPr>
          <a:lstStyle/>
          <a:p>
            <a:r>
              <a:rPr lang="en-US"/>
              <a:t>Rwanda </a:t>
            </a:r>
            <a:br>
              <a:rPr lang="en-US"/>
            </a:br>
            <a:endParaRPr lang="en-US"/>
          </a:p>
        </p:txBody>
      </p:sp>
      <p:sp>
        <p:nvSpPr>
          <p:cNvPr id="3" name="Content Placeholder 2">
            <a:extLst>
              <a:ext uri="{FF2B5EF4-FFF2-40B4-BE49-F238E27FC236}">
                <a16:creationId xmlns:a16="http://schemas.microsoft.com/office/drawing/2014/main" id="{91A69F37-1829-48C9-B357-17D51412E730}"/>
              </a:ext>
            </a:extLst>
          </p:cNvPr>
          <p:cNvSpPr>
            <a:spLocks noGrp="1"/>
          </p:cNvSpPr>
          <p:nvPr>
            <p:ph idx="1"/>
          </p:nvPr>
        </p:nvSpPr>
        <p:spPr>
          <a:xfrm>
            <a:off x="1484311" y="2666999"/>
            <a:ext cx="5747778" cy="3124201"/>
          </a:xfrm>
        </p:spPr>
        <p:txBody>
          <a:bodyPr vert="horz" lIns="91440" tIns="45720" rIns="91440" bIns="45720" rtlCol="0" anchor="ctr">
            <a:noAutofit/>
          </a:bodyPr>
          <a:lstStyle/>
          <a:p>
            <a:pPr marL="344170" indent="-344170">
              <a:lnSpc>
                <a:spcPct val="90000"/>
              </a:lnSpc>
            </a:pPr>
            <a:endParaRPr lang="en-US" sz="1500"/>
          </a:p>
          <a:p>
            <a:pPr marL="344170" indent="-344170">
              <a:lnSpc>
                <a:spcPct val="90000"/>
              </a:lnSpc>
            </a:pPr>
            <a:endParaRPr lang="en-US" sz="1500"/>
          </a:p>
          <a:p>
            <a:pPr marL="344170" indent="-344170">
              <a:lnSpc>
                <a:spcPct val="90000"/>
              </a:lnSpc>
            </a:pPr>
            <a:r>
              <a:rPr lang="en-US" sz="1800">
                <a:cs typeface="Arial"/>
              </a:rPr>
              <a:t>Jean is from Rwanda.</a:t>
            </a:r>
            <a:endParaRPr lang="en-US" sz="1800"/>
          </a:p>
          <a:p>
            <a:pPr marL="344170" indent="-344170">
              <a:lnSpc>
                <a:spcPct val="90000"/>
              </a:lnSpc>
            </a:pPr>
            <a:endParaRPr lang="en-US" sz="1800"/>
          </a:p>
          <a:p>
            <a:pPr marL="0" indent="0">
              <a:lnSpc>
                <a:spcPct val="90000"/>
              </a:lnSpc>
              <a:buNone/>
            </a:pPr>
            <a:r>
              <a:rPr lang="en-US" sz="1800">
                <a:latin typeface="Abadi"/>
              </a:rPr>
              <a:t> Rwanda is a rural farming country in Africa. The Tutsis one of the main tribes in Rwanda have been through a lot. In 1994 they were massacred by their rival tribe the Hutus. The Hutus militia that had 30,000 men used machetes to kill the Tutsis. The massacre lasted 100 days killing 800,000 Tutsis. Therefore I want to donate to a Tutsi. By donating to Jean he can get a van so he can donate water to people in need in Rwanda. </a:t>
            </a:r>
            <a:endParaRPr lang="en-US" sz="1800">
              <a:latin typeface="Abadi"/>
              <a:cs typeface="Arial"/>
            </a:endParaRPr>
          </a:p>
          <a:p>
            <a:pPr marL="344170" indent="-344170">
              <a:lnSpc>
                <a:spcPct val="90000"/>
              </a:lnSpc>
            </a:pPr>
            <a:endParaRPr lang="en-US" sz="1800">
              <a:cs typeface="Arial" panose="020B0604020202020204"/>
            </a:endParaRPr>
          </a:p>
          <a:p>
            <a:pPr marL="344170" indent="-344170">
              <a:lnSpc>
                <a:spcPct val="90000"/>
              </a:lnSpc>
            </a:pPr>
            <a:endParaRPr lang="en-US" sz="1800">
              <a:cs typeface="Arial" panose="020B0604020202020204"/>
            </a:endParaRPr>
          </a:p>
          <a:p>
            <a:pPr marL="344170" indent="-344170">
              <a:lnSpc>
                <a:spcPct val="90000"/>
              </a:lnSpc>
            </a:pPr>
            <a:endParaRPr lang="en-US" sz="1800">
              <a:cs typeface="Arial" panose="020B0604020202020204"/>
            </a:endParaRPr>
          </a:p>
          <a:p>
            <a:pPr marL="344170" indent="-344170">
              <a:lnSpc>
                <a:spcPct val="90000"/>
              </a:lnSpc>
            </a:pPr>
            <a:endParaRPr lang="en-US" sz="1800">
              <a:cs typeface="Arial" panose="020B0604020202020204"/>
            </a:endParaRPr>
          </a:p>
        </p:txBody>
      </p:sp>
      <p:pic>
        <p:nvPicPr>
          <p:cNvPr id="5" name="Picture 5" descr="A close up of a map&#10;&#10;Description generated with high confidence">
            <a:extLst>
              <a:ext uri="{FF2B5EF4-FFF2-40B4-BE49-F238E27FC236}">
                <a16:creationId xmlns:a16="http://schemas.microsoft.com/office/drawing/2014/main" id="{498641CD-28DF-438F-9949-ED4A2560E69E}"/>
              </a:ext>
            </a:extLst>
          </p:cNvPr>
          <p:cNvPicPr>
            <a:picLocks noChangeAspect="1"/>
          </p:cNvPicPr>
          <p:nvPr/>
        </p:nvPicPr>
        <p:blipFill>
          <a:blip r:embed="rId3"/>
          <a:stretch>
            <a:fillRect/>
          </a:stretch>
        </p:blipFill>
        <p:spPr>
          <a:xfrm>
            <a:off x="8466414" y="645285"/>
            <a:ext cx="2123136"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4">
            <a:extLst>
              <a:ext uri="{FF2B5EF4-FFF2-40B4-BE49-F238E27FC236}">
                <a16:creationId xmlns:a16="http://schemas.microsoft.com/office/drawing/2014/main" id="{3955C865-647A-4426-BF56-F4FDDD7093FC}"/>
              </a:ext>
            </a:extLst>
          </p:cNvPr>
          <p:cNvPicPr>
            <a:picLocks noChangeAspect="1"/>
          </p:cNvPicPr>
          <p:nvPr/>
        </p:nvPicPr>
        <p:blipFill>
          <a:blip r:embed="rId4"/>
          <a:stretch>
            <a:fillRect/>
          </a:stretch>
        </p:blipFill>
        <p:spPr>
          <a:xfrm>
            <a:off x="7687254" y="3423522"/>
            <a:ext cx="3681456"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28959783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98BB-ADAC-444A-A46B-EB7C4F1AB5DC}"/>
              </a:ext>
            </a:extLst>
          </p:cNvPr>
          <p:cNvSpPr>
            <a:spLocks noGrp="1"/>
          </p:cNvSpPr>
          <p:nvPr>
            <p:ph type="title"/>
          </p:nvPr>
        </p:nvSpPr>
        <p:spPr>
          <a:xfrm>
            <a:off x="646112" y="452718"/>
            <a:ext cx="4165580" cy="1400530"/>
          </a:xfrm>
        </p:spPr>
        <p:txBody>
          <a:bodyPr>
            <a:normAutofit/>
          </a:bodyPr>
          <a:lstStyle/>
          <a:p>
            <a:pPr>
              <a:lnSpc>
                <a:spcPct val="90000"/>
              </a:lnSpc>
            </a:pPr>
            <a:r>
              <a:rPr lang="en-US" sz="2900"/>
              <a:t>Why I think we should donate to Jean.</a:t>
            </a:r>
          </a:p>
        </p:txBody>
      </p:sp>
      <p:sp>
        <p:nvSpPr>
          <p:cNvPr id="3" name="Content Placeholder 2">
            <a:extLst>
              <a:ext uri="{FF2B5EF4-FFF2-40B4-BE49-F238E27FC236}">
                <a16:creationId xmlns:a16="http://schemas.microsoft.com/office/drawing/2014/main" id="{8C2947E1-5A21-468A-BA6F-D8A36B770996}"/>
              </a:ext>
            </a:extLst>
          </p:cNvPr>
          <p:cNvSpPr>
            <a:spLocks noGrp="1"/>
          </p:cNvSpPr>
          <p:nvPr>
            <p:ph idx="1"/>
          </p:nvPr>
        </p:nvSpPr>
        <p:spPr>
          <a:xfrm>
            <a:off x="646113" y="2052918"/>
            <a:ext cx="4165146" cy="4195481"/>
          </a:xfrm>
        </p:spPr>
        <p:txBody>
          <a:bodyPr vert="horz" lIns="91440" tIns="45720" rIns="91440" bIns="45720" rtlCol="0">
            <a:normAutofit/>
          </a:bodyPr>
          <a:lstStyle/>
          <a:p>
            <a:pPr marL="795020" lvl="1" indent="-337820">
              <a:lnSpc>
                <a:spcPct val="90000"/>
              </a:lnSpc>
            </a:pPr>
            <a:r>
              <a:rPr lang="en-US" sz="1700"/>
              <a:t>  By Donating 100 dollars to Jean we can help him buy a delivery van so he can get water to people who need it. People all over Rwanda need water and other necessary essentials to survive. All Jean wants is a little money to help people in need. Will you do the right thing and donate to Jean, a  person who has been through a lot and wants to help other people.</a:t>
            </a:r>
            <a:endParaRPr lang="en-US" sz="1700">
              <a:cs typeface="Arial"/>
            </a:endParaRPr>
          </a:p>
          <a:p>
            <a:pPr marL="795020" lvl="1" indent="-337820">
              <a:lnSpc>
                <a:spcPct val="90000"/>
              </a:lnSpc>
            </a:pPr>
            <a:endParaRPr lang="en-US" sz="1700">
              <a:cs typeface="Arial"/>
            </a:endParaRPr>
          </a:p>
          <a:p>
            <a:pPr marL="795020" lvl="1" indent="-337820">
              <a:lnSpc>
                <a:spcPct val="90000"/>
              </a:lnSpc>
            </a:pPr>
            <a:endParaRPr lang="en-US" sz="1700">
              <a:cs typeface="Arial"/>
            </a:endParaRPr>
          </a:p>
        </p:txBody>
      </p:sp>
      <p:pic>
        <p:nvPicPr>
          <p:cNvPr id="4" name="Picture 4" descr="A close up of a book&#10;&#10;Description generated with high confidence">
            <a:extLst>
              <a:ext uri="{FF2B5EF4-FFF2-40B4-BE49-F238E27FC236}">
                <a16:creationId xmlns:a16="http://schemas.microsoft.com/office/drawing/2014/main" id="{2E4A0F92-87AF-4C47-A4B8-88785F76A28A}"/>
              </a:ext>
            </a:extLst>
          </p:cNvPr>
          <p:cNvPicPr>
            <a:picLocks noChangeAspect="1"/>
          </p:cNvPicPr>
          <p:nvPr/>
        </p:nvPicPr>
        <p:blipFill>
          <a:blip r:embed="rId3"/>
          <a:stretch>
            <a:fillRect/>
          </a:stretch>
        </p:blipFill>
        <p:spPr>
          <a:xfrm>
            <a:off x="5619958" y="233768"/>
            <a:ext cx="4414302" cy="1827195"/>
          </a:xfrm>
          <a:prstGeom prst="rect">
            <a:avLst/>
          </a:prstGeom>
          <a:effectLst/>
        </p:spPr>
      </p:pic>
      <p:pic>
        <p:nvPicPr>
          <p:cNvPr id="5" name="Picture 6">
            <a:extLst>
              <a:ext uri="{FF2B5EF4-FFF2-40B4-BE49-F238E27FC236}">
                <a16:creationId xmlns:a16="http://schemas.microsoft.com/office/drawing/2014/main" id="{BCC405E2-D06D-4CC8-B597-68CFF894D2B1}"/>
              </a:ext>
            </a:extLst>
          </p:cNvPr>
          <p:cNvPicPr>
            <a:picLocks noChangeAspect="1"/>
          </p:cNvPicPr>
          <p:nvPr/>
        </p:nvPicPr>
        <p:blipFill>
          <a:blip r:embed="rId4"/>
          <a:stretch>
            <a:fillRect/>
          </a:stretch>
        </p:blipFill>
        <p:spPr>
          <a:xfrm>
            <a:off x="6858967" y="2418068"/>
            <a:ext cx="1946897" cy="1946897"/>
          </a:xfrm>
          <a:prstGeom prst="rect">
            <a:avLst/>
          </a:prstGeom>
          <a:effectLst/>
        </p:spPr>
      </p:pic>
      <p:pic>
        <p:nvPicPr>
          <p:cNvPr id="6" name="Picture 6">
            <a:extLst>
              <a:ext uri="{FF2B5EF4-FFF2-40B4-BE49-F238E27FC236}">
                <a16:creationId xmlns:a16="http://schemas.microsoft.com/office/drawing/2014/main" id="{BE9690E6-B03C-48C2-B676-969CAA79113D}"/>
              </a:ext>
            </a:extLst>
          </p:cNvPr>
          <p:cNvPicPr>
            <a:picLocks noChangeAspect="1"/>
          </p:cNvPicPr>
          <p:nvPr/>
        </p:nvPicPr>
        <p:blipFill>
          <a:blip r:embed="rId5"/>
          <a:stretch>
            <a:fillRect/>
          </a:stretch>
        </p:blipFill>
        <p:spPr>
          <a:xfrm>
            <a:off x="8429859" y="4675313"/>
            <a:ext cx="1860634" cy="1860634"/>
          </a:xfrm>
          <a:prstGeom prst="rect">
            <a:avLst/>
          </a:prstGeom>
          <a:effectLst/>
        </p:spPr>
      </p:pic>
      <p:pic>
        <p:nvPicPr>
          <p:cNvPr id="8" name="Picture 8" descr="A van parked in front of a car&#10;&#10;Description generated with high confidence">
            <a:extLst>
              <a:ext uri="{FF2B5EF4-FFF2-40B4-BE49-F238E27FC236}">
                <a16:creationId xmlns:a16="http://schemas.microsoft.com/office/drawing/2014/main" id="{E4DA618C-9CE7-49FA-93D1-9CEDCDB2A839}"/>
              </a:ext>
            </a:extLst>
          </p:cNvPr>
          <p:cNvPicPr>
            <a:picLocks noChangeAspect="1"/>
          </p:cNvPicPr>
          <p:nvPr/>
        </p:nvPicPr>
        <p:blipFill>
          <a:blip r:embed="rId6"/>
          <a:stretch>
            <a:fillRect/>
          </a:stretch>
        </p:blipFill>
        <p:spPr>
          <a:xfrm>
            <a:off x="5299495" y="4828521"/>
            <a:ext cx="2757578" cy="1427901"/>
          </a:xfrm>
          <a:prstGeom prst="rect">
            <a:avLst/>
          </a:prstGeom>
        </p:spPr>
      </p:pic>
    </p:spTree>
    <p:extLst>
      <p:ext uri="{BB962C8B-B14F-4D97-AF65-F5344CB8AC3E}">
        <p14:creationId xmlns:p14="http://schemas.microsoft.com/office/powerpoint/2010/main" val="39134743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4DE0-722F-46B4-9A91-F6BCE7F6468A}"/>
              </a:ext>
            </a:extLst>
          </p:cNvPr>
          <p:cNvSpPr>
            <a:spLocks noGrp="1"/>
          </p:cNvSpPr>
          <p:nvPr>
            <p:ph type="title"/>
          </p:nvPr>
        </p:nvSpPr>
        <p:spPr>
          <a:xfrm>
            <a:off x="1484311" y="1081548"/>
            <a:ext cx="3333495" cy="1504335"/>
          </a:xfrm>
        </p:spPr>
        <p:txBody>
          <a:bodyPr>
            <a:normAutofit/>
          </a:bodyPr>
          <a:lstStyle/>
          <a:p>
            <a:r>
              <a:rPr lang="en-US" sz="2400"/>
              <a:t>The right thing to do.</a:t>
            </a:r>
            <a:br>
              <a:rPr lang="en-US" sz="2400"/>
            </a:br>
            <a:endParaRPr lang="en-US" sz="2400"/>
          </a:p>
        </p:txBody>
      </p:sp>
      <p:sp>
        <p:nvSpPr>
          <p:cNvPr id="3" name="Content Placeholder 2">
            <a:extLst>
              <a:ext uri="{FF2B5EF4-FFF2-40B4-BE49-F238E27FC236}">
                <a16:creationId xmlns:a16="http://schemas.microsoft.com/office/drawing/2014/main" id="{2D63E9C9-20E7-4ED8-88B3-47D575BBA61D}"/>
              </a:ext>
            </a:extLst>
          </p:cNvPr>
          <p:cNvSpPr>
            <a:spLocks noGrp="1"/>
          </p:cNvSpPr>
          <p:nvPr>
            <p:ph idx="1"/>
          </p:nvPr>
        </p:nvSpPr>
        <p:spPr>
          <a:xfrm>
            <a:off x="1484311" y="2666999"/>
            <a:ext cx="3333496" cy="3124201"/>
          </a:xfrm>
        </p:spPr>
        <p:txBody>
          <a:bodyPr vert="horz" lIns="91440" tIns="45720" rIns="91440" bIns="45720" rtlCol="0" anchor="t">
            <a:normAutofit/>
          </a:bodyPr>
          <a:lstStyle/>
          <a:p>
            <a:endParaRPr lang="en-US" sz="1600"/>
          </a:p>
          <a:p>
            <a:r>
              <a:rPr lang="en-US" sz="1600"/>
              <a:t> Jean and the other people in Rwanda have been through so much and they need help. A donation to Jean can make a big difference in so many people's lives in </a:t>
            </a:r>
            <a:r>
              <a:rPr lang="en-US" sz="1600" err="1"/>
              <a:t>Rwanda.Do</a:t>
            </a:r>
            <a:r>
              <a:rPr lang="en-US" sz="1600"/>
              <a:t> the right thing and donate to Jean.   </a:t>
            </a:r>
          </a:p>
        </p:txBody>
      </p:sp>
      <p:pic>
        <p:nvPicPr>
          <p:cNvPr id="4" name="Picture 4" descr="A close up of a logo&#10;&#10;Description generated with high confidence">
            <a:extLst>
              <a:ext uri="{FF2B5EF4-FFF2-40B4-BE49-F238E27FC236}">
                <a16:creationId xmlns:a16="http://schemas.microsoft.com/office/drawing/2014/main" id="{11273F2C-B24C-47D2-8C5D-5AEFB11CFFA7}"/>
              </a:ext>
            </a:extLst>
          </p:cNvPr>
          <p:cNvPicPr>
            <a:picLocks noChangeAspect="1"/>
          </p:cNvPicPr>
          <p:nvPr/>
        </p:nvPicPr>
        <p:blipFill rotWithShape="1">
          <a:blip r:embed="rId3"/>
          <a:srcRect l="3374" r="1277" b="2"/>
          <a:stretch/>
        </p:blipFill>
        <p:spPr>
          <a:xfrm>
            <a:off x="5262033" y="1027835"/>
            <a:ext cx="6240990" cy="436897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28908133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4049-CF71-49C5-B71D-2D5594B3F7C4}"/>
              </a:ext>
            </a:extLst>
          </p:cNvPr>
          <p:cNvSpPr>
            <a:spLocks noGrp="1"/>
          </p:cNvSpPr>
          <p:nvPr>
            <p:ph type="title"/>
          </p:nvPr>
        </p:nvSpPr>
        <p:spPr>
          <a:xfrm>
            <a:off x="1484311" y="1081548"/>
            <a:ext cx="3333495" cy="1504335"/>
          </a:xfrm>
        </p:spPr>
        <p:txBody>
          <a:bodyPr>
            <a:normAutofit/>
          </a:bodyPr>
          <a:lstStyle/>
          <a:p>
            <a:r>
              <a:rPr lang="en-US" sz="2000">
                <a:cs typeface="Arial"/>
              </a:rPr>
              <a:t>Sources                                             </a:t>
            </a:r>
          </a:p>
        </p:txBody>
      </p:sp>
      <p:sp>
        <p:nvSpPr>
          <p:cNvPr id="3" name="Content Placeholder 2">
            <a:extLst>
              <a:ext uri="{FF2B5EF4-FFF2-40B4-BE49-F238E27FC236}">
                <a16:creationId xmlns:a16="http://schemas.microsoft.com/office/drawing/2014/main" id="{FF1DEB7E-9265-498C-96D6-6645DC5D274B}"/>
              </a:ext>
            </a:extLst>
          </p:cNvPr>
          <p:cNvSpPr>
            <a:spLocks noGrp="1"/>
          </p:cNvSpPr>
          <p:nvPr>
            <p:ph idx="1"/>
          </p:nvPr>
        </p:nvSpPr>
        <p:spPr>
          <a:xfrm>
            <a:off x="1484311" y="2666999"/>
            <a:ext cx="3333496" cy="3124201"/>
          </a:xfrm>
        </p:spPr>
        <p:txBody>
          <a:bodyPr anchor="t">
            <a:normAutofit/>
          </a:bodyPr>
          <a:lstStyle/>
          <a:p>
            <a:pPr marL="344170" indent="-344170"/>
            <a:r>
              <a:rPr lang="en-US" sz="1600">
                <a:cs typeface="Arial"/>
                <a:hlinkClick r:id="rId3"/>
              </a:rPr>
              <a:t>https://www.kiva.org/</a:t>
            </a:r>
            <a:r>
              <a:rPr lang="en-US" sz="1600">
                <a:cs typeface="Arial"/>
              </a:rPr>
              <a:t>                           </a:t>
            </a:r>
          </a:p>
        </p:txBody>
      </p:sp>
      <p:pic>
        <p:nvPicPr>
          <p:cNvPr id="4" name="Picture 4" descr="A picture containing vector graphics&#10;&#10;Description generated with high confidence">
            <a:extLst>
              <a:ext uri="{FF2B5EF4-FFF2-40B4-BE49-F238E27FC236}">
                <a16:creationId xmlns:a16="http://schemas.microsoft.com/office/drawing/2014/main" id="{A5433CA4-4447-4BE3-AC25-26E8D91866E4}"/>
              </a:ext>
            </a:extLst>
          </p:cNvPr>
          <p:cNvPicPr>
            <a:picLocks noChangeAspect="1"/>
          </p:cNvPicPr>
          <p:nvPr/>
        </p:nvPicPr>
        <p:blipFill>
          <a:blip r:embed="rId4"/>
          <a:stretch>
            <a:fillRect/>
          </a:stretch>
        </p:blipFill>
        <p:spPr>
          <a:xfrm>
            <a:off x="4944162" y="2250221"/>
            <a:ext cx="5911653" cy="325428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8135376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3">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5"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7"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8"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9"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0"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A2191C8-124C-46E9-A6A0-88C6D2D24E3A}"/>
              </a:ext>
            </a:extLst>
          </p:cNvPr>
          <p:cNvSpPr>
            <a:spLocks noGrp="1"/>
          </p:cNvSpPr>
          <p:nvPr>
            <p:ph type="title"/>
          </p:nvPr>
        </p:nvSpPr>
        <p:spPr>
          <a:xfrm>
            <a:off x="3967843" y="4690533"/>
            <a:ext cx="7535180" cy="770472"/>
          </a:xfrm>
        </p:spPr>
        <p:txBody>
          <a:bodyPr vert="horz" lIns="91440" tIns="45720" rIns="91440" bIns="45720" rtlCol="0" anchor="b">
            <a:normAutofit/>
          </a:bodyPr>
          <a:lstStyle/>
          <a:p>
            <a:pPr algn="r">
              <a:lnSpc>
                <a:spcPct val="90000"/>
              </a:lnSpc>
            </a:pPr>
            <a:r>
              <a:rPr lang="en-US" sz="4800"/>
              <a:t>Thank you for your time.     </a:t>
            </a:r>
          </a:p>
        </p:txBody>
      </p:sp>
      <p:sp>
        <p:nvSpPr>
          <p:cNvPr id="24" name="Content Placeholder 23">
            <a:extLst>
              <a:ext uri="{FF2B5EF4-FFF2-40B4-BE49-F238E27FC236}">
                <a16:creationId xmlns:a16="http://schemas.microsoft.com/office/drawing/2014/main" id="{94F4FEA7-F24F-4D31-96B2-4EAE1EACA284}"/>
              </a:ext>
            </a:extLst>
          </p:cNvPr>
          <p:cNvSpPr>
            <a:spLocks noGrp="1"/>
          </p:cNvSpPr>
          <p:nvPr>
            <p:ph idx="1"/>
          </p:nvPr>
        </p:nvSpPr>
        <p:spPr>
          <a:xfrm>
            <a:off x="4515377" y="5461005"/>
            <a:ext cx="6987645" cy="422270"/>
          </a:xfrm>
        </p:spPr>
        <p:txBody>
          <a:bodyPr vert="horz" lIns="91440" tIns="45720" rIns="91440" bIns="45720" rtlCol="0" anchor="t">
            <a:normAutofit/>
          </a:bodyPr>
          <a:lstStyle/>
          <a:p>
            <a:pPr marL="0" indent="0" algn="r">
              <a:buNone/>
            </a:pPr>
            <a:r>
              <a:rPr lang="en-US" sz="1800"/>
              <a:t>Thank you for watching our presentation.</a:t>
            </a:r>
          </a:p>
        </p:txBody>
      </p:sp>
      <p:pic>
        <p:nvPicPr>
          <p:cNvPr id="15" name="Picture 8" descr="A person wearing a suit and tie&#10;&#10;Description generated with very high confidence">
            <a:extLst>
              <a:ext uri="{FF2B5EF4-FFF2-40B4-BE49-F238E27FC236}">
                <a16:creationId xmlns:a16="http://schemas.microsoft.com/office/drawing/2014/main" id="{3C4524AB-58BB-47FE-ABED-F9CC39926FC6}"/>
              </a:ext>
            </a:extLst>
          </p:cNvPr>
          <p:cNvPicPr>
            <a:picLocks noChangeAspect="1"/>
          </p:cNvPicPr>
          <p:nvPr/>
        </p:nvPicPr>
        <p:blipFill rotWithShape="1">
          <a:blip r:embed="rId3"/>
          <a:srcRect r="-3" b="437"/>
          <a:stretch/>
        </p:blipFill>
        <p:spPr>
          <a:xfrm>
            <a:off x="3967843" y="608014"/>
            <a:ext cx="3744922" cy="3728438"/>
          </a:xfrm>
          <a:custGeom>
            <a:avLst/>
            <a:gdLst>
              <a:gd name="connsiteX0" fmla="*/ 163306 w 3744922"/>
              <a:gd name="connsiteY0" fmla="*/ 0 h 3728438"/>
              <a:gd name="connsiteX1" fmla="*/ 3744922 w 3744922"/>
              <a:gd name="connsiteY1" fmla="*/ 0 h 3728438"/>
              <a:gd name="connsiteX2" fmla="*/ 3744922 w 3744922"/>
              <a:gd name="connsiteY2" fmla="*/ 3728438 h 3728438"/>
              <a:gd name="connsiteX3" fmla="*/ 163306 w 3744922"/>
              <a:gd name="connsiteY3" fmla="*/ 3728438 h 3728438"/>
              <a:gd name="connsiteX4" fmla="*/ 0 w 3744922"/>
              <a:gd name="connsiteY4" fmla="*/ 3565132 h 3728438"/>
              <a:gd name="connsiteX5" fmla="*/ 0 w 3744922"/>
              <a:gd name="connsiteY5" fmla="*/ 163306 h 3728438"/>
              <a:gd name="connsiteX6" fmla="*/ 163306 w 3744922"/>
              <a:gd name="connsiteY6" fmla="*/ 0 h 372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922" h="3728438">
                <a:moveTo>
                  <a:pt x="163306" y="0"/>
                </a:moveTo>
                <a:lnTo>
                  <a:pt x="3744922" y="0"/>
                </a:lnTo>
                <a:lnTo>
                  <a:pt x="3744922" y="3728438"/>
                </a:lnTo>
                <a:lnTo>
                  <a:pt x="163306" y="3728438"/>
                </a:lnTo>
                <a:cubicBezTo>
                  <a:pt x="73115" y="3728438"/>
                  <a:pt x="0" y="3655323"/>
                  <a:pt x="0" y="3565132"/>
                </a:cubicBezTo>
                <a:lnTo>
                  <a:pt x="0" y="163306"/>
                </a:lnTo>
                <a:cubicBezTo>
                  <a:pt x="0" y="73115"/>
                  <a:pt x="73115" y="0"/>
                  <a:pt x="163306" y="0"/>
                </a:cubicBezTo>
                <a:close/>
              </a:path>
            </a:pathLst>
          </a:cu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Picture 5" descr="A close up of a logo&#10;&#10;Description generated with very high confidence">
            <a:extLst>
              <a:ext uri="{FF2B5EF4-FFF2-40B4-BE49-F238E27FC236}">
                <a16:creationId xmlns:a16="http://schemas.microsoft.com/office/drawing/2014/main" id="{DACA7ED3-B919-49CF-AEE7-8739277BDCDE}"/>
              </a:ext>
            </a:extLst>
          </p:cNvPr>
          <p:cNvPicPr>
            <a:picLocks noChangeAspect="1"/>
          </p:cNvPicPr>
          <p:nvPr/>
        </p:nvPicPr>
        <p:blipFill rotWithShape="1">
          <a:blip r:embed="rId4"/>
          <a:srcRect t="379" r="4" b="4"/>
          <a:stretch/>
        </p:blipFill>
        <p:spPr>
          <a:xfrm>
            <a:off x="7712765" y="608014"/>
            <a:ext cx="3742633" cy="3728438"/>
          </a:xfrm>
          <a:custGeom>
            <a:avLst/>
            <a:gdLst>
              <a:gd name="connsiteX0" fmla="*/ 0 w 3742633"/>
              <a:gd name="connsiteY0" fmla="*/ 0 h 3728438"/>
              <a:gd name="connsiteX1" fmla="*/ 3579327 w 3742633"/>
              <a:gd name="connsiteY1" fmla="*/ 0 h 3728438"/>
              <a:gd name="connsiteX2" fmla="*/ 3742633 w 3742633"/>
              <a:gd name="connsiteY2" fmla="*/ 163306 h 3728438"/>
              <a:gd name="connsiteX3" fmla="*/ 3742633 w 3742633"/>
              <a:gd name="connsiteY3" fmla="*/ 3565132 h 3728438"/>
              <a:gd name="connsiteX4" fmla="*/ 3579327 w 3742633"/>
              <a:gd name="connsiteY4" fmla="*/ 3728438 h 3728438"/>
              <a:gd name="connsiteX5" fmla="*/ 0 w 3742633"/>
              <a:gd name="connsiteY5" fmla="*/ 3728438 h 372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633" h="3728438">
                <a:moveTo>
                  <a:pt x="0" y="0"/>
                </a:moveTo>
                <a:lnTo>
                  <a:pt x="3579327" y="0"/>
                </a:lnTo>
                <a:cubicBezTo>
                  <a:pt x="3669518" y="0"/>
                  <a:pt x="3742633" y="73115"/>
                  <a:pt x="3742633" y="163306"/>
                </a:cubicBezTo>
                <a:lnTo>
                  <a:pt x="3742633" y="3565132"/>
                </a:lnTo>
                <a:cubicBezTo>
                  <a:pt x="3742633" y="3655323"/>
                  <a:pt x="3669518" y="3728438"/>
                  <a:pt x="3579327" y="3728438"/>
                </a:cubicBezTo>
                <a:lnTo>
                  <a:pt x="0" y="3728438"/>
                </a:lnTo>
                <a:close/>
              </a:path>
            </a:pathLst>
          </a:cu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9472851"/>
      </p:ext>
    </p:extLst>
  </p:cSld>
  <p:clrMapOvr>
    <a:masterClrMapping/>
  </p:clrMapOvr>
  <mc:AlternateContent xmlns:mc="http://schemas.openxmlformats.org/markup-compatibility/2006" xmlns:p14="http://schemas.microsoft.com/office/powerpoint/2010/main">
    <mc:Choice Requires="p14">
      <p:transition spd="slow" p14:dur="2000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Parallax</vt:lpstr>
      <vt:lpstr>Donating to people in need  by using Kiva.org</vt:lpstr>
      <vt:lpstr> Jean D'amour</vt:lpstr>
      <vt:lpstr>PowerPoint Presentation</vt:lpstr>
      <vt:lpstr>Rwanda  </vt:lpstr>
      <vt:lpstr>Why I think we should donate to Jean.</vt:lpstr>
      <vt:lpstr>The right thing to do. </vt:lpstr>
      <vt:lpstr>Sources                                             </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revision>2</cp:revision>
  <dcterms:created xsi:type="dcterms:W3CDTF">2014-09-12T17:24:29Z</dcterms:created>
  <dcterms:modified xsi:type="dcterms:W3CDTF">2019-05-16T16:43:37Z</dcterms:modified>
</cp:coreProperties>
</file>