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C40809-1111-6AD3-493C-BF8E701D4FEE}" v="1" dt="2019-05-14T14:40:39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07C71-7F07-4C6C-8DE1-400ECBC5B3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EDAA65F-68B5-4D12-84AE-FB3A3BB381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Amada in the agricultural business, raising pigs.</a:t>
          </a:r>
        </a:p>
      </dgm:t>
    </dgm:pt>
    <dgm:pt modelId="{A0E7A460-43CE-4AFF-99D3-5C0A8AB036D6}" type="parTrans" cxnId="{EC0AA4EC-0B5D-43F4-8463-3921BCFBD7FF}">
      <dgm:prSet/>
      <dgm:spPr/>
      <dgm:t>
        <a:bodyPr/>
        <a:lstStyle/>
        <a:p>
          <a:endParaRPr lang="en-US"/>
        </a:p>
      </dgm:t>
    </dgm:pt>
    <dgm:pt modelId="{BED58935-76E9-4652-89BE-9F41E6D81D20}" type="sibTrans" cxnId="{EC0AA4EC-0B5D-43F4-8463-3921BCFBD7FF}">
      <dgm:prSet/>
      <dgm:spPr/>
      <dgm:t>
        <a:bodyPr/>
        <a:lstStyle/>
        <a:p>
          <a:endParaRPr lang="en-US"/>
        </a:p>
      </dgm:t>
    </dgm:pt>
    <dgm:pt modelId="{A63ACA00-7C81-41BF-B2B0-43485248D6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cs typeface="Arial"/>
            </a:rPr>
            <a:t>Amada lives in Guatemala; she </a:t>
          </a:r>
          <a:r>
            <a:rPr lang="en-US"/>
            <a:t>is a married woman and has three kids.</a:t>
          </a:r>
        </a:p>
      </dgm:t>
    </dgm:pt>
    <dgm:pt modelId="{16CABD23-0065-4382-9B49-6FCF886CD3C6}" type="parTrans" cxnId="{D524D25C-A66B-4F12-9E02-5F7E035FF833}">
      <dgm:prSet/>
      <dgm:spPr/>
      <dgm:t>
        <a:bodyPr/>
        <a:lstStyle/>
        <a:p>
          <a:endParaRPr lang="en-US"/>
        </a:p>
      </dgm:t>
    </dgm:pt>
    <dgm:pt modelId="{0FAA99E2-C4B4-4092-9712-2447DA92B466}" type="sibTrans" cxnId="{D524D25C-A66B-4F12-9E02-5F7E035FF833}">
      <dgm:prSet/>
      <dgm:spPr/>
      <dgm:t>
        <a:bodyPr/>
        <a:lstStyle/>
        <a:p>
          <a:endParaRPr lang="en-US"/>
        </a:p>
      </dgm:t>
    </dgm:pt>
    <dgm:pt modelId="{1921C0FA-9B6F-4405-8918-0E5A78127B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Amada would like to save up money to send her children to college.</a:t>
          </a:r>
        </a:p>
      </dgm:t>
    </dgm:pt>
    <dgm:pt modelId="{6B2A0DD6-E031-470A-8B93-ABC8D77922CA}" type="parTrans" cxnId="{455F8686-511B-4817-9FFA-C46667C7B07B}">
      <dgm:prSet/>
      <dgm:spPr/>
      <dgm:t>
        <a:bodyPr/>
        <a:lstStyle/>
        <a:p>
          <a:endParaRPr lang="en-US"/>
        </a:p>
      </dgm:t>
    </dgm:pt>
    <dgm:pt modelId="{4F80749B-A3D4-4035-8D6A-ABC229C7C91B}" type="sibTrans" cxnId="{455F8686-511B-4817-9FFA-C46667C7B07B}">
      <dgm:prSet/>
      <dgm:spPr/>
      <dgm:t>
        <a:bodyPr/>
        <a:lstStyle/>
        <a:p>
          <a:endParaRPr lang="en-US"/>
        </a:p>
      </dgm:t>
    </dgm:pt>
    <dgm:pt modelId="{1321B252-0D3F-4449-91E6-D052702B306C}" type="pres">
      <dgm:prSet presAssocID="{EF107C71-7F07-4C6C-8DE1-400ECBC5B371}" presName="root" presStyleCnt="0">
        <dgm:presLayoutVars>
          <dgm:dir/>
          <dgm:resizeHandles val="exact"/>
        </dgm:presLayoutVars>
      </dgm:prSet>
      <dgm:spPr/>
    </dgm:pt>
    <dgm:pt modelId="{FEBF4DCC-8DDE-41E0-A274-138A5C9D25E8}" type="pres">
      <dgm:prSet presAssocID="{0EDAA65F-68B5-4D12-84AE-FB3A3BB381FF}" presName="compNode" presStyleCnt="0"/>
      <dgm:spPr/>
    </dgm:pt>
    <dgm:pt modelId="{0E360F81-63E3-4721-9834-44325114C276}" type="pres">
      <dgm:prSet presAssocID="{0EDAA65F-68B5-4D12-84AE-FB3A3BB381FF}" presName="bgRect" presStyleLbl="bgShp" presStyleIdx="0" presStyleCnt="3"/>
      <dgm:spPr/>
    </dgm:pt>
    <dgm:pt modelId="{4B444E87-F5AA-4C4A-A798-8FF09B36627A}" type="pres">
      <dgm:prSet presAssocID="{0EDAA65F-68B5-4D12-84AE-FB3A3BB381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"/>
        </a:ext>
      </dgm:extLst>
    </dgm:pt>
    <dgm:pt modelId="{E756DCBB-0A9C-4879-A0A9-F207233F068E}" type="pres">
      <dgm:prSet presAssocID="{0EDAA65F-68B5-4D12-84AE-FB3A3BB381FF}" presName="spaceRect" presStyleCnt="0"/>
      <dgm:spPr/>
    </dgm:pt>
    <dgm:pt modelId="{064D8CEF-7933-432C-BD59-D765BB11E6EA}" type="pres">
      <dgm:prSet presAssocID="{0EDAA65F-68B5-4D12-84AE-FB3A3BB381FF}" presName="parTx" presStyleLbl="revTx" presStyleIdx="0" presStyleCnt="3">
        <dgm:presLayoutVars>
          <dgm:chMax val="0"/>
          <dgm:chPref val="0"/>
        </dgm:presLayoutVars>
      </dgm:prSet>
      <dgm:spPr/>
    </dgm:pt>
    <dgm:pt modelId="{EC6D2DED-DE63-4152-8C84-E15098E4D6F1}" type="pres">
      <dgm:prSet presAssocID="{BED58935-76E9-4652-89BE-9F41E6D81D20}" presName="sibTrans" presStyleCnt="0"/>
      <dgm:spPr/>
    </dgm:pt>
    <dgm:pt modelId="{593D03CE-11F2-4F3A-867C-0FA3CB627A7B}" type="pres">
      <dgm:prSet presAssocID="{A63ACA00-7C81-41BF-B2B0-43485248D6A7}" presName="compNode" presStyleCnt="0"/>
      <dgm:spPr/>
    </dgm:pt>
    <dgm:pt modelId="{87449C64-A819-40DE-A12F-794A1384F963}" type="pres">
      <dgm:prSet presAssocID="{A63ACA00-7C81-41BF-B2B0-43485248D6A7}" presName="bgRect" presStyleLbl="bgShp" presStyleIdx="1" presStyleCnt="3"/>
      <dgm:spPr/>
    </dgm:pt>
    <dgm:pt modelId="{3B0FD92C-5832-438B-BACB-EFF8A71883B6}" type="pres">
      <dgm:prSet presAssocID="{A63ACA00-7C81-41BF-B2B0-43485248D6A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dding Rings"/>
        </a:ext>
      </dgm:extLst>
    </dgm:pt>
    <dgm:pt modelId="{7D5662E4-F1DA-4C0C-A097-9B9DC83D522D}" type="pres">
      <dgm:prSet presAssocID="{A63ACA00-7C81-41BF-B2B0-43485248D6A7}" presName="spaceRect" presStyleCnt="0"/>
      <dgm:spPr/>
    </dgm:pt>
    <dgm:pt modelId="{6F8F4749-3D05-4154-9E50-17123E060E8D}" type="pres">
      <dgm:prSet presAssocID="{A63ACA00-7C81-41BF-B2B0-43485248D6A7}" presName="parTx" presStyleLbl="revTx" presStyleIdx="1" presStyleCnt="3">
        <dgm:presLayoutVars>
          <dgm:chMax val="0"/>
          <dgm:chPref val="0"/>
        </dgm:presLayoutVars>
      </dgm:prSet>
      <dgm:spPr/>
    </dgm:pt>
    <dgm:pt modelId="{EE096964-18A9-4ED5-B1A4-2C7D54C272D1}" type="pres">
      <dgm:prSet presAssocID="{0FAA99E2-C4B4-4092-9712-2447DA92B466}" presName="sibTrans" presStyleCnt="0"/>
      <dgm:spPr/>
    </dgm:pt>
    <dgm:pt modelId="{1EC4D681-CE18-4263-887A-11C796697829}" type="pres">
      <dgm:prSet presAssocID="{1921C0FA-9B6F-4405-8918-0E5A78127BA6}" presName="compNode" presStyleCnt="0"/>
      <dgm:spPr/>
    </dgm:pt>
    <dgm:pt modelId="{1064C87B-C6A2-4F63-9556-439A59FD1D8B}" type="pres">
      <dgm:prSet presAssocID="{1921C0FA-9B6F-4405-8918-0E5A78127BA6}" presName="bgRect" presStyleLbl="bgShp" presStyleIdx="2" presStyleCnt="3"/>
      <dgm:spPr/>
    </dgm:pt>
    <dgm:pt modelId="{2153E2BD-FB1C-4D37-98C5-A51371659F2D}" type="pres">
      <dgm:prSet presAssocID="{1921C0FA-9B6F-4405-8918-0E5A78127B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360D6D7-D801-4AAF-9F47-394B559305CC}" type="pres">
      <dgm:prSet presAssocID="{1921C0FA-9B6F-4405-8918-0E5A78127BA6}" presName="spaceRect" presStyleCnt="0"/>
      <dgm:spPr/>
    </dgm:pt>
    <dgm:pt modelId="{D3786FA3-DA69-4014-82EE-A57CA6450B99}" type="pres">
      <dgm:prSet presAssocID="{1921C0FA-9B6F-4405-8918-0E5A78127BA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E73DD38-3424-49F1-81B2-F6A1865BAA4C}" type="presOf" srcId="{0EDAA65F-68B5-4D12-84AE-FB3A3BB381FF}" destId="{064D8CEF-7933-432C-BD59-D765BB11E6EA}" srcOrd="0" destOrd="0" presId="urn:microsoft.com/office/officeart/2018/2/layout/IconVerticalSolidList"/>
    <dgm:cxn modelId="{BA99395C-10C6-4935-85E0-C9BBD239C4EC}" type="presOf" srcId="{A63ACA00-7C81-41BF-B2B0-43485248D6A7}" destId="{6F8F4749-3D05-4154-9E50-17123E060E8D}" srcOrd="0" destOrd="0" presId="urn:microsoft.com/office/officeart/2018/2/layout/IconVerticalSolidList"/>
    <dgm:cxn modelId="{D524D25C-A66B-4F12-9E02-5F7E035FF833}" srcId="{EF107C71-7F07-4C6C-8DE1-400ECBC5B371}" destId="{A63ACA00-7C81-41BF-B2B0-43485248D6A7}" srcOrd="1" destOrd="0" parTransId="{16CABD23-0065-4382-9B49-6FCF886CD3C6}" sibTransId="{0FAA99E2-C4B4-4092-9712-2447DA92B466}"/>
    <dgm:cxn modelId="{455F8686-511B-4817-9FFA-C46667C7B07B}" srcId="{EF107C71-7F07-4C6C-8DE1-400ECBC5B371}" destId="{1921C0FA-9B6F-4405-8918-0E5A78127BA6}" srcOrd="2" destOrd="0" parTransId="{6B2A0DD6-E031-470A-8B93-ABC8D77922CA}" sibTransId="{4F80749B-A3D4-4035-8D6A-ABC229C7C91B}"/>
    <dgm:cxn modelId="{01751596-A10C-4015-A55D-F98EF2486D82}" type="presOf" srcId="{EF107C71-7F07-4C6C-8DE1-400ECBC5B371}" destId="{1321B252-0D3F-4449-91E6-D052702B306C}" srcOrd="0" destOrd="0" presId="urn:microsoft.com/office/officeart/2018/2/layout/IconVerticalSolidList"/>
    <dgm:cxn modelId="{73C6CBB8-5438-45A3-A673-CB07658A532E}" type="presOf" srcId="{1921C0FA-9B6F-4405-8918-0E5A78127BA6}" destId="{D3786FA3-DA69-4014-82EE-A57CA6450B99}" srcOrd="0" destOrd="0" presId="urn:microsoft.com/office/officeart/2018/2/layout/IconVerticalSolidList"/>
    <dgm:cxn modelId="{EC0AA4EC-0B5D-43F4-8463-3921BCFBD7FF}" srcId="{EF107C71-7F07-4C6C-8DE1-400ECBC5B371}" destId="{0EDAA65F-68B5-4D12-84AE-FB3A3BB381FF}" srcOrd="0" destOrd="0" parTransId="{A0E7A460-43CE-4AFF-99D3-5C0A8AB036D6}" sibTransId="{BED58935-76E9-4652-89BE-9F41E6D81D20}"/>
    <dgm:cxn modelId="{CED417FD-FBD2-4EC0-A2E8-7F539D39BC5B}" type="presParOf" srcId="{1321B252-0D3F-4449-91E6-D052702B306C}" destId="{FEBF4DCC-8DDE-41E0-A274-138A5C9D25E8}" srcOrd="0" destOrd="0" presId="urn:microsoft.com/office/officeart/2018/2/layout/IconVerticalSolidList"/>
    <dgm:cxn modelId="{CB3272DB-BD41-47DE-A951-2234F69E2041}" type="presParOf" srcId="{FEBF4DCC-8DDE-41E0-A274-138A5C9D25E8}" destId="{0E360F81-63E3-4721-9834-44325114C276}" srcOrd="0" destOrd="0" presId="urn:microsoft.com/office/officeart/2018/2/layout/IconVerticalSolidList"/>
    <dgm:cxn modelId="{D6948E1D-1DA8-429B-8730-454D8E7BF9DC}" type="presParOf" srcId="{FEBF4DCC-8DDE-41E0-A274-138A5C9D25E8}" destId="{4B444E87-F5AA-4C4A-A798-8FF09B36627A}" srcOrd="1" destOrd="0" presId="urn:microsoft.com/office/officeart/2018/2/layout/IconVerticalSolidList"/>
    <dgm:cxn modelId="{4DF6B2A6-A481-46B2-8E11-85AA1433E448}" type="presParOf" srcId="{FEBF4DCC-8DDE-41E0-A274-138A5C9D25E8}" destId="{E756DCBB-0A9C-4879-A0A9-F207233F068E}" srcOrd="2" destOrd="0" presId="urn:microsoft.com/office/officeart/2018/2/layout/IconVerticalSolidList"/>
    <dgm:cxn modelId="{5D0DEDC7-2E9E-4564-974A-51E791599EC4}" type="presParOf" srcId="{FEBF4DCC-8DDE-41E0-A274-138A5C9D25E8}" destId="{064D8CEF-7933-432C-BD59-D765BB11E6EA}" srcOrd="3" destOrd="0" presId="urn:microsoft.com/office/officeart/2018/2/layout/IconVerticalSolidList"/>
    <dgm:cxn modelId="{F8C760A1-C1C8-4808-8E8A-9C623EDF32BA}" type="presParOf" srcId="{1321B252-0D3F-4449-91E6-D052702B306C}" destId="{EC6D2DED-DE63-4152-8C84-E15098E4D6F1}" srcOrd="1" destOrd="0" presId="urn:microsoft.com/office/officeart/2018/2/layout/IconVerticalSolidList"/>
    <dgm:cxn modelId="{E292C9CA-1EE6-4570-BB06-AE2388056282}" type="presParOf" srcId="{1321B252-0D3F-4449-91E6-D052702B306C}" destId="{593D03CE-11F2-4F3A-867C-0FA3CB627A7B}" srcOrd="2" destOrd="0" presId="urn:microsoft.com/office/officeart/2018/2/layout/IconVerticalSolidList"/>
    <dgm:cxn modelId="{6E8204F0-F3A5-4A02-86E7-B7443F2EAF29}" type="presParOf" srcId="{593D03CE-11F2-4F3A-867C-0FA3CB627A7B}" destId="{87449C64-A819-40DE-A12F-794A1384F963}" srcOrd="0" destOrd="0" presId="urn:microsoft.com/office/officeart/2018/2/layout/IconVerticalSolidList"/>
    <dgm:cxn modelId="{223FD63C-D8AD-42E3-9FF2-9020E5585D27}" type="presParOf" srcId="{593D03CE-11F2-4F3A-867C-0FA3CB627A7B}" destId="{3B0FD92C-5832-438B-BACB-EFF8A71883B6}" srcOrd="1" destOrd="0" presId="urn:microsoft.com/office/officeart/2018/2/layout/IconVerticalSolidList"/>
    <dgm:cxn modelId="{34F5B3DB-087D-463F-80A3-09F8D35D03AE}" type="presParOf" srcId="{593D03CE-11F2-4F3A-867C-0FA3CB627A7B}" destId="{7D5662E4-F1DA-4C0C-A097-9B9DC83D522D}" srcOrd="2" destOrd="0" presId="urn:microsoft.com/office/officeart/2018/2/layout/IconVerticalSolidList"/>
    <dgm:cxn modelId="{64893FEE-544B-4570-AF3B-486B36EF0D15}" type="presParOf" srcId="{593D03CE-11F2-4F3A-867C-0FA3CB627A7B}" destId="{6F8F4749-3D05-4154-9E50-17123E060E8D}" srcOrd="3" destOrd="0" presId="urn:microsoft.com/office/officeart/2018/2/layout/IconVerticalSolidList"/>
    <dgm:cxn modelId="{E64C5E4A-8501-4802-B651-0F0CB5E10571}" type="presParOf" srcId="{1321B252-0D3F-4449-91E6-D052702B306C}" destId="{EE096964-18A9-4ED5-B1A4-2C7D54C272D1}" srcOrd="3" destOrd="0" presId="urn:microsoft.com/office/officeart/2018/2/layout/IconVerticalSolidList"/>
    <dgm:cxn modelId="{7AD43792-DABB-4D29-A3DC-0F412AB8FD3B}" type="presParOf" srcId="{1321B252-0D3F-4449-91E6-D052702B306C}" destId="{1EC4D681-CE18-4263-887A-11C796697829}" srcOrd="4" destOrd="0" presId="urn:microsoft.com/office/officeart/2018/2/layout/IconVerticalSolidList"/>
    <dgm:cxn modelId="{39B0510F-28D1-4989-9C32-CF66EE9B6F49}" type="presParOf" srcId="{1EC4D681-CE18-4263-887A-11C796697829}" destId="{1064C87B-C6A2-4F63-9556-439A59FD1D8B}" srcOrd="0" destOrd="0" presId="urn:microsoft.com/office/officeart/2018/2/layout/IconVerticalSolidList"/>
    <dgm:cxn modelId="{775F0E81-5D85-4551-9316-DD13407CA9B6}" type="presParOf" srcId="{1EC4D681-CE18-4263-887A-11C796697829}" destId="{2153E2BD-FB1C-4D37-98C5-A51371659F2D}" srcOrd="1" destOrd="0" presId="urn:microsoft.com/office/officeart/2018/2/layout/IconVerticalSolidList"/>
    <dgm:cxn modelId="{FCE1DD97-BA07-4B55-A3F4-1639C1BDB492}" type="presParOf" srcId="{1EC4D681-CE18-4263-887A-11C796697829}" destId="{2360D6D7-D801-4AAF-9F47-394B559305CC}" srcOrd="2" destOrd="0" presId="urn:microsoft.com/office/officeart/2018/2/layout/IconVerticalSolidList"/>
    <dgm:cxn modelId="{439C4077-1589-4DE4-96D9-F4D8767AAD08}" type="presParOf" srcId="{1EC4D681-CE18-4263-887A-11C796697829}" destId="{D3786FA3-DA69-4014-82EE-A57CA6450B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F203A-FFAF-475E-A800-55E249DAB33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0F809C7-1A80-4240-AD43-ADA3ADBDEB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Guatemala's economy, contributing 25 per cent of GDP, employing over half the labor force and providing two thirds of exports, mostly </a:t>
          </a:r>
          <a:r>
            <a:rPr lang="en-US" b="1"/>
            <a:t>coffee, sugar, bananas and beef</a:t>
          </a:r>
          <a:r>
            <a:rPr lang="en-US"/>
            <a:t>. Guatemala's three main staple foods are maize, beans and rice.</a:t>
          </a:r>
        </a:p>
      </dgm:t>
    </dgm:pt>
    <dgm:pt modelId="{30149298-EED5-4A04-A2D8-2C73A8F0DAFC}" type="parTrans" cxnId="{F92FBF12-B9D7-4BCC-9418-038F86CDA72B}">
      <dgm:prSet/>
      <dgm:spPr/>
      <dgm:t>
        <a:bodyPr/>
        <a:lstStyle/>
        <a:p>
          <a:endParaRPr lang="en-US"/>
        </a:p>
      </dgm:t>
    </dgm:pt>
    <dgm:pt modelId="{A7229FC2-8194-45FC-8399-446D375B02AE}" type="sibTrans" cxnId="{F92FBF12-B9D7-4BCC-9418-038F86CDA72B}">
      <dgm:prSet/>
      <dgm:spPr/>
      <dgm:t>
        <a:bodyPr/>
        <a:lstStyle/>
        <a:p>
          <a:endParaRPr lang="en-US"/>
        </a:p>
      </dgm:t>
    </dgm:pt>
    <dgm:pt modelId="{F5525A64-1106-4579-8272-E6CD37B9A3E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Public education is not free in Guatemala and many families cannot afford to send more than one child to school. As a result, in indigenous Guatemalan communities only </a:t>
          </a:r>
          <a:r>
            <a:rPr lang="en-US" b="1"/>
            <a:t>1 in 10 children ever reach high school</a:t>
          </a:r>
          <a:r>
            <a:rPr lang="en-US"/>
            <a:t>.</a:t>
          </a:r>
        </a:p>
      </dgm:t>
    </dgm:pt>
    <dgm:pt modelId="{C88D89A9-1021-49E0-B3AA-D36D42DE1CAF}" type="parTrans" cxnId="{F776C45D-6518-4AC4-892A-2C7909C161CD}">
      <dgm:prSet/>
      <dgm:spPr/>
      <dgm:t>
        <a:bodyPr/>
        <a:lstStyle/>
        <a:p>
          <a:endParaRPr lang="en-US"/>
        </a:p>
      </dgm:t>
    </dgm:pt>
    <dgm:pt modelId="{7F4BC04E-B2EF-4E1A-AB4E-9BE6CA7CF088}" type="sibTrans" cxnId="{F776C45D-6518-4AC4-892A-2C7909C161CD}">
      <dgm:prSet/>
      <dgm:spPr/>
      <dgm:t>
        <a:bodyPr/>
        <a:lstStyle/>
        <a:p>
          <a:endParaRPr lang="en-US"/>
        </a:p>
      </dgm:t>
    </dgm:pt>
    <dgm:pt modelId="{689471F5-EA62-4CCC-8701-6EA05BFF5E3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 this low-income country with nearly 15 million people, </a:t>
          </a:r>
          <a:r>
            <a:rPr lang="en-US" b="1"/>
            <a:t>roughly half of all families live below the poverty line.</a:t>
          </a:r>
          <a:r>
            <a:rPr lang="en-US"/>
            <a:t> In this low-income country with nearly 15 million people, </a:t>
          </a:r>
          <a:r>
            <a:rPr lang="en-US" b="1"/>
            <a:t>roughly half of all families live below the poverty line.</a:t>
          </a:r>
          <a:r>
            <a:rPr lang="en-US"/>
            <a:t> </a:t>
          </a:r>
        </a:p>
      </dgm:t>
    </dgm:pt>
    <dgm:pt modelId="{36C97550-F754-41B1-9DCF-BF11C60BB2C5}" type="parTrans" cxnId="{BF27DA2C-19D2-4748-A9D9-30D7FDCDE84A}">
      <dgm:prSet/>
      <dgm:spPr/>
      <dgm:t>
        <a:bodyPr/>
        <a:lstStyle/>
        <a:p>
          <a:endParaRPr lang="en-US"/>
        </a:p>
      </dgm:t>
    </dgm:pt>
    <dgm:pt modelId="{FE62AAE7-1D06-4996-AC43-0EAE1928A805}" type="sibTrans" cxnId="{BF27DA2C-19D2-4748-A9D9-30D7FDCDE84A}">
      <dgm:prSet/>
      <dgm:spPr/>
      <dgm:t>
        <a:bodyPr/>
        <a:lstStyle/>
        <a:p>
          <a:endParaRPr lang="en-US"/>
        </a:p>
      </dgm:t>
    </dgm:pt>
    <dgm:pt modelId="{4F32E3C4-C071-4879-8E12-14852E0C3DF4}" type="pres">
      <dgm:prSet presAssocID="{546F203A-FFAF-475E-A800-55E249DAB333}" presName="root" presStyleCnt="0">
        <dgm:presLayoutVars>
          <dgm:dir/>
          <dgm:resizeHandles val="exact"/>
        </dgm:presLayoutVars>
      </dgm:prSet>
      <dgm:spPr/>
    </dgm:pt>
    <dgm:pt modelId="{EA00B26D-1FFD-4EED-A544-979EBA00D368}" type="pres">
      <dgm:prSet presAssocID="{C0F809C7-1A80-4240-AD43-ADA3ADBDEB0D}" presName="compNode" presStyleCnt="0"/>
      <dgm:spPr/>
    </dgm:pt>
    <dgm:pt modelId="{F5B475FD-0F77-4D10-9145-5E93FEFC32C0}" type="pres">
      <dgm:prSet presAssocID="{C0F809C7-1A80-4240-AD43-ADA3ADBDEB0D}" presName="iconBgRect" presStyleLbl="bgShp" presStyleIdx="0" presStyleCnt="3"/>
      <dgm:spPr/>
    </dgm:pt>
    <dgm:pt modelId="{D152BB9C-B540-4309-B595-976CFE23CBE0}" type="pres">
      <dgm:prSet presAssocID="{C0F809C7-1A80-4240-AD43-ADA3ADBDEB0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715ABD29-0C08-475A-885D-C4559BE69B00}" type="pres">
      <dgm:prSet presAssocID="{C0F809C7-1A80-4240-AD43-ADA3ADBDEB0D}" presName="spaceRect" presStyleCnt="0"/>
      <dgm:spPr/>
    </dgm:pt>
    <dgm:pt modelId="{FA595F85-FE88-4515-85B7-7162C2B94FF9}" type="pres">
      <dgm:prSet presAssocID="{C0F809C7-1A80-4240-AD43-ADA3ADBDEB0D}" presName="textRect" presStyleLbl="revTx" presStyleIdx="0" presStyleCnt="3">
        <dgm:presLayoutVars>
          <dgm:chMax val="1"/>
          <dgm:chPref val="1"/>
        </dgm:presLayoutVars>
      </dgm:prSet>
      <dgm:spPr/>
    </dgm:pt>
    <dgm:pt modelId="{FC2C6A58-9721-4796-884A-F78E60A225EA}" type="pres">
      <dgm:prSet presAssocID="{A7229FC2-8194-45FC-8399-446D375B02AE}" presName="sibTrans" presStyleCnt="0"/>
      <dgm:spPr/>
    </dgm:pt>
    <dgm:pt modelId="{C7995585-62E1-453B-BE9E-A5B4EDCB132D}" type="pres">
      <dgm:prSet presAssocID="{F5525A64-1106-4579-8272-E6CD37B9A3E9}" presName="compNode" presStyleCnt="0"/>
      <dgm:spPr/>
    </dgm:pt>
    <dgm:pt modelId="{C05A96C7-1497-4455-8D02-2EB71409D56F}" type="pres">
      <dgm:prSet presAssocID="{F5525A64-1106-4579-8272-E6CD37B9A3E9}" presName="iconBgRect" presStyleLbl="bgShp" presStyleIdx="1" presStyleCnt="3"/>
      <dgm:spPr/>
    </dgm:pt>
    <dgm:pt modelId="{66EE283C-25EA-4699-8947-CC55A3F2307B}" type="pres">
      <dgm:prSet presAssocID="{F5525A64-1106-4579-8272-E6CD37B9A3E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31CDCFC-F11E-446A-A035-6C57D9A781D5}" type="pres">
      <dgm:prSet presAssocID="{F5525A64-1106-4579-8272-E6CD37B9A3E9}" presName="spaceRect" presStyleCnt="0"/>
      <dgm:spPr/>
    </dgm:pt>
    <dgm:pt modelId="{65216512-D635-49D7-8A87-D2DF93F6C662}" type="pres">
      <dgm:prSet presAssocID="{F5525A64-1106-4579-8272-E6CD37B9A3E9}" presName="textRect" presStyleLbl="revTx" presStyleIdx="1" presStyleCnt="3">
        <dgm:presLayoutVars>
          <dgm:chMax val="1"/>
          <dgm:chPref val="1"/>
        </dgm:presLayoutVars>
      </dgm:prSet>
      <dgm:spPr/>
    </dgm:pt>
    <dgm:pt modelId="{A36590C4-4FF1-4062-B984-DA18FD29A30F}" type="pres">
      <dgm:prSet presAssocID="{7F4BC04E-B2EF-4E1A-AB4E-9BE6CA7CF088}" presName="sibTrans" presStyleCnt="0"/>
      <dgm:spPr/>
    </dgm:pt>
    <dgm:pt modelId="{008EF674-3E34-45D5-865C-CB2B4B59889E}" type="pres">
      <dgm:prSet presAssocID="{689471F5-EA62-4CCC-8701-6EA05BFF5E30}" presName="compNode" presStyleCnt="0"/>
      <dgm:spPr/>
    </dgm:pt>
    <dgm:pt modelId="{79D96FE8-2DCE-4895-BD97-CCCCF54C5A59}" type="pres">
      <dgm:prSet presAssocID="{689471F5-EA62-4CCC-8701-6EA05BFF5E30}" presName="iconBgRect" presStyleLbl="bgShp" presStyleIdx="2" presStyleCnt="3"/>
      <dgm:spPr/>
    </dgm:pt>
    <dgm:pt modelId="{C3773747-C2DE-4421-9A85-D62EF3992925}" type="pres">
      <dgm:prSet presAssocID="{689471F5-EA62-4CCC-8701-6EA05BFF5E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7D188986-702F-4E08-8D22-222A1A98C167}" type="pres">
      <dgm:prSet presAssocID="{689471F5-EA62-4CCC-8701-6EA05BFF5E30}" presName="spaceRect" presStyleCnt="0"/>
      <dgm:spPr/>
    </dgm:pt>
    <dgm:pt modelId="{5E60E82E-725C-47B9-B317-29AD89AF8F74}" type="pres">
      <dgm:prSet presAssocID="{689471F5-EA62-4CCC-8701-6EA05BFF5E3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1F95501-C66D-443A-84C9-443D7077B45D}" type="presOf" srcId="{689471F5-EA62-4CCC-8701-6EA05BFF5E30}" destId="{5E60E82E-725C-47B9-B317-29AD89AF8F74}" srcOrd="0" destOrd="0" presId="urn:microsoft.com/office/officeart/2018/5/layout/IconCircleLabelList"/>
    <dgm:cxn modelId="{F92FBF12-B9D7-4BCC-9418-038F86CDA72B}" srcId="{546F203A-FFAF-475E-A800-55E249DAB333}" destId="{C0F809C7-1A80-4240-AD43-ADA3ADBDEB0D}" srcOrd="0" destOrd="0" parTransId="{30149298-EED5-4A04-A2D8-2C73A8F0DAFC}" sibTransId="{A7229FC2-8194-45FC-8399-446D375B02AE}"/>
    <dgm:cxn modelId="{BF27DA2C-19D2-4748-A9D9-30D7FDCDE84A}" srcId="{546F203A-FFAF-475E-A800-55E249DAB333}" destId="{689471F5-EA62-4CCC-8701-6EA05BFF5E30}" srcOrd="2" destOrd="0" parTransId="{36C97550-F754-41B1-9DCF-BF11C60BB2C5}" sibTransId="{FE62AAE7-1D06-4996-AC43-0EAE1928A805}"/>
    <dgm:cxn modelId="{F776C45D-6518-4AC4-892A-2C7909C161CD}" srcId="{546F203A-FFAF-475E-A800-55E249DAB333}" destId="{F5525A64-1106-4579-8272-E6CD37B9A3E9}" srcOrd="1" destOrd="0" parTransId="{C88D89A9-1021-49E0-B3AA-D36D42DE1CAF}" sibTransId="{7F4BC04E-B2EF-4E1A-AB4E-9BE6CA7CF088}"/>
    <dgm:cxn modelId="{FD4FCC54-B3E5-4354-AE9D-6C72C184709C}" type="presOf" srcId="{F5525A64-1106-4579-8272-E6CD37B9A3E9}" destId="{65216512-D635-49D7-8A87-D2DF93F6C662}" srcOrd="0" destOrd="0" presId="urn:microsoft.com/office/officeart/2018/5/layout/IconCircleLabelList"/>
    <dgm:cxn modelId="{A66FF082-4463-499D-9F8E-591FB954C4A2}" type="presOf" srcId="{546F203A-FFAF-475E-A800-55E249DAB333}" destId="{4F32E3C4-C071-4879-8E12-14852E0C3DF4}" srcOrd="0" destOrd="0" presId="urn:microsoft.com/office/officeart/2018/5/layout/IconCircleLabelList"/>
    <dgm:cxn modelId="{9224E9D8-C596-48DD-9062-9EACFC3B4403}" type="presOf" srcId="{C0F809C7-1A80-4240-AD43-ADA3ADBDEB0D}" destId="{FA595F85-FE88-4515-85B7-7162C2B94FF9}" srcOrd="0" destOrd="0" presId="urn:microsoft.com/office/officeart/2018/5/layout/IconCircleLabelList"/>
    <dgm:cxn modelId="{C1DF97F1-B644-47EF-B5AF-8BBB1362C777}" type="presParOf" srcId="{4F32E3C4-C071-4879-8E12-14852E0C3DF4}" destId="{EA00B26D-1FFD-4EED-A544-979EBA00D368}" srcOrd="0" destOrd="0" presId="urn:microsoft.com/office/officeart/2018/5/layout/IconCircleLabelList"/>
    <dgm:cxn modelId="{EBF691C4-26BD-4E24-8513-109EC6677FED}" type="presParOf" srcId="{EA00B26D-1FFD-4EED-A544-979EBA00D368}" destId="{F5B475FD-0F77-4D10-9145-5E93FEFC32C0}" srcOrd="0" destOrd="0" presId="urn:microsoft.com/office/officeart/2018/5/layout/IconCircleLabelList"/>
    <dgm:cxn modelId="{00D51578-154D-46A2-B7E7-13F70EAC29B0}" type="presParOf" srcId="{EA00B26D-1FFD-4EED-A544-979EBA00D368}" destId="{D152BB9C-B540-4309-B595-976CFE23CBE0}" srcOrd="1" destOrd="0" presId="urn:microsoft.com/office/officeart/2018/5/layout/IconCircleLabelList"/>
    <dgm:cxn modelId="{F3D41189-9D92-466F-BF05-57F0B2ED7E67}" type="presParOf" srcId="{EA00B26D-1FFD-4EED-A544-979EBA00D368}" destId="{715ABD29-0C08-475A-885D-C4559BE69B00}" srcOrd="2" destOrd="0" presId="urn:microsoft.com/office/officeart/2018/5/layout/IconCircleLabelList"/>
    <dgm:cxn modelId="{813F109A-C6A7-4E95-9DD6-123289FBAD8D}" type="presParOf" srcId="{EA00B26D-1FFD-4EED-A544-979EBA00D368}" destId="{FA595F85-FE88-4515-85B7-7162C2B94FF9}" srcOrd="3" destOrd="0" presId="urn:microsoft.com/office/officeart/2018/5/layout/IconCircleLabelList"/>
    <dgm:cxn modelId="{111ADA29-45DE-4C0F-B878-A5AF2E3F11BA}" type="presParOf" srcId="{4F32E3C4-C071-4879-8E12-14852E0C3DF4}" destId="{FC2C6A58-9721-4796-884A-F78E60A225EA}" srcOrd="1" destOrd="0" presId="urn:microsoft.com/office/officeart/2018/5/layout/IconCircleLabelList"/>
    <dgm:cxn modelId="{B2AC5E73-150B-43B7-9DDE-37C1ABFFC28D}" type="presParOf" srcId="{4F32E3C4-C071-4879-8E12-14852E0C3DF4}" destId="{C7995585-62E1-453B-BE9E-A5B4EDCB132D}" srcOrd="2" destOrd="0" presId="urn:microsoft.com/office/officeart/2018/5/layout/IconCircleLabelList"/>
    <dgm:cxn modelId="{2DDD5E45-CB9A-4DD1-8265-3773504BC27A}" type="presParOf" srcId="{C7995585-62E1-453B-BE9E-A5B4EDCB132D}" destId="{C05A96C7-1497-4455-8D02-2EB71409D56F}" srcOrd="0" destOrd="0" presId="urn:microsoft.com/office/officeart/2018/5/layout/IconCircleLabelList"/>
    <dgm:cxn modelId="{FC9DC2BE-3661-4183-BAB0-27E0528929FB}" type="presParOf" srcId="{C7995585-62E1-453B-BE9E-A5B4EDCB132D}" destId="{66EE283C-25EA-4699-8947-CC55A3F2307B}" srcOrd="1" destOrd="0" presId="urn:microsoft.com/office/officeart/2018/5/layout/IconCircleLabelList"/>
    <dgm:cxn modelId="{395711F1-F59B-4525-BFE5-C406583BDD24}" type="presParOf" srcId="{C7995585-62E1-453B-BE9E-A5B4EDCB132D}" destId="{131CDCFC-F11E-446A-A035-6C57D9A781D5}" srcOrd="2" destOrd="0" presId="urn:microsoft.com/office/officeart/2018/5/layout/IconCircleLabelList"/>
    <dgm:cxn modelId="{A86BD112-A4C7-4EB2-B7E9-E8760D82E31F}" type="presParOf" srcId="{C7995585-62E1-453B-BE9E-A5B4EDCB132D}" destId="{65216512-D635-49D7-8A87-D2DF93F6C662}" srcOrd="3" destOrd="0" presId="urn:microsoft.com/office/officeart/2018/5/layout/IconCircleLabelList"/>
    <dgm:cxn modelId="{4FA818AF-11FF-4428-B538-0090973CE808}" type="presParOf" srcId="{4F32E3C4-C071-4879-8E12-14852E0C3DF4}" destId="{A36590C4-4FF1-4062-B984-DA18FD29A30F}" srcOrd="3" destOrd="0" presId="urn:microsoft.com/office/officeart/2018/5/layout/IconCircleLabelList"/>
    <dgm:cxn modelId="{07A47217-8632-430F-A40E-AE1102164199}" type="presParOf" srcId="{4F32E3C4-C071-4879-8E12-14852E0C3DF4}" destId="{008EF674-3E34-45D5-865C-CB2B4B59889E}" srcOrd="4" destOrd="0" presId="urn:microsoft.com/office/officeart/2018/5/layout/IconCircleLabelList"/>
    <dgm:cxn modelId="{605F6022-B1F6-430B-8323-605F31C62C14}" type="presParOf" srcId="{008EF674-3E34-45D5-865C-CB2B4B59889E}" destId="{79D96FE8-2DCE-4895-BD97-CCCCF54C5A59}" srcOrd="0" destOrd="0" presId="urn:microsoft.com/office/officeart/2018/5/layout/IconCircleLabelList"/>
    <dgm:cxn modelId="{6A183E01-E060-4F54-8F1B-2ADD9A3C014E}" type="presParOf" srcId="{008EF674-3E34-45D5-865C-CB2B4B59889E}" destId="{C3773747-C2DE-4421-9A85-D62EF3992925}" srcOrd="1" destOrd="0" presId="urn:microsoft.com/office/officeart/2018/5/layout/IconCircleLabelList"/>
    <dgm:cxn modelId="{62CB7D10-5391-4BE4-9EF2-31C00394C5D8}" type="presParOf" srcId="{008EF674-3E34-45D5-865C-CB2B4B59889E}" destId="{7D188986-702F-4E08-8D22-222A1A98C167}" srcOrd="2" destOrd="0" presId="urn:microsoft.com/office/officeart/2018/5/layout/IconCircleLabelList"/>
    <dgm:cxn modelId="{717D138E-FC77-4F0F-A091-110111B418CE}" type="presParOf" srcId="{008EF674-3E34-45D5-865C-CB2B4B59889E}" destId="{5E60E82E-725C-47B9-B317-29AD89AF8F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60F81-63E3-4721-9834-44325114C276}">
      <dsp:nvSpPr>
        <dsp:cNvPr id="0" name=""/>
        <dsp:cNvSpPr/>
      </dsp:nvSpPr>
      <dsp:spPr>
        <a:xfrm>
          <a:off x="0" y="649"/>
          <a:ext cx="5889686" cy="1519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44E87-F5AA-4C4A-A798-8FF09B36627A}">
      <dsp:nvSpPr>
        <dsp:cNvPr id="0" name=""/>
        <dsp:cNvSpPr/>
      </dsp:nvSpPr>
      <dsp:spPr>
        <a:xfrm>
          <a:off x="459622" y="342517"/>
          <a:ext cx="835676" cy="8356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D8CEF-7933-432C-BD59-D765BB11E6EA}">
      <dsp:nvSpPr>
        <dsp:cNvPr id="0" name=""/>
        <dsp:cNvSpPr/>
      </dsp:nvSpPr>
      <dsp:spPr>
        <a:xfrm>
          <a:off x="1754920" y="649"/>
          <a:ext cx="4134765" cy="151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04" tIns="160804" rIns="160804" bIns="16080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Amada in the agricultural business, raising pigs.</a:t>
          </a:r>
        </a:p>
      </dsp:txBody>
      <dsp:txXfrm>
        <a:off x="1754920" y="649"/>
        <a:ext cx="4134765" cy="1519412"/>
      </dsp:txXfrm>
    </dsp:sp>
    <dsp:sp modelId="{87449C64-A819-40DE-A12F-794A1384F963}">
      <dsp:nvSpPr>
        <dsp:cNvPr id="0" name=""/>
        <dsp:cNvSpPr/>
      </dsp:nvSpPr>
      <dsp:spPr>
        <a:xfrm>
          <a:off x="0" y="1899914"/>
          <a:ext cx="5889686" cy="1519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FD92C-5832-438B-BACB-EFF8A71883B6}">
      <dsp:nvSpPr>
        <dsp:cNvPr id="0" name=""/>
        <dsp:cNvSpPr/>
      </dsp:nvSpPr>
      <dsp:spPr>
        <a:xfrm>
          <a:off x="459622" y="2241782"/>
          <a:ext cx="835676" cy="8356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F4749-3D05-4154-9E50-17123E060E8D}">
      <dsp:nvSpPr>
        <dsp:cNvPr id="0" name=""/>
        <dsp:cNvSpPr/>
      </dsp:nvSpPr>
      <dsp:spPr>
        <a:xfrm>
          <a:off x="1754920" y="1899914"/>
          <a:ext cx="4134765" cy="151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04" tIns="160804" rIns="160804" bIns="16080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cs typeface="Arial"/>
            </a:rPr>
            <a:t>Amada lives in Guatemala; she </a:t>
          </a:r>
          <a:r>
            <a:rPr lang="en-US" sz="2400" kern="1200"/>
            <a:t>is a married woman and has three kids.</a:t>
          </a:r>
        </a:p>
      </dsp:txBody>
      <dsp:txXfrm>
        <a:off x="1754920" y="1899914"/>
        <a:ext cx="4134765" cy="1519412"/>
      </dsp:txXfrm>
    </dsp:sp>
    <dsp:sp modelId="{1064C87B-C6A2-4F63-9556-439A59FD1D8B}">
      <dsp:nvSpPr>
        <dsp:cNvPr id="0" name=""/>
        <dsp:cNvSpPr/>
      </dsp:nvSpPr>
      <dsp:spPr>
        <a:xfrm>
          <a:off x="0" y="3799179"/>
          <a:ext cx="5889686" cy="1519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3E2BD-FB1C-4D37-98C5-A51371659F2D}">
      <dsp:nvSpPr>
        <dsp:cNvPr id="0" name=""/>
        <dsp:cNvSpPr/>
      </dsp:nvSpPr>
      <dsp:spPr>
        <a:xfrm>
          <a:off x="459622" y="4141047"/>
          <a:ext cx="835676" cy="8356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86FA3-DA69-4014-82EE-A57CA6450B99}">
      <dsp:nvSpPr>
        <dsp:cNvPr id="0" name=""/>
        <dsp:cNvSpPr/>
      </dsp:nvSpPr>
      <dsp:spPr>
        <a:xfrm>
          <a:off x="1754920" y="3799179"/>
          <a:ext cx="4134765" cy="151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04" tIns="160804" rIns="160804" bIns="16080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Amada would like to save up money to send her children to college.</a:t>
          </a:r>
        </a:p>
      </dsp:txBody>
      <dsp:txXfrm>
        <a:off x="1754920" y="3799179"/>
        <a:ext cx="4134765" cy="1519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475FD-0F77-4D10-9145-5E93FEFC32C0}">
      <dsp:nvSpPr>
        <dsp:cNvPr id="0" name=""/>
        <dsp:cNvSpPr/>
      </dsp:nvSpPr>
      <dsp:spPr>
        <a:xfrm>
          <a:off x="635247" y="739603"/>
          <a:ext cx="1784250" cy="1784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2BB9C-B540-4309-B595-976CFE23CBE0}">
      <dsp:nvSpPr>
        <dsp:cNvPr id="0" name=""/>
        <dsp:cNvSpPr/>
      </dsp:nvSpPr>
      <dsp:spPr>
        <a:xfrm>
          <a:off x="1015497" y="1119853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95F85-FE88-4515-85B7-7162C2B94FF9}">
      <dsp:nvSpPr>
        <dsp:cNvPr id="0" name=""/>
        <dsp:cNvSpPr/>
      </dsp:nvSpPr>
      <dsp:spPr>
        <a:xfrm>
          <a:off x="64872" y="3079603"/>
          <a:ext cx="2925000" cy="1287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Guatemala's economy, contributing 25 per cent of GDP, employing over half the labor force and providing two thirds of exports, mostly </a:t>
          </a:r>
          <a:r>
            <a:rPr lang="en-US" sz="1100" b="1" kern="1200"/>
            <a:t>coffee, sugar, bananas and beef</a:t>
          </a:r>
          <a:r>
            <a:rPr lang="en-US" sz="1100" kern="1200"/>
            <a:t>. Guatemala's three main staple foods are maize, beans and rice.</a:t>
          </a:r>
        </a:p>
      </dsp:txBody>
      <dsp:txXfrm>
        <a:off x="64872" y="3079603"/>
        <a:ext cx="2925000" cy="1287284"/>
      </dsp:txXfrm>
    </dsp:sp>
    <dsp:sp modelId="{C05A96C7-1497-4455-8D02-2EB71409D56F}">
      <dsp:nvSpPr>
        <dsp:cNvPr id="0" name=""/>
        <dsp:cNvSpPr/>
      </dsp:nvSpPr>
      <dsp:spPr>
        <a:xfrm>
          <a:off x="4072122" y="739603"/>
          <a:ext cx="1784250" cy="178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E283C-25EA-4699-8947-CC55A3F2307B}">
      <dsp:nvSpPr>
        <dsp:cNvPr id="0" name=""/>
        <dsp:cNvSpPr/>
      </dsp:nvSpPr>
      <dsp:spPr>
        <a:xfrm>
          <a:off x="4452372" y="1119853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16512-D635-49D7-8A87-D2DF93F6C662}">
      <dsp:nvSpPr>
        <dsp:cNvPr id="0" name=""/>
        <dsp:cNvSpPr/>
      </dsp:nvSpPr>
      <dsp:spPr>
        <a:xfrm>
          <a:off x="3501747" y="3079603"/>
          <a:ext cx="2925000" cy="1287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Public education is not free in Guatemala and many families cannot afford to send more than one child to school. As a result, in indigenous Guatemalan communities only </a:t>
          </a:r>
          <a:r>
            <a:rPr lang="en-US" sz="1100" b="1" kern="1200"/>
            <a:t>1 in 10 children ever reach high school</a:t>
          </a:r>
          <a:r>
            <a:rPr lang="en-US" sz="1100" kern="1200"/>
            <a:t>.</a:t>
          </a:r>
        </a:p>
      </dsp:txBody>
      <dsp:txXfrm>
        <a:off x="3501747" y="3079603"/>
        <a:ext cx="2925000" cy="1287284"/>
      </dsp:txXfrm>
    </dsp:sp>
    <dsp:sp modelId="{79D96FE8-2DCE-4895-BD97-CCCCF54C5A59}">
      <dsp:nvSpPr>
        <dsp:cNvPr id="0" name=""/>
        <dsp:cNvSpPr/>
      </dsp:nvSpPr>
      <dsp:spPr>
        <a:xfrm>
          <a:off x="7508998" y="739603"/>
          <a:ext cx="1784250" cy="1784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73747-C2DE-4421-9A85-D62EF3992925}">
      <dsp:nvSpPr>
        <dsp:cNvPr id="0" name=""/>
        <dsp:cNvSpPr/>
      </dsp:nvSpPr>
      <dsp:spPr>
        <a:xfrm>
          <a:off x="7889248" y="1119853"/>
          <a:ext cx="1023750" cy="1023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0E82E-725C-47B9-B317-29AD89AF8F74}">
      <dsp:nvSpPr>
        <dsp:cNvPr id="0" name=""/>
        <dsp:cNvSpPr/>
      </dsp:nvSpPr>
      <dsp:spPr>
        <a:xfrm>
          <a:off x="6938623" y="3079603"/>
          <a:ext cx="2925000" cy="1287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In this low-income country with nearly 15 million people, </a:t>
          </a:r>
          <a:r>
            <a:rPr lang="en-US" sz="1100" b="1" kern="1200"/>
            <a:t>roughly half of all families live below the poverty line.</a:t>
          </a:r>
          <a:r>
            <a:rPr lang="en-US" sz="1100" kern="1200"/>
            <a:t> In this low-income country with nearly 15 million people, </a:t>
          </a:r>
          <a:r>
            <a:rPr lang="en-US" sz="1100" b="1" kern="1200"/>
            <a:t>roughly half of all families live below the poverty line.</a:t>
          </a:r>
          <a:r>
            <a:rPr lang="en-US" sz="1100" kern="1200"/>
            <a:t> </a:t>
          </a:r>
        </a:p>
      </dsp:txBody>
      <dsp:txXfrm>
        <a:off x="6938623" y="3079603"/>
        <a:ext cx="2925000" cy="1287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2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4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3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9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6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46CE7D5-CF57-46EF-B807-FDD0502418D4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5180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42">
            <a:extLst>
              <a:ext uri="{FF2B5EF4-FFF2-40B4-BE49-F238E27FC236}">
                <a16:creationId xmlns:a16="http://schemas.microsoft.com/office/drawing/2014/main" id="{780A32A6-DA7D-4F2C-98FB-090B13067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4">
            <a:extLst>
              <a:ext uri="{FF2B5EF4-FFF2-40B4-BE49-F238E27FC236}">
                <a16:creationId xmlns:a16="http://schemas.microsoft.com/office/drawing/2014/main" id="{482709BF-3BCA-4FF7-A988-B7DF8A32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2" name="Picture 146">
            <a:extLst>
              <a:ext uri="{FF2B5EF4-FFF2-40B4-BE49-F238E27FC236}">
                <a16:creationId xmlns:a16="http://schemas.microsoft.com/office/drawing/2014/main" id="{9FEB1ACB-6F60-4E06-AA2C-11F345C7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4" name="Rectangle 148">
            <a:extLst>
              <a:ext uri="{FF2B5EF4-FFF2-40B4-BE49-F238E27FC236}">
                <a16:creationId xmlns:a16="http://schemas.microsoft.com/office/drawing/2014/main" id="{E4003C76-212B-44F4-99E4-066DBDE6C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50">
            <a:extLst>
              <a:ext uri="{FF2B5EF4-FFF2-40B4-BE49-F238E27FC236}">
                <a16:creationId xmlns:a16="http://schemas.microsoft.com/office/drawing/2014/main" id="{C9789602-BA32-46D5-8D6C-E97FB2D5F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7869" y="0"/>
            <a:ext cx="594997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view of a large city&#10;&#10;Description generated with very high confidence">
            <a:extLst>
              <a:ext uri="{FF2B5EF4-FFF2-40B4-BE49-F238E27FC236}">
                <a16:creationId xmlns:a16="http://schemas.microsoft.com/office/drawing/2014/main" id="{7DFA4D8D-AA06-4D75-8E74-E66BFFC49F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759" r="-2" b="-2"/>
          <a:stretch/>
        </p:blipFill>
        <p:spPr>
          <a:xfrm>
            <a:off x="1007760" y="10"/>
            <a:ext cx="4430108" cy="34219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2F8F080-C698-48B3-A9AB-FD0687A1BF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066" r="6608" b="-2"/>
          <a:stretch/>
        </p:blipFill>
        <p:spPr>
          <a:xfrm>
            <a:off x="1007761" y="3432139"/>
            <a:ext cx="4430108" cy="34258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8" name="Rectangle 152">
            <a:extLst>
              <a:ext uri="{FF2B5EF4-FFF2-40B4-BE49-F238E27FC236}">
                <a16:creationId xmlns:a16="http://schemas.microsoft.com/office/drawing/2014/main" id="{F1D2D50D-23B0-4923-B7F9-451C903E6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F7469-A0E3-45A4-93F9-FB1192D3E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2043" y="3428998"/>
            <a:ext cx="4169925" cy="2268559"/>
          </a:xfrm>
        </p:spPr>
        <p:txBody>
          <a:bodyPr>
            <a:normAutofit/>
          </a:bodyPr>
          <a:lstStyle/>
          <a:p>
            <a:r>
              <a:rPr lang="en-US">
                <a:cs typeface="Arial"/>
              </a:rPr>
              <a:t>Amada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2609288C-0C29-4E6D-A814-9CCD13081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447" y="2268786"/>
            <a:ext cx="4009521" cy="1160213"/>
          </a:xfrm>
        </p:spPr>
        <p:txBody>
          <a:bodyPr>
            <a:normAutofit/>
          </a:bodyPr>
          <a:lstStyle/>
          <a:p>
            <a:r>
              <a:rPr lang="en-US">
                <a:cs typeface="Arial"/>
              </a:rPr>
              <a:t>By. Bailey, </a:t>
            </a:r>
            <a:r>
              <a:rPr lang="en-US" err="1">
                <a:cs typeface="Arial"/>
              </a:rPr>
              <a:t>Cheridan</a:t>
            </a:r>
            <a:r>
              <a:rPr lang="en-US">
                <a:cs typeface="Arial"/>
              </a:rPr>
              <a:t>, Amaya, Yashiyah</a:t>
            </a:r>
            <a:endParaRPr lang="en-US" err="1"/>
          </a:p>
        </p:txBody>
      </p:sp>
      <p:sp>
        <p:nvSpPr>
          <p:cNvPr id="150" name="Rectangle 154">
            <a:extLst>
              <a:ext uri="{FF2B5EF4-FFF2-40B4-BE49-F238E27FC236}">
                <a16:creationId xmlns:a16="http://schemas.microsoft.com/office/drawing/2014/main" id="{544BF05D-902A-45E1-8650-EFD6845A9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8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E7D395-0531-4A17-A276-FDA3EB77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E0D67-6AF2-4E05-9787-2AB69230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814" y="1150629"/>
            <a:ext cx="2856582" cy="3313671"/>
          </a:xfrm>
        </p:spPr>
        <p:txBody>
          <a:bodyPr>
            <a:normAutofit/>
          </a:bodyPr>
          <a:lstStyle/>
          <a:p>
            <a:pPr algn="l"/>
            <a:r>
              <a:rPr lang="en-US" sz="6000">
                <a:solidFill>
                  <a:schemeClr val="bg1"/>
                </a:solidFill>
                <a:cs typeface="Arial"/>
              </a:rPr>
              <a:t>About Amada </a:t>
            </a:r>
            <a:r>
              <a:rPr lang="en-US" sz="3200">
                <a:solidFill>
                  <a:schemeClr val="bg1"/>
                </a:solidFill>
                <a:cs typeface="Arial"/>
              </a:rPr>
              <a:t>                               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4BEB886-F20D-42AA-A3EE-CC5248DF7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68483"/>
              </p:ext>
            </p:extLst>
          </p:nvPr>
        </p:nvGraphicFramePr>
        <p:xfrm>
          <a:off x="5607824" y="897534"/>
          <a:ext cx="5889686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8" descr="A picture containing sitting, sky&#10;&#10;Description generated with high confidence">
            <a:extLst>
              <a:ext uri="{FF2B5EF4-FFF2-40B4-BE49-F238E27FC236}">
                <a16:creationId xmlns:a16="http://schemas.microsoft.com/office/drawing/2014/main" id="{E072D62F-DA26-4606-AA5C-5E160415A0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2891" y="113556"/>
            <a:ext cx="2743200" cy="5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56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A39A74-42FD-4770-933D-7A4CD40C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C0DB73-13F2-442C-A7EE-F9B260CD6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EFFE89-27EE-48B3-A446-BA710286A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8EDEF0-D47D-43DB-A3B3-5968B1B6D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165464-B43B-4D11-BF16-D871418D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CAAA88-D854-47B3-A200-E9F085B4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F22D3-E09E-47D6-8B40-3C227498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041" y="879942"/>
            <a:ext cx="4203364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>
                <a:cs typeface="Arial"/>
              </a:rPr>
              <a:t>Goal </a:t>
            </a:r>
            <a:r>
              <a:rPr lang="en-US" sz="1900">
                <a:cs typeface="Arial"/>
              </a:rPr>
              <a:t>                                              </a:t>
            </a:r>
            <a:endParaRPr lang="en-US" sz="19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274962-CBA6-4F61-BED4-0D8D67F6C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761" y="0"/>
            <a:ext cx="44252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arm scene">
            <a:extLst>
              <a:ext uri="{FF2B5EF4-FFF2-40B4-BE49-F238E27FC236}">
                <a16:creationId xmlns:a16="http://schemas.microsoft.com/office/drawing/2014/main" id="{3BE6FF7B-04C7-4A0A-9D32-CEFCB2C62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4116" y="1475904"/>
            <a:ext cx="3771278" cy="3771278"/>
          </a:xfrm>
          <a:prstGeom prst="rect">
            <a:avLst/>
          </a:prstGeom>
          <a:ln w="12700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7FC4B6C-C0EE-4DB7-8E51-E133757C1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2800" y="222987"/>
            <a:ext cx="3932516" cy="637864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446C-A61E-47C9-967B-04A5CD266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831" y="1879588"/>
            <a:ext cx="4210990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en-US">
                <a:cs typeface="Arial"/>
              </a:rPr>
              <a:t>Are goal being to lend $100 to Amada so, she can buy animal feed, vitamins and other supplies to raise her livestock.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F92D5F-F04C-4E2F-9080-5DAFC318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>
            <a:extLst>
              <a:ext uri="{FF2B5EF4-FFF2-40B4-BE49-F238E27FC236}">
                <a16:creationId xmlns:a16="http://schemas.microsoft.com/office/drawing/2014/main" id="{B59CD79B-13FF-4DE6-AF06-77B560C62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2">
            <a:extLst>
              <a:ext uri="{FF2B5EF4-FFF2-40B4-BE49-F238E27FC236}">
                <a16:creationId xmlns:a16="http://schemas.microsoft.com/office/drawing/2014/main" id="{402D77BF-B8EB-4AFE-AC21-08C836EF1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FC268F-7A08-489D-810D-908BF25F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REASONS                      </a:t>
            </a:r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5FCEE82A-BA69-4EEF-8112-6664267593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642357"/>
              </p:ext>
            </p:extLst>
          </p:nvPr>
        </p:nvGraphicFramePr>
        <p:xfrm>
          <a:off x="1648525" y="1462111"/>
          <a:ext cx="9928496" cy="510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62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24A1565-B7E1-4C59-84A2-5831F116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B8B134C-47B2-49B8-B810-2931B20E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550BD34-8417-42DB-BEA7-96B1E4156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E04A24D-ECF7-4024-BAC2-981BA69CF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1C3D135-9831-45A9-8FBE-2A2548C8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8375ABF-52E0-4C78-B2CF-0A949D7D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DE998-6635-4905-BE27-E8511B204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en-US" sz="2400">
                <a:cs typeface="Arial"/>
              </a:rPr>
              <a:t>Facts about reason 1                            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0BB8-EEDD-49BC-87CD-A81054551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969505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en-US" sz="1800">
                <a:ea typeface="+mn-lt"/>
                <a:cs typeface="+mn-lt"/>
              </a:rPr>
              <a:t> In its wide variety of products grown in the country, it is well known for its coffee, banana and sugar crops, which are the main products.</a:t>
            </a:r>
          </a:p>
          <a:p>
            <a:pPr marL="344170" indent="-344170"/>
            <a:r>
              <a:rPr lang="en-US" sz="1800">
                <a:ea typeface="+mn-lt"/>
                <a:cs typeface="+mn-lt"/>
              </a:rPr>
              <a:t>42% of Guatemalan citizens do NOT have access to clean water</a:t>
            </a:r>
            <a:endParaRPr lang="en-US" sz="1800">
              <a:cs typeface="Arial" panose="020B0604020202020204"/>
            </a:endParaRPr>
          </a:p>
          <a:p>
            <a:pPr marL="344170" indent="-344170"/>
            <a:endParaRPr lang="en-US" sz="1800">
              <a:cs typeface="Arial" panose="020B0604020202020204"/>
            </a:endParaRPr>
          </a:p>
          <a:p>
            <a:pPr marL="344170" indent="-344170"/>
            <a:endParaRPr lang="en-US" sz="1800">
              <a:cs typeface="Arial" panose="020B0604020202020204"/>
            </a:endParaRPr>
          </a:p>
        </p:txBody>
      </p:sp>
      <p:pic>
        <p:nvPicPr>
          <p:cNvPr id="30" name="Graphic 29" descr="Earth Globe Europe-Africa">
            <a:extLst>
              <a:ext uri="{FF2B5EF4-FFF2-40B4-BE49-F238E27FC236}">
                <a16:creationId xmlns:a16="http://schemas.microsoft.com/office/drawing/2014/main" id="{6BD6E552-B779-4DDA-90B2-7B0BBF2B6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9769" y="253081"/>
            <a:ext cx="5173560" cy="612246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34BB1BDF-EAFF-49B6-ABF3-7F9B3201C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ightbulb">
            <a:extLst>
              <a:ext uri="{FF2B5EF4-FFF2-40B4-BE49-F238E27FC236}">
                <a16:creationId xmlns:a16="http://schemas.microsoft.com/office/drawing/2014/main" id="{0AF3C697-F2BA-4B7B-9362-60DC1D7902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085286" y="1749074"/>
            <a:ext cx="3771278" cy="377127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013375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26C05E93-9EA7-4035-A9CB-856957F54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DF8CC278-7FC1-473F-9200-5ECE81A2B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03CDAA77-E643-4455-8F0D-C3D925B2E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D2B2654F-3E68-44D7-A592-E8D6FCF7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17A8F27-4D42-4E93-9612-A76626E49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74F09F6-99F4-44FC-8E9E-DB0D7210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D97BD-DF99-41AB-9EE2-ABF52D82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640828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Facts about reason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DBA3-9D9B-4B30-8C7C-483679D8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640829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en-US" sz="1800">
                <a:cs typeface="Arial"/>
              </a:rPr>
              <a:t>59.3% of Guatemala's population is below the poverty line.</a:t>
            </a:r>
          </a:p>
          <a:p>
            <a:pPr marL="344170" indent="-344170"/>
            <a:r>
              <a:rPr lang="en-US" sz="1800">
                <a:ea typeface="+mn-lt"/>
                <a:cs typeface="+mn-lt"/>
              </a:rPr>
              <a:t>45% of the population over the age of 15 is illiterate</a:t>
            </a:r>
            <a:endParaRPr lang="en-US" sz="1800">
              <a:cs typeface="Arial"/>
            </a:endParaRPr>
          </a:p>
          <a:p>
            <a:pPr marL="344170" indent="-344170"/>
            <a:endParaRPr lang="en-US" sz="1800">
              <a:cs typeface="Arial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07EC6488-1B26-4241-805F-E9A6AE383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206" y="641225"/>
            <a:ext cx="4330179" cy="557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Graphic 97" descr="Group">
            <a:extLst>
              <a:ext uri="{FF2B5EF4-FFF2-40B4-BE49-F238E27FC236}">
                <a16:creationId xmlns:a16="http://schemas.microsoft.com/office/drawing/2014/main" id="{C30C31B7-BCC6-46EA-B79B-E1CCB5410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7760" y="1579884"/>
            <a:ext cx="4424166" cy="3705299"/>
          </a:xfrm>
          <a:prstGeom prst="rect">
            <a:avLst/>
          </a:prstGeom>
          <a:ln>
            <a:noFill/>
          </a:ln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02FB948A-2BB9-4C6C-AF1B-65585E5C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0325" y="887362"/>
            <a:ext cx="3840578" cy="5072946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3DDA0DD-CBE7-4893-827C-CC376A232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40" descr="Lightbulb">
            <a:extLst>
              <a:ext uri="{FF2B5EF4-FFF2-40B4-BE49-F238E27FC236}">
                <a16:creationId xmlns:a16="http://schemas.microsoft.com/office/drawing/2014/main" id="{6963703E-13E8-47A3-896B-1FD00D1F99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86787" y="1302627"/>
            <a:ext cx="3994617" cy="399461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729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26">
            <a:extLst>
              <a:ext uri="{FF2B5EF4-FFF2-40B4-BE49-F238E27FC236}">
                <a16:creationId xmlns:a16="http://schemas.microsoft.com/office/drawing/2014/main" id="{B7187063-E587-4FED-8CE6-2122248E4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8">
            <a:extLst>
              <a:ext uri="{FF2B5EF4-FFF2-40B4-BE49-F238E27FC236}">
                <a16:creationId xmlns:a16="http://schemas.microsoft.com/office/drawing/2014/main" id="{37E7ED2D-1C71-44BD-9479-251D8C302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3" name="Picture 30">
            <a:extLst>
              <a:ext uri="{FF2B5EF4-FFF2-40B4-BE49-F238E27FC236}">
                <a16:creationId xmlns:a16="http://schemas.microsoft.com/office/drawing/2014/main" id="{6214A19D-E353-4EA9-9D76-FA2D65D5E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4" name="Rectangle 32">
            <a:extLst>
              <a:ext uri="{FF2B5EF4-FFF2-40B4-BE49-F238E27FC236}">
                <a16:creationId xmlns:a16="http://schemas.microsoft.com/office/drawing/2014/main" id="{11EFEBD7-D58C-4FA3-B282-6129152CA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34">
            <a:extLst>
              <a:ext uri="{FF2B5EF4-FFF2-40B4-BE49-F238E27FC236}">
                <a16:creationId xmlns:a16="http://schemas.microsoft.com/office/drawing/2014/main" id="{C5D6CB44-4B28-4852-BD28-A7CFEF79C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E20AE96B-ABAF-4F1E-988C-2A67102AB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AA580-C194-4FDC-BABB-FC79E091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Facts about reason 3</a:t>
            </a:r>
            <a:endParaRPr lang="en-US"/>
          </a:p>
        </p:txBody>
      </p:sp>
      <p:pic>
        <p:nvPicPr>
          <p:cNvPr id="7" name="Graphic 6" descr="Money">
            <a:extLst>
              <a:ext uri="{FF2B5EF4-FFF2-40B4-BE49-F238E27FC236}">
                <a16:creationId xmlns:a16="http://schemas.microsoft.com/office/drawing/2014/main" id="{DA30371B-E3D0-4B87-8A4F-D9B10D44E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5505" y="445551"/>
            <a:ext cx="4397683" cy="527470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FBEA6-E393-4AC4-A7A1-346571E2D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576" y="2052116"/>
            <a:ext cx="5131324" cy="3997828"/>
          </a:xfrm>
        </p:spPr>
        <p:txBody>
          <a:bodyPr>
            <a:normAutofit/>
          </a:bodyPr>
          <a:lstStyle/>
          <a:p>
            <a:pPr marL="344170" indent="-344170"/>
            <a:r>
              <a:rPr lang="en-US" b="1">
                <a:ea typeface="+mn-lt"/>
                <a:cs typeface="+mn-lt"/>
              </a:rPr>
              <a:t>A person working in Guatemala typically earns around 6,860 GTQ per month.</a:t>
            </a:r>
            <a:endParaRPr lang="en-US">
              <a:cs typeface="Arial"/>
            </a:endParaRPr>
          </a:p>
        </p:txBody>
      </p:sp>
      <p:sp>
        <p:nvSpPr>
          <p:cNvPr id="67" name="Rectangle 38">
            <a:extLst>
              <a:ext uri="{FF2B5EF4-FFF2-40B4-BE49-F238E27FC236}">
                <a16:creationId xmlns:a16="http://schemas.microsoft.com/office/drawing/2014/main" id="{858913C3-F988-4D9A-B3AA-C4F77A581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78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" name="Picture 4" descr="A close up of a dog looking at the camera&#10;&#10;Description generated with very high confidence">
            <a:extLst>
              <a:ext uri="{FF2B5EF4-FFF2-40B4-BE49-F238E27FC236}">
                <a16:creationId xmlns:a16="http://schemas.microsoft.com/office/drawing/2014/main" id="{EA2DFD3B-55CA-4D81-99EE-DE8A37FA7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35000"/>
          </a:blip>
          <a:srcRect r="-1" b="9997"/>
          <a:stretch/>
        </p:blipFill>
        <p:spPr>
          <a:xfrm flipH="1">
            <a:off x="12211660" y="-2"/>
            <a:ext cx="72191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682AA-E1EA-4D43-BD8C-2B03C91F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54" y="3428998"/>
            <a:ext cx="5816024" cy="2623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/>
              <a:t>Thank you for listening 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63035257-17E4-4B18-A0E8-2E3245364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043" y="-716"/>
            <a:ext cx="3490819" cy="3854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6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" name="Picture 4" descr="A close up of a dog looking at the camera&#10;&#10;Description generated with very high confidence">
            <a:extLst>
              <a:ext uri="{FF2B5EF4-FFF2-40B4-BE49-F238E27FC236}">
                <a16:creationId xmlns:a16="http://schemas.microsoft.com/office/drawing/2014/main" id="{EA2DFD3B-55CA-4D81-99EE-DE8A37FA7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35000"/>
          </a:blip>
          <a:srcRect r="-1" b="9997"/>
          <a:stretch/>
        </p:blipFill>
        <p:spPr>
          <a:xfrm flipH="1">
            <a:off x="12211660" y="-2"/>
            <a:ext cx="72191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682AA-E1EA-4D43-BD8C-2B03C91F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54" y="3428998"/>
            <a:ext cx="5816024" cy="2623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/>
              <a:t>Thank you for listening 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63035257-17E4-4B18-A0E8-2E3245364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043" y="-716"/>
            <a:ext cx="3490819" cy="3854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68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Madison</vt:lpstr>
      <vt:lpstr>Amada</vt:lpstr>
      <vt:lpstr>About Amada                                 </vt:lpstr>
      <vt:lpstr>Goal                                               </vt:lpstr>
      <vt:lpstr>REASONS                      </vt:lpstr>
      <vt:lpstr>Facts about reason 1                            </vt:lpstr>
      <vt:lpstr>Facts about reason 2</vt:lpstr>
      <vt:lpstr>Facts about reason 3</vt:lpstr>
      <vt:lpstr>Thank you for listening  </vt:lpstr>
      <vt:lpstr>Thank you for listening 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2013-07-15T20:26:40Z</dcterms:created>
  <dcterms:modified xsi:type="dcterms:W3CDTF">2019-05-14T15:34:33Z</dcterms:modified>
</cp:coreProperties>
</file>