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8" r:id="rId3"/>
    <p:sldId id="257" r:id="rId4"/>
    <p:sldId id="259" r:id="rId5"/>
    <p:sldId id="260" r:id="rId6"/>
    <p:sldId id="261" r:id="rId7"/>
    <p:sldId id="262"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59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726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475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984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4371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22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97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96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0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088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41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9159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79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97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1007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2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025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5/16/2019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271136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kiva.org/lend/1753630" TargetMode="External"/><Relationship Id="rId5" Type="http://schemas.openxmlformats.org/officeDocument/2006/relationships/hyperlink" Target="https://images.app.goo.gl/Q7UUid48rSCruHdo9"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4" name="Picture 33">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7" name="Picture 36">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9" name="Straight Connector 38">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1" name="Rectangle 40">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4" name="Picture 43">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5" name="Rectangle 44">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7" name="Picture 46">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1295402" y="982132"/>
            <a:ext cx="3660056" cy="1325373"/>
          </a:xfrm>
        </p:spPr>
        <p:txBody>
          <a:bodyPr vert="horz" lIns="91440" tIns="45720" rIns="91440" bIns="45720" rtlCol="0" anchor="b">
            <a:noAutofit/>
          </a:bodyPr>
          <a:lstStyle/>
          <a:p>
            <a:pPr>
              <a:lnSpc>
                <a:spcPct val="90000"/>
              </a:lnSpc>
            </a:pPr>
            <a:r>
              <a:rPr lang="en-US" sz="2800" dirty="0"/>
              <a:t>ONE SMALL FIX CAN MAKE A BRIGHTER FUTURE</a:t>
            </a:r>
            <a:br>
              <a:rPr lang="en-US" sz="2800" dirty="0"/>
            </a:br>
            <a:endParaRPr lang="en-US" sz="2200"/>
          </a:p>
        </p:txBody>
      </p:sp>
      <p:cxnSp>
        <p:nvCxnSpPr>
          <p:cNvPr id="49" name="Straight Connector 48">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295401" y="2493774"/>
            <a:ext cx="3660057" cy="3382094"/>
          </a:xfrm>
        </p:spPr>
        <p:txBody>
          <a:bodyPr vert="horz" lIns="91440" tIns="45720" rIns="91440" bIns="45720" rtlCol="0" anchor="t">
            <a:normAutofit/>
          </a:bodyPr>
          <a:lstStyle/>
          <a:p>
            <a:pPr>
              <a:buFont typeface="Arial"/>
              <a:buChar char="•"/>
            </a:pPr>
            <a:r>
              <a:rPr lang="en-US" sz="1600" b="1" dirty="0" err="1">
                <a:solidFill>
                  <a:schemeClr val="tx1">
                    <a:lumMod val="85000"/>
                    <a:lumOff val="15000"/>
                  </a:schemeClr>
                </a:solidFill>
              </a:rPr>
              <a:t>Aivale</a:t>
            </a:r>
            <a:r>
              <a:rPr lang="en-US" sz="1600" b="1" dirty="0">
                <a:solidFill>
                  <a:schemeClr val="tx1">
                    <a:lumMod val="85000"/>
                    <a:lumOff val="15000"/>
                  </a:schemeClr>
                </a:solidFill>
              </a:rPr>
              <a:t> 48-year-old mother from Samoa with four children</a:t>
            </a:r>
            <a:endParaRPr lang="en-US" dirty="0">
              <a:solidFill>
                <a:schemeClr val="tx1">
                  <a:lumMod val="85000"/>
                  <a:lumOff val="15000"/>
                </a:schemeClr>
              </a:solidFill>
            </a:endParaRPr>
          </a:p>
          <a:p>
            <a:pPr>
              <a:buFont typeface="Arial"/>
              <a:buChar char="•"/>
            </a:pPr>
            <a:endParaRPr lang="en-US" sz="1600">
              <a:solidFill>
                <a:schemeClr val="tx1">
                  <a:lumMod val="85000"/>
                  <a:lumOff val="15000"/>
                </a:schemeClr>
              </a:solidFill>
            </a:endParaRPr>
          </a:p>
          <a:p>
            <a:pPr>
              <a:buFont typeface="Arial"/>
              <a:buChar char="•"/>
            </a:pPr>
            <a:endParaRPr lang="en-US" sz="1600">
              <a:solidFill>
                <a:schemeClr val="tx1">
                  <a:lumMod val="85000"/>
                  <a:lumOff val="15000"/>
                </a:schemeClr>
              </a:solidFill>
            </a:endParaRPr>
          </a:p>
          <a:p>
            <a:r>
              <a:rPr lang="en-US" sz="1600" dirty="0">
                <a:solidFill>
                  <a:schemeClr val="tx1">
                    <a:lumMod val="85000"/>
                    <a:lumOff val="15000"/>
                  </a:schemeClr>
                </a:solidFill>
              </a:rPr>
              <a:t>By: </a:t>
            </a:r>
            <a:r>
              <a:rPr lang="en-US" sz="1400" dirty="0">
                <a:solidFill>
                  <a:schemeClr val="tx1">
                    <a:lumMod val="85000"/>
                    <a:lumOff val="15000"/>
                  </a:schemeClr>
                </a:solidFill>
              </a:rPr>
              <a:t>Elijah, Henry, Thomas, Connor and Raymond</a:t>
            </a:r>
            <a:endParaRPr lang="en-US" sz="1400">
              <a:solidFill>
                <a:schemeClr val="tx1">
                  <a:lumMod val="85000"/>
                  <a:lumOff val="15000"/>
                </a:schemeClr>
              </a:solidFill>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4" name="Picture 33">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7" name="Picture 36">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9" name="Straight Connector 38">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41" name="Rectangle 40">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4" name="Picture 43">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5" name="Rectangle 44">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7" name="Picture 46">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1295402" y="982132"/>
            <a:ext cx="3660056" cy="1325373"/>
          </a:xfrm>
        </p:spPr>
        <p:txBody>
          <a:bodyPr vert="horz" lIns="91440" tIns="45720" rIns="91440" bIns="45720" rtlCol="0" anchor="b">
            <a:noAutofit/>
          </a:bodyPr>
          <a:lstStyle/>
          <a:p>
            <a:pPr>
              <a:lnSpc>
                <a:spcPct val="90000"/>
              </a:lnSpc>
            </a:pPr>
            <a:r>
              <a:rPr lang="en-US" sz="2800" dirty="0"/>
              <a:t>ONE SMALL FIX CAN MAKE A BRIGHTER FUTURE</a:t>
            </a:r>
            <a:br>
              <a:rPr lang="en-US" sz="2800" dirty="0"/>
            </a:br>
            <a:endParaRPr lang="en-US" sz="2200"/>
          </a:p>
        </p:txBody>
      </p:sp>
      <p:cxnSp>
        <p:nvCxnSpPr>
          <p:cNvPr id="49" name="Straight Connector 48">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295401" y="2493774"/>
            <a:ext cx="3660057" cy="3382094"/>
          </a:xfrm>
        </p:spPr>
        <p:txBody>
          <a:bodyPr vert="horz" lIns="91440" tIns="45720" rIns="91440" bIns="45720" rtlCol="0" anchor="t">
            <a:normAutofit/>
          </a:bodyPr>
          <a:lstStyle/>
          <a:p>
            <a:pPr>
              <a:buFont typeface="Arial"/>
              <a:buChar char="•"/>
            </a:pPr>
            <a:r>
              <a:rPr lang="en-US" sz="1600" b="1" dirty="0" err="1">
                <a:solidFill>
                  <a:schemeClr val="tx1">
                    <a:lumMod val="85000"/>
                    <a:lumOff val="15000"/>
                  </a:schemeClr>
                </a:solidFill>
              </a:rPr>
              <a:t>Aivale</a:t>
            </a:r>
            <a:r>
              <a:rPr lang="en-US" sz="1600" b="1" dirty="0">
                <a:solidFill>
                  <a:schemeClr val="tx1">
                    <a:lumMod val="85000"/>
                    <a:lumOff val="15000"/>
                  </a:schemeClr>
                </a:solidFill>
              </a:rPr>
              <a:t> 48-year-old mother from Samoa with four children</a:t>
            </a:r>
            <a:endParaRPr lang="en-US" dirty="0">
              <a:solidFill>
                <a:schemeClr val="tx1">
                  <a:lumMod val="85000"/>
                  <a:lumOff val="15000"/>
                </a:schemeClr>
              </a:solidFill>
            </a:endParaRPr>
          </a:p>
          <a:p>
            <a:pPr>
              <a:buFont typeface="Arial"/>
              <a:buChar char="•"/>
            </a:pPr>
            <a:endParaRPr lang="en-US" sz="1600">
              <a:solidFill>
                <a:schemeClr val="tx1">
                  <a:lumMod val="85000"/>
                  <a:lumOff val="15000"/>
                </a:schemeClr>
              </a:solidFill>
            </a:endParaRPr>
          </a:p>
          <a:p>
            <a:pPr>
              <a:buFont typeface="Arial"/>
              <a:buChar char="•"/>
            </a:pPr>
            <a:endParaRPr lang="en-US" sz="1600">
              <a:solidFill>
                <a:schemeClr val="tx1">
                  <a:lumMod val="85000"/>
                  <a:lumOff val="15000"/>
                </a:schemeClr>
              </a:solidFill>
            </a:endParaRPr>
          </a:p>
          <a:p>
            <a:r>
              <a:rPr lang="en-US" sz="1600" dirty="0">
                <a:solidFill>
                  <a:schemeClr val="tx1">
                    <a:lumMod val="85000"/>
                    <a:lumOff val="15000"/>
                  </a:schemeClr>
                </a:solidFill>
              </a:rPr>
              <a:t>By: </a:t>
            </a:r>
            <a:r>
              <a:rPr lang="en-US" sz="1400" dirty="0">
                <a:solidFill>
                  <a:schemeClr val="tx1">
                    <a:lumMod val="85000"/>
                    <a:lumOff val="15000"/>
                  </a:schemeClr>
                </a:solidFill>
              </a:rPr>
              <a:t>Elijah, Henry, Thomas, Connor and Raymond</a:t>
            </a:r>
            <a:endParaRPr lang="en-US" sz="1400">
              <a:solidFill>
                <a:schemeClr val="tx1">
                  <a:lumMod val="85000"/>
                  <a:lumOff val="15000"/>
                </a:schemeClr>
              </a:solidFill>
            </a:endParaRPr>
          </a:p>
        </p:txBody>
      </p:sp>
      <p:pic>
        <p:nvPicPr>
          <p:cNvPr id="4" name="Picture 4" descr="A person standing next to a palm tree&#10;&#10;Description generated with very high confidence">
            <a:extLst>
              <a:ext uri="{FF2B5EF4-FFF2-40B4-BE49-F238E27FC236}">
                <a16:creationId xmlns:a16="http://schemas.microsoft.com/office/drawing/2014/main" id="{F7CDAFC1-9652-4DED-9183-7623CD138191}"/>
              </a:ext>
            </a:extLst>
          </p:cNvPr>
          <p:cNvPicPr>
            <a:picLocks noChangeAspect="1"/>
          </p:cNvPicPr>
          <p:nvPr/>
        </p:nvPicPr>
        <p:blipFill rotWithShape="1">
          <a:blip r:embed="rId5"/>
          <a:srcRect r="2" b="32896"/>
          <a:stretch/>
        </p:blipFill>
        <p:spPr>
          <a:xfrm>
            <a:off x="5333694" y="977339"/>
            <a:ext cx="5469466" cy="48937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99715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8" name="Group 1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40" name="Picture 1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1" name="Straight Connector 1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2" name="Rectangle 18">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0">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5" name="Picture 21">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22">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7" name="Picture 24">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524E652-16EE-4D65-BF62-475D25DDB6F3}"/>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Her Name Is Aivale</a:t>
            </a:r>
          </a:p>
        </p:txBody>
      </p:sp>
      <p:sp>
        <p:nvSpPr>
          <p:cNvPr id="3" name="Text Placeholder 2">
            <a:extLst>
              <a:ext uri="{FF2B5EF4-FFF2-40B4-BE49-F238E27FC236}">
                <a16:creationId xmlns:a16="http://schemas.microsoft.com/office/drawing/2014/main" id="{3F586E89-608B-4EEF-B28D-631978AB21C3}"/>
              </a:ext>
            </a:extLst>
          </p:cNvPr>
          <p:cNvSpPr>
            <a:spLocks noGrp="1"/>
          </p:cNvSpPr>
          <p:nvPr>
            <p:ph type="body" idx="1"/>
          </p:nvPr>
        </p:nvSpPr>
        <p:spPr>
          <a:xfrm>
            <a:off x="6579045" y="3657596"/>
            <a:ext cx="4513252" cy="1933463"/>
          </a:xfrm>
        </p:spPr>
        <p:txBody>
          <a:bodyPr vert="horz" lIns="91440" tIns="45720" rIns="91440" bIns="45720" rtlCol="0" anchor="t">
            <a:normAutofit/>
          </a:bodyPr>
          <a:lstStyle/>
          <a:p>
            <a:pPr>
              <a:lnSpc>
                <a:spcPct val="90000"/>
              </a:lnSpc>
            </a:pPr>
            <a:r>
              <a:rPr lang="en-US" sz="2100"/>
              <a:t>Aivale is a 48-year-old mother with four children. She runs a small business of selling taro and bananas in her village to earn a living. She has been doing this for more than three years to earn a living. She Lives in Ulutogia, Samoa.</a:t>
            </a:r>
          </a:p>
        </p:txBody>
      </p:sp>
      <p:sp>
        <p:nvSpPr>
          <p:cNvPr id="48" name="Rectangle 26">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close up of a logo&#10;&#10;Description generated with very high confidence">
            <a:extLst>
              <a:ext uri="{FF2B5EF4-FFF2-40B4-BE49-F238E27FC236}">
                <a16:creationId xmlns:a16="http://schemas.microsoft.com/office/drawing/2014/main" id="{27768EB5-EC28-4B77-9196-4915DF08DCD4}"/>
              </a:ext>
            </a:extLst>
          </p:cNvPr>
          <p:cNvPicPr>
            <a:picLocks noChangeAspect="1"/>
          </p:cNvPicPr>
          <p:nvPr/>
        </p:nvPicPr>
        <p:blipFill rotWithShape="1">
          <a:blip r:embed="rId7"/>
          <a:srcRect l="9792" r="14978" b="-2"/>
          <a:stretch/>
        </p:blipFill>
        <p:spPr>
          <a:xfrm>
            <a:off x="1412683" y="1410208"/>
            <a:ext cx="4348925" cy="3858780"/>
          </a:xfrm>
          <a:prstGeom prst="rect">
            <a:avLst/>
          </a:prstGeom>
        </p:spPr>
      </p:pic>
      <p:cxnSp>
        <p:nvCxnSpPr>
          <p:cNvPr id="49" name="Straight Connector 28">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710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3958DE-3089-4707-A79D-8ADBDE597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C81077B-766D-44B3-909D-A26D42DA9C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5CC93258-4B7E-4DC5-AE91-AFAAD833AD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5610CE6-9E44-431C-9AFA-E552B5D5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B4315B7-9CDC-4449-9705-67DAFE6F7A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32D66995-395F-42A2-AB99-8B0E853BA1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07AD190-14D7-4872-A5D8-EE970DD59D8C}"/>
              </a:ext>
            </a:extLst>
          </p:cNvPr>
          <p:cNvSpPr>
            <a:spLocks noGrp="1"/>
          </p:cNvSpPr>
          <p:nvPr>
            <p:ph type="ctrTitle"/>
          </p:nvPr>
        </p:nvSpPr>
        <p:spPr>
          <a:xfrm>
            <a:off x="4564279" y="1041401"/>
            <a:ext cx="6528018" cy="2345264"/>
          </a:xfrm>
        </p:spPr>
        <p:txBody>
          <a:bodyPr>
            <a:normAutofit/>
          </a:bodyPr>
          <a:lstStyle/>
          <a:p>
            <a:r>
              <a:rPr lang="en-US"/>
              <a:t>Samoa Water Authority</a:t>
            </a:r>
          </a:p>
        </p:txBody>
      </p:sp>
      <p:sp>
        <p:nvSpPr>
          <p:cNvPr id="3" name="Subtitle 2">
            <a:extLst>
              <a:ext uri="{FF2B5EF4-FFF2-40B4-BE49-F238E27FC236}">
                <a16:creationId xmlns:a16="http://schemas.microsoft.com/office/drawing/2014/main" id="{8E329F3E-1363-4BA3-9737-5A26390FC12A}"/>
              </a:ext>
            </a:extLst>
          </p:cNvPr>
          <p:cNvSpPr>
            <a:spLocks noGrp="1"/>
          </p:cNvSpPr>
          <p:nvPr>
            <p:ph type="subTitle" idx="1"/>
          </p:nvPr>
        </p:nvSpPr>
        <p:spPr>
          <a:xfrm>
            <a:off x="4564279" y="3657597"/>
            <a:ext cx="6528018" cy="1320802"/>
          </a:xfrm>
        </p:spPr>
        <p:txBody>
          <a:bodyPr>
            <a:normAutofit/>
          </a:bodyPr>
          <a:lstStyle/>
          <a:p>
            <a:r>
              <a:rPr lang="en-US" dirty="0" err="1"/>
              <a:t>Aivale</a:t>
            </a:r>
            <a:r>
              <a:rPr lang="en-US" dirty="0"/>
              <a:t> main goal in all of this is to get clean water because where she lives doesn’t have clean water.</a:t>
            </a:r>
          </a:p>
        </p:txBody>
      </p:sp>
      <p:pic>
        <p:nvPicPr>
          <p:cNvPr id="4" name="Picture 4" descr="A screenshot of a cell phone&#10;&#10;Description generated with high confidence">
            <a:extLst>
              <a:ext uri="{FF2B5EF4-FFF2-40B4-BE49-F238E27FC236}">
                <a16:creationId xmlns:a16="http://schemas.microsoft.com/office/drawing/2014/main" id="{4F618FA4-BEAB-4F38-8B3D-62ADB5302C5E}"/>
              </a:ext>
            </a:extLst>
          </p:cNvPr>
          <p:cNvPicPr>
            <a:picLocks noChangeAspect="1"/>
          </p:cNvPicPr>
          <p:nvPr/>
        </p:nvPicPr>
        <p:blipFill rotWithShape="1">
          <a:blip r:embed="rId5"/>
          <a:srcRect l="738" r="8391"/>
          <a:stretch/>
        </p:blipFill>
        <p:spPr>
          <a:xfrm>
            <a:off x="1081874" y="1041400"/>
            <a:ext cx="3059206" cy="4775200"/>
          </a:xfrm>
          <a:prstGeom prst="rect">
            <a:avLst/>
          </a:prstGeom>
          <a:ln w="57150" cmpd="thickThin">
            <a:solidFill>
              <a:schemeClr val="tx1">
                <a:lumMod val="50000"/>
                <a:lumOff val="50000"/>
              </a:schemeClr>
            </a:solidFill>
            <a:miter lim="800000"/>
          </a:ln>
        </p:spPr>
      </p:pic>
      <p:cxnSp>
        <p:nvCxnSpPr>
          <p:cNvPr id="17" name="Straight Connector 16">
            <a:extLst>
              <a:ext uri="{FF2B5EF4-FFF2-40B4-BE49-F238E27FC236}">
                <a16:creationId xmlns:a16="http://schemas.microsoft.com/office/drawing/2014/main" id="{2C4AED10-D735-4820-BE3F-7B5DE8BBC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2168" y="3522131"/>
            <a:ext cx="64922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8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map&#10;&#10;Description generated with high confidence">
            <a:extLst>
              <a:ext uri="{FF2B5EF4-FFF2-40B4-BE49-F238E27FC236}">
                <a16:creationId xmlns:a16="http://schemas.microsoft.com/office/drawing/2014/main" id="{E5C6CAC2-CD22-45D1-92D0-EB1CF1D4303A}"/>
              </a:ext>
            </a:extLst>
          </p:cNvPr>
          <p:cNvPicPr>
            <a:picLocks noChangeAspect="1"/>
          </p:cNvPicPr>
          <p:nvPr/>
        </p:nvPicPr>
        <p:blipFill rotWithShape="1">
          <a:blip r:embed="rId3"/>
          <a:srcRect t="11713" r="1" b="5440"/>
          <a:stretch/>
        </p:blipFill>
        <p:spPr>
          <a:xfrm>
            <a:off x="601157" y="646288"/>
            <a:ext cx="11227442" cy="5566993"/>
          </a:xfrm>
          <a:prstGeom prst="rect">
            <a:avLst/>
          </a:prstGeom>
        </p:spPr>
      </p:pic>
      <p:sp>
        <p:nvSpPr>
          <p:cNvPr id="12" name="Rectangle 11">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5"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6" name="Picture 15">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7"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8" name="Picture 17">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523116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91DA-F479-44E3-915D-2FDCE63708E7}"/>
              </a:ext>
            </a:extLst>
          </p:cNvPr>
          <p:cNvSpPr>
            <a:spLocks noGrp="1"/>
          </p:cNvSpPr>
          <p:nvPr>
            <p:ph type="ctrTitle"/>
          </p:nvPr>
        </p:nvSpPr>
        <p:spPr/>
        <p:txBody>
          <a:bodyPr/>
          <a:lstStyle/>
          <a:p>
            <a:r>
              <a:rPr lang="en-US"/>
              <a:t>Goal</a:t>
            </a:r>
          </a:p>
        </p:txBody>
      </p:sp>
      <p:sp>
        <p:nvSpPr>
          <p:cNvPr id="3" name="Subtitle 2">
            <a:extLst>
              <a:ext uri="{FF2B5EF4-FFF2-40B4-BE49-F238E27FC236}">
                <a16:creationId xmlns:a16="http://schemas.microsoft.com/office/drawing/2014/main" id="{4B50D879-B156-41E7-B7D0-C5925CA54A2A}"/>
              </a:ext>
            </a:extLst>
          </p:cNvPr>
          <p:cNvSpPr>
            <a:spLocks noGrp="1"/>
          </p:cNvSpPr>
          <p:nvPr>
            <p:ph type="subTitle" idx="1"/>
          </p:nvPr>
        </p:nvSpPr>
        <p:spPr/>
        <p:txBody>
          <a:bodyPr>
            <a:normAutofit/>
          </a:bodyPr>
          <a:lstStyle/>
          <a:p>
            <a:r>
              <a:rPr lang="en-US" dirty="0" err="1"/>
              <a:t>Ailvale</a:t>
            </a:r>
            <a:r>
              <a:rPr lang="en-US" dirty="0"/>
              <a:t> needs a total loan of $500 dollars to get taro roots, banana tubers, a wheelbarrow, a rake, a shovel, a water tank, and hand gloves for her family farm business.</a:t>
            </a:r>
          </a:p>
        </p:txBody>
      </p:sp>
    </p:spTree>
    <p:extLst>
      <p:ext uri="{BB962C8B-B14F-4D97-AF65-F5344CB8AC3E}">
        <p14:creationId xmlns:p14="http://schemas.microsoft.com/office/powerpoint/2010/main" val="596778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416-DE5B-4A54-A6AB-F21C4B46D023}"/>
              </a:ext>
            </a:extLst>
          </p:cNvPr>
          <p:cNvSpPr>
            <a:spLocks noGrp="1"/>
          </p:cNvSpPr>
          <p:nvPr>
            <p:ph type="title"/>
          </p:nvPr>
        </p:nvSpPr>
        <p:spPr/>
        <p:txBody>
          <a:bodyPr/>
          <a:lstStyle/>
          <a:p>
            <a:r>
              <a:rPr lang="en-US"/>
              <a:t>Reason</a:t>
            </a:r>
          </a:p>
        </p:txBody>
      </p:sp>
      <p:sp>
        <p:nvSpPr>
          <p:cNvPr id="3" name="Subtitle 2">
            <a:extLst>
              <a:ext uri="{FF2B5EF4-FFF2-40B4-BE49-F238E27FC236}">
                <a16:creationId xmlns:a16="http://schemas.microsoft.com/office/drawing/2014/main" id="{70A21A87-6964-4A07-9BFC-0038D3B22AA2}"/>
              </a:ext>
            </a:extLst>
          </p:cNvPr>
          <p:cNvSpPr>
            <a:spLocks noGrp="1"/>
          </p:cNvSpPr>
          <p:nvPr>
            <p:ph sz="half" idx="1"/>
          </p:nvPr>
        </p:nvSpPr>
        <p:spPr/>
        <p:txBody>
          <a:bodyPr>
            <a:normAutofit/>
          </a:bodyPr>
          <a:lstStyle/>
          <a:p>
            <a:endParaRPr lang="en-US" dirty="0"/>
          </a:p>
          <a:p>
            <a:endParaRPr lang="en-US" dirty="0"/>
          </a:p>
        </p:txBody>
      </p:sp>
      <p:sp>
        <p:nvSpPr>
          <p:cNvPr id="4" name="Content Placeholder 3">
            <a:extLst>
              <a:ext uri="{FF2B5EF4-FFF2-40B4-BE49-F238E27FC236}">
                <a16:creationId xmlns:a16="http://schemas.microsoft.com/office/drawing/2014/main" id="{A354DC46-94FD-47B0-AE05-4A2FEEFB35C2}"/>
              </a:ext>
            </a:extLst>
          </p:cNvPr>
          <p:cNvSpPr>
            <a:spLocks noGrp="1"/>
          </p:cNvSpPr>
          <p:nvPr>
            <p:ph sz="half" idx="2"/>
          </p:nvPr>
        </p:nvSpPr>
        <p:spPr/>
        <p:txBody>
          <a:bodyPr/>
          <a:lstStyle/>
          <a:p>
            <a:pPr algn="r"/>
            <a:r>
              <a:rPr lang="en-US" dirty="0">
                <a:ea typeface="+mn-lt"/>
                <a:cs typeface="+mn-lt"/>
              </a:rPr>
              <a:t>The reason why is because where she lives is under the poverty line but if she gets this money she will be able to make her business better so she buy more stuff and make more for her family and community.</a:t>
            </a:r>
            <a:endParaRPr lang="en-US" dirty="0"/>
          </a:p>
          <a:p>
            <a:endParaRPr lang="en-US" dirty="0"/>
          </a:p>
        </p:txBody>
      </p:sp>
      <p:pic>
        <p:nvPicPr>
          <p:cNvPr id="7" name="Picture 7" descr="A close up of a girl&#10;&#10;Description generated with very high confidence">
            <a:extLst>
              <a:ext uri="{FF2B5EF4-FFF2-40B4-BE49-F238E27FC236}">
                <a16:creationId xmlns:a16="http://schemas.microsoft.com/office/drawing/2014/main" id="{855DBCE0-827B-4886-B95C-B107450E4920}"/>
              </a:ext>
            </a:extLst>
          </p:cNvPr>
          <p:cNvPicPr>
            <a:picLocks noChangeAspect="1"/>
          </p:cNvPicPr>
          <p:nvPr/>
        </p:nvPicPr>
        <p:blipFill>
          <a:blip r:embed="rId2"/>
          <a:stretch>
            <a:fillRect/>
          </a:stretch>
        </p:blipFill>
        <p:spPr>
          <a:xfrm>
            <a:off x="1935191" y="2813277"/>
            <a:ext cx="3864633" cy="2812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1271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6" name="Group 1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3" name="Picture 1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1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97802DD-60CA-4E4F-81C5-7FA7CE2DA21F}"/>
              </a:ext>
            </a:extLst>
          </p:cNvPr>
          <p:cNvSpPr>
            <a:spLocks noGrp="1"/>
          </p:cNvSpPr>
          <p:nvPr>
            <p:ph type="ctrTitle"/>
          </p:nvPr>
        </p:nvSpPr>
        <p:spPr>
          <a:xfrm>
            <a:off x="997528" y="982132"/>
            <a:ext cx="4094017" cy="2823880"/>
          </a:xfrm>
        </p:spPr>
        <p:txBody>
          <a:bodyPr>
            <a:normAutofit/>
          </a:bodyPr>
          <a:lstStyle/>
          <a:p>
            <a:r>
              <a:rPr lang="en-US" sz="4800">
                <a:solidFill>
                  <a:srgbClr val="262626"/>
                </a:solidFill>
              </a:rPr>
              <a:t>References </a:t>
            </a:r>
          </a:p>
        </p:txBody>
      </p:sp>
      <p:sp>
        <p:nvSpPr>
          <p:cNvPr id="3" name="Subtitle 2">
            <a:extLst>
              <a:ext uri="{FF2B5EF4-FFF2-40B4-BE49-F238E27FC236}">
                <a16:creationId xmlns:a16="http://schemas.microsoft.com/office/drawing/2014/main" id="{9A00ECC4-58C3-4EF1-B91D-F2E18C1673E6}"/>
              </a:ext>
            </a:extLst>
          </p:cNvPr>
          <p:cNvSpPr>
            <a:spLocks noGrp="1"/>
          </p:cNvSpPr>
          <p:nvPr>
            <p:ph type="subTitle" idx="1"/>
          </p:nvPr>
        </p:nvSpPr>
        <p:spPr>
          <a:xfrm>
            <a:off x="997528" y="4076944"/>
            <a:ext cx="4094017" cy="1679620"/>
          </a:xfrm>
        </p:spPr>
        <p:txBody>
          <a:bodyPr>
            <a:normAutofit/>
          </a:bodyPr>
          <a:lstStyle/>
          <a:p>
            <a:pPr>
              <a:lnSpc>
                <a:spcPct val="90000"/>
              </a:lnSpc>
            </a:pPr>
            <a:r>
              <a:rPr lang="en-US" sz="1500" dirty="0">
                <a:solidFill>
                  <a:srgbClr val="000000"/>
                </a:solidFill>
                <a:ea typeface="+mn-lt"/>
                <a:cs typeface="+mn-lt"/>
              </a:rPr>
              <a:t>([Digital image]. (n.d.). Retrieved from </a:t>
            </a:r>
            <a:r>
              <a:rPr lang="en-US" sz="1500" dirty="0">
                <a:solidFill>
                  <a:srgbClr val="000000"/>
                </a:solidFill>
                <a:ea typeface="+mn-lt"/>
                <a:cs typeface="+mn-lt"/>
                <a:hlinkClick r:id="rId5"/>
              </a:rPr>
              <a:t>https://images.app.goo.gl/Q7UUid48rSCruHdo9</a:t>
            </a:r>
            <a:endParaRPr lang="en-US" sz="1500" dirty="0">
              <a:solidFill>
                <a:srgbClr val="000000"/>
              </a:solidFill>
              <a:ea typeface="+mn-lt"/>
              <a:cs typeface="+mn-lt"/>
            </a:endParaRPr>
          </a:p>
          <a:p>
            <a:pPr>
              <a:lnSpc>
                <a:spcPct val="90000"/>
              </a:lnSpc>
            </a:pPr>
            <a:endParaRPr lang="en-US" sz="1500">
              <a:solidFill>
                <a:srgbClr val="000000"/>
              </a:solidFill>
              <a:ea typeface="+mn-lt"/>
              <a:cs typeface="+mn-lt"/>
            </a:endParaRPr>
          </a:p>
          <a:p>
            <a:pPr>
              <a:lnSpc>
                <a:spcPct val="90000"/>
              </a:lnSpc>
            </a:pPr>
            <a:r>
              <a:rPr lang="en-US" sz="1500" dirty="0">
                <a:solidFill>
                  <a:srgbClr val="000000"/>
                </a:solidFill>
              </a:rPr>
              <a:t>Kiva link:</a:t>
            </a:r>
          </a:p>
          <a:p>
            <a:pPr>
              <a:lnSpc>
                <a:spcPct val="90000"/>
              </a:lnSpc>
            </a:pPr>
            <a:r>
              <a:rPr lang="en-US" sz="1500" dirty="0">
                <a:ea typeface="+mn-lt"/>
                <a:cs typeface="+mn-lt"/>
                <a:hlinkClick r:id="rId6"/>
              </a:rPr>
              <a:t>https://www.kiva.org/lend/1753630</a:t>
            </a:r>
            <a:endParaRPr lang="en-US"/>
          </a:p>
        </p:txBody>
      </p:sp>
      <p:pic>
        <p:nvPicPr>
          <p:cNvPr id="17" name="Graphic 6" descr="Books">
            <a:extLst>
              <a:ext uri="{FF2B5EF4-FFF2-40B4-BE49-F238E27FC236}">
                <a16:creationId xmlns:a16="http://schemas.microsoft.com/office/drawing/2014/main" id="{33F26F65-F9A2-4AF8-BC41-82EBF99F9A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37212" y="895867"/>
            <a:ext cx="4893735"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192791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F875-932A-4364-BE47-4A75888C7AB0}"/>
              </a:ext>
            </a:extLst>
          </p:cNvPr>
          <p:cNvSpPr>
            <a:spLocks noGrp="1"/>
          </p:cNvSpPr>
          <p:nvPr>
            <p:ph type="title"/>
          </p:nvPr>
        </p:nvSpPr>
        <p:spPr/>
        <p:txBody>
          <a:bodyPr/>
          <a:lstStyle/>
          <a:p>
            <a:r>
              <a:rPr lang="en-US" dirty="0"/>
              <a:t>Help a business help the world</a:t>
            </a:r>
          </a:p>
        </p:txBody>
      </p:sp>
      <p:sp>
        <p:nvSpPr>
          <p:cNvPr id="3" name="Content Placeholder 2">
            <a:extLst>
              <a:ext uri="{FF2B5EF4-FFF2-40B4-BE49-F238E27FC236}">
                <a16:creationId xmlns:a16="http://schemas.microsoft.com/office/drawing/2014/main" id="{C34A2942-A494-4B4F-B464-C839C04DE4D4}"/>
              </a:ext>
            </a:extLst>
          </p:cNvPr>
          <p:cNvSpPr>
            <a:spLocks noGrp="1"/>
          </p:cNvSpPr>
          <p:nvPr>
            <p:ph idx="1"/>
          </p:nvPr>
        </p:nvSpPr>
        <p:spPr/>
        <p:txBody>
          <a:bodyPr/>
          <a:lstStyle/>
          <a:p>
            <a:pPr marL="0" indent="0" algn="ctr">
              <a:buNone/>
            </a:pPr>
            <a:r>
              <a:rPr lang="en-US" sz="2800" b="1" dirty="0" err="1">
                <a:ea typeface="+mn-lt"/>
                <a:cs typeface="+mn-lt"/>
              </a:rPr>
              <a:t>Aivale</a:t>
            </a:r>
            <a:r>
              <a:rPr lang="en-US" sz="2800" b="1" dirty="0">
                <a:ea typeface="+mn-lt"/>
                <a:cs typeface="+mn-lt"/>
              </a:rPr>
              <a:t> owns a farming business that sells organic crops. And if you care about her community you donate the money to her to business to help it grow. </a:t>
            </a:r>
            <a:endParaRPr lang="en-US" sz="2800" b="1" dirty="0"/>
          </a:p>
        </p:txBody>
      </p:sp>
    </p:spTree>
    <p:extLst>
      <p:ext uri="{BB962C8B-B14F-4D97-AF65-F5344CB8AC3E}">
        <p14:creationId xmlns:p14="http://schemas.microsoft.com/office/powerpoint/2010/main" val="22195101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0</Words>
  <Application>Microsoft Office PowerPoint</Application>
  <PresentationFormat>Widescreen</PresentationFormat>
  <Paragraphs>0</Paragraphs>
  <Slides>9</Slides>
  <Notes>0</Notes>
  <HiddenSlides>1</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ONE SMALL FIX CAN MAKE A BRIGHTER FUTURE </vt:lpstr>
      <vt:lpstr>ONE SMALL FIX CAN MAKE A BRIGHTER FUTURE </vt:lpstr>
      <vt:lpstr>Her Name Is Aivale</vt:lpstr>
      <vt:lpstr>Samoa Water Authority</vt:lpstr>
      <vt:lpstr>PowerPoint Presentation</vt:lpstr>
      <vt:lpstr>Goal</vt:lpstr>
      <vt:lpstr>Reason</vt:lpstr>
      <vt:lpstr>References </vt:lpstr>
      <vt:lpstr>Help a business help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527</cp:revision>
  <dcterms:created xsi:type="dcterms:W3CDTF">2013-07-15T20:26:40Z</dcterms:created>
  <dcterms:modified xsi:type="dcterms:W3CDTF">2019-05-16T12:33:49Z</dcterms:modified>
</cp:coreProperties>
</file>